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8"/>
  </p:notesMasterIdLst>
  <p:handoutMasterIdLst>
    <p:handoutMasterId r:id="rId49"/>
  </p:handoutMasterIdLst>
  <p:sldIdLst>
    <p:sldId id="256" r:id="rId2"/>
    <p:sldId id="318" r:id="rId3"/>
    <p:sldId id="261" r:id="rId4"/>
    <p:sldId id="315" r:id="rId5"/>
    <p:sldId id="316" r:id="rId6"/>
    <p:sldId id="263" r:id="rId7"/>
    <p:sldId id="317" r:id="rId8"/>
    <p:sldId id="277" r:id="rId9"/>
    <p:sldId id="300" r:id="rId10"/>
    <p:sldId id="259" r:id="rId11"/>
    <p:sldId id="303" r:id="rId12"/>
    <p:sldId id="264" r:id="rId13"/>
    <p:sldId id="302" r:id="rId14"/>
    <p:sldId id="305" r:id="rId15"/>
    <p:sldId id="267" r:id="rId16"/>
    <p:sldId id="266" r:id="rId17"/>
    <p:sldId id="304" r:id="rId18"/>
    <p:sldId id="265" r:id="rId19"/>
    <p:sldId id="296" r:id="rId20"/>
    <p:sldId id="269" r:id="rId21"/>
    <p:sldId id="271" r:id="rId22"/>
    <p:sldId id="286" r:id="rId23"/>
    <p:sldId id="272" r:id="rId24"/>
    <p:sldId id="273" r:id="rId25"/>
    <p:sldId id="288" r:id="rId26"/>
    <p:sldId id="291" r:id="rId27"/>
    <p:sldId id="290" r:id="rId28"/>
    <p:sldId id="292" r:id="rId29"/>
    <p:sldId id="293" r:id="rId30"/>
    <p:sldId id="289" r:id="rId31"/>
    <p:sldId id="275" r:id="rId32"/>
    <p:sldId id="294" r:id="rId33"/>
    <p:sldId id="274" r:id="rId34"/>
    <p:sldId id="295" r:id="rId35"/>
    <p:sldId id="285" r:id="rId36"/>
    <p:sldId id="306" r:id="rId37"/>
    <p:sldId id="283" r:id="rId38"/>
    <p:sldId id="297" r:id="rId39"/>
    <p:sldId id="298" r:id="rId40"/>
    <p:sldId id="311" r:id="rId41"/>
    <p:sldId id="313" r:id="rId42"/>
    <p:sldId id="278" r:id="rId43"/>
    <p:sldId id="279" r:id="rId44"/>
    <p:sldId id="280" r:id="rId45"/>
    <p:sldId id="281" r:id="rId46"/>
    <p:sldId id="282" r:id="rId47"/>
  </p:sldIdLst>
  <p:sldSz cx="9144000" cy="6858000" type="screen4x3"/>
  <p:notesSz cx="6858000" cy="9144000"/>
  <p:defaultTextStyle>
    <a:defPPr>
      <a:defRPr lang="es-ES_trad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A300"/>
    <a:srgbClr val="DAB642"/>
    <a:srgbClr val="E3C76F"/>
    <a:srgbClr val="786E50"/>
    <a:srgbClr val="DA0000"/>
    <a:srgbClr val="CC0000"/>
    <a:srgbClr val="C6605E"/>
    <a:srgbClr val="AD403D"/>
    <a:srgbClr val="C1524F"/>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06" autoAdjust="0"/>
    <p:restoredTop sz="94704" autoAdjust="0"/>
  </p:normalViewPr>
  <p:slideViewPr>
    <p:cSldViewPr>
      <p:cViewPr varScale="1">
        <p:scale>
          <a:sx n="107" d="100"/>
          <a:sy n="107" d="100"/>
        </p:scale>
        <p:origin x="-1650" y="-1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3168" y="-67"/>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slide" Target="../slides/slide10.xml"/><Relationship Id="rId1" Type="http://schemas.openxmlformats.org/officeDocument/2006/relationships/slide" Target="../slides/slide8.xml"/><Relationship Id="rId6" Type="http://schemas.openxmlformats.org/officeDocument/2006/relationships/slide" Target="../slides/slide19.xml"/><Relationship Id="rId5" Type="http://schemas.openxmlformats.org/officeDocument/2006/relationships/slide" Target="../slides/slide18.xml"/><Relationship Id="rId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330CFD-0DDF-4F6D-930C-4E291A0B1C84}" type="doc">
      <dgm:prSet loTypeId="urn:microsoft.com/office/officeart/2005/8/layout/pyramid2" loCatId="pyramid" qsTypeId="urn:microsoft.com/office/officeart/2005/8/quickstyle/simple1" qsCatId="simple" csTypeId="urn:microsoft.com/office/officeart/2005/8/colors/colorful5" csCatId="colorful" phldr="1"/>
      <dgm:spPr/>
    </dgm:pt>
    <dgm:pt modelId="{3D7417B7-008B-4319-9C78-9A2A2B711892}">
      <dgm:prSet phldrT="[Texto]"/>
      <dgm:spPr/>
      <dgm:t>
        <a:bodyPr/>
        <a:lstStyle/>
        <a:p>
          <a:pPr algn="ctr"/>
          <a:r>
            <a:rPr lang="es-ES_tradnl" b="1" u="none" dirty="0" smtClean="0">
              <a:solidFill>
                <a:schemeClr val="accent4">
                  <a:lumMod val="50000"/>
                </a:schemeClr>
              </a:solidFill>
              <a:effectLst/>
              <a:hlinkClick xmlns:r="http://schemas.openxmlformats.org/officeDocument/2006/relationships" r:id="rId1" action="ppaction://hlinksldjump"/>
            </a:rPr>
            <a:t>Length</a:t>
          </a:r>
          <a:endParaRPr lang="es-ES_tradnl" b="1" u="none" dirty="0">
            <a:solidFill>
              <a:schemeClr val="accent4">
                <a:lumMod val="50000"/>
              </a:schemeClr>
            </a:solidFill>
            <a:effectLst/>
          </a:endParaRPr>
        </a:p>
      </dgm:t>
    </dgm:pt>
    <dgm:pt modelId="{A0EF7651-2491-41A9-BD57-F025DAB33B0A}" type="parTrans" cxnId="{F39A7C33-5112-40AC-929D-829B769A7965}">
      <dgm:prSet/>
      <dgm:spPr/>
      <dgm:t>
        <a:bodyPr/>
        <a:lstStyle/>
        <a:p>
          <a:endParaRPr lang="es-ES_tradnl"/>
        </a:p>
      </dgm:t>
    </dgm:pt>
    <dgm:pt modelId="{ADC0C348-5B91-4F33-8C2E-2AB03E11E85C}" type="sibTrans" cxnId="{F39A7C33-5112-40AC-929D-829B769A7965}">
      <dgm:prSet/>
      <dgm:spPr/>
      <dgm:t>
        <a:bodyPr/>
        <a:lstStyle/>
        <a:p>
          <a:endParaRPr lang="es-ES_tradnl"/>
        </a:p>
      </dgm:t>
    </dgm:pt>
    <dgm:pt modelId="{3066E8A4-A452-4F99-8DC3-E5246949F508}">
      <dgm:prSet phldrT="[Texto]"/>
      <dgm:spPr/>
      <dgm:t>
        <a:bodyPr/>
        <a:lstStyle/>
        <a:p>
          <a:r>
            <a:rPr lang="es-ES_tradnl" b="1" dirty="0" smtClean="0">
              <a:solidFill>
                <a:schemeClr val="accent5">
                  <a:lumMod val="75000"/>
                </a:schemeClr>
              </a:solidFill>
              <a:hlinkClick xmlns:r="http://schemas.openxmlformats.org/officeDocument/2006/relationships" r:id="rId2" action="ppaction://hlinksldjump"/>
            </a:rPr>
            <a:t>Area</a:t>
          </a:r>
          <a:endParaRPr lang="es-ES_tradnl" b="1" dirty="0">
            <a:solidFill>
              <a:schemeClr val="accent5">
                <a:lumMod val="75000"/>
              </a:schemeClr>
            </a:solidFill>
          </a:endParaRPr>
        </a:p>
      </dgm:t>
    </dgm:pt>
    <dgm:pt modelId="{035BD162-9267-405E-A2AA-330E8468DF04}" type="parTrans" cxnId="{CC40D73A-FB69-438F-B805-ADD2DE9378DD}">
      <dgm:prSet/>
      <dgm:spPr/>
      <dgm:t>
        <a:bodyPr/>
        <a:lstStyle/>
        <a:p>
          <a:endParaRPr lang="es-ES_tradnl"/>
        </a:p>
      </dgm:t>
    </dgm:pt>
    <dgm:pt modelId="{3E2C3F2C-4665-4675-9434-14A69F64708D}" type="sibTrans" cxnId="{CC40D73A-FB69-438F-B805-ADD2DE9378DD}">
      <dgm:prSet/>
      <dgm:spPr/>
      <dgm:t>
        <a:bodyPr/>
        <a:lstStyle/>
        <a:p>
          <a:endParaRPr lang="es-ES_tradnl"/>
        </a:p>
      </dgm:t>
    </dgm:pt>
    <dgm:pt modelId="{D18CD58F-86F9-4E36-BADC-9E2598AD88B7}">
      <dgm:prSet/>
      <dgm:spPr/>
      <dgm:t>
        <a:bodyPr/>
        <a:lstStyle/>
        <a:p>
          <a:r>
            <a:rPr lang="es-ES" b="1" dirty="0" smtClean="0">
              <a:solidFill>
                <a:schemeClr val="accent5">
                  <a:lumMod val="75000"/>
                </a:schemeClr>
              </a:solidFill>
              <a:latin typeface="Calibri" pitchFamily="34" charset="0"/>
              <a:hlinkClick xmlns:r="http://schemas.openxmlformats.org/officeDocument/2006/relationships" r:id="rId3" action="ppaction://hlinksldjump"/>
            </a:rPr>
            <a:t>Mass</a:t>
          </a:r>
          <a:endParaRPr lang="es-ES" b="1" dirty="0">
            <a:solidFill>
              <a:schemeClr val="accent5">
                <a:lumMod val="75000"/>
              </a:schemeClr>
            </a:solidFill>
            <a:latin typeface="Calibri" pitchFamily="34" charset="0"/>
          </a:endParaRPr>
        </a:p>
      </dgm:t>
    </dgm:pt>
    <dgm:pt modelId="{F1BA1B5C-E299-42C2-80D4-67DC95B7D08D}" type="parTrans" cxnId="{9FFD73D5-2BBA-4338-872B-8CF1193FD050}">
      <dgm:prSet/>
      <dgm:spPr/>
      <dgm:t>
        <a:bodyPr/>
        <a:lstStyle/>
        <a:p>
          <a:endParaRPr lang="es-ES_tradnl"/>
        </a:p>
      </dgm:t>
    </dgm:pt>
    <dgm:pt modelId="{6951C34B-F344-4C05-AEDE-8823EF3923EF}" type="sibTrans" cxnId="{9FFD73D5-2BBA-4338-872B-8CF1193FD050}">
      <dgm:prSet/>
      <dgm:spPr/>
      <dgm:t>
        <a:bodyPr/>
        <a:lstStyle/>
        <a:p>
          <a:endParaRPr lang="es-ES_tradnl"/>
        </a:p>
      </dgm:t>
    </dgm:pt>
    <dgm:pt modelId="{554D9291-C766-4571-BC79-3B3E83333A8F}">
      <dgm:prSet/>
      <dgm:spPr/>
      <dgm:t>
        <a:bodyPr/>
        <a:lstStyle/>
        <a:p>
          <a:r>
            <a:rPr lang="es-ES" b="1" dirty="0" smtClean="0">
              <a:solidFill>
                <a:schemeClr val="accent5">
                  <a:lumMod val="75000"/>
                </a:schemeClr>
              </a:solidFill>
              <a:latin typeface="Calibri" pitchFamily="34" charset="0"/>
              <a:hlinkClick xmlns:r="http://schemas.openxmlformats.org/officeDocument/2006/relationships" r:id="rId4" action="ppaction://hlinksldjump"/>
            </a:rPr>
            <a:t>Volume</a:t>
          </a:r>
          <a:endParaRPr lang="es-ES" b="1" dirty="0">
            <a:solidFill>
              <a:schemeClr val="accent5">
                <a:lumMod val="75000"/>
              </a:schemeClr>
            </a:solidFill>
            <a:latin typeface="Calibri" pitchFamily="34" charset="0"/>
          </a:endParaRPr>
        </a:p>
      </dgm:t>
    </dgm:pt>
    <dgm:pt modelId="{C98DD06D-0D29-47B0-9AC3-2000B15B121C}" type="parTrans" cxnId="{EA476419-DBB2-4E6F-BB76-312C2369508F}">
      <dgm:prSet/>
      <dgm:spPr/>
      <dgm:t>
        <a:bodyPr/>
        <a:lstStyle/>
        <a:p>
          <a:endParaRPr lang="es-ES_tradnl"/>
        </a:p>
      </dgm:t>
    </dgm:pt>
    <dgm:pt modelId="{0CD63CD5-AD10-4E43-985C-34B27325F38C}" type="sibTrans" cxnId="{EA476419-DBB2-4E6F-BB76-312C2369508F}">
      <dgm:prSet/>
      <dgm:spPr/>
      <dgm:t>
        <a:bodyPr/>
        <a:lstStyle/>
        <a:p>
          <a:endParaRPr lang="es-ES_tradnl"/>
        </a:p>
      </dgm:t>
    </dgm:pt>
    <dgm:pt modelId="{B8C8814B-383C-4E92-B3BE-8B0D7459B50C}">
      <dgm:prSet/>
      <dgm:spPr/>
      <dgm:t>
        <a:bodyPr/>
        <a:lstStyle/>
        <a:p>
          <a:r>
            <a:rPr lang="es-ES" b="1" dirty="0" smtClean="0">
              <a:solidFill>
                <a:schemeClr val="accent5">
                  <a:lumMod val="75000"/>
                </a:schemeClr>
              </a:solidFill>
              <a:latin typeface="Calibri" pitchFamily="34" charset="0"/>
              <a:hlinkClick xmlns:r="http://schemas.openxmlformats.org/officeDocument/2006/relationships" r:id="rId5" action="ppaction://hlinksldjump"/>
            </a:rPr>
            <a:t>Density</a:t>
          </a:r>
          <a:endParaRPr lang="es-ES" b="1" dirty="0">
            <a:solidFill>
              <a:schemeClr val="accent5">
                <a:lumMod val="75000"/>
              </a:schemeClr>
            </a:solidFill>
            <a:latin typeface="Calibri" pitchFamily="34" charset="0"/>
          </a:endParaRPr>
        </a:p>
      </dgm:t>
    </dgm:pt>
    <dgm:pt modelId="{EEB34068-60C6-436B-8481-1A45370465C8}" type="parTrans" cxnId="{9894CD74-8292-484B-931E-0802F8EC5184}">
      <dgm:prSet/>
      <dgm:spPr/>
      <dgm:t>
        <a:bodyPr/>
        <a:lstStyle/>
        <a:p>
          <a:endParaRPr lang="es-ES_tradnl"/>
        </a:p>
      </dgm:t>
    </dgm:pt>
    <dgm:pt modelId="{7D957A95-31CD-4C21-9A36-3A332C1EC7FE}" type="sibTrans" cxnId="{9894CD74-8292-484B-931E-0802F8EC5184}">
      <dgm:prSet/>
      <dgm:spPr/>
      <dgm:t>
        <a:bodyPr/>
        <a:lstStyle/>
        <a:p>
          <a:endParaRPr lang="es-ES_tradnl"/>
        </a:p>
      </dgm:t>
    </dgm:pt>
    <dgm:pt modelId="{F18A47CE-0D9C-4E2E-9790-7F76D66BBBF8}">
      <dgm:prSet/>
      <dgm:spPr/>
      <dgm:t>
        <a:bodyPr/>
        <a:lstStyle/>
        <a:p>
          <a:r>
            <a:rPr lang="es-ES" b="1" dirty="0" smtClean="0">
              <a:solidFill>
                <a:schemeClr val="accent5">
                  <a:lumMod val="75000"/>
                </a:schemeClr>
              </a:solidFill>
              <a:latin typeface="Calibri" pitchFamily="34" charset="0"/>
              <a:hlinkClick xmlns:r="http://schemas.openxmlformats.org/officeDocument/2006/relationships" r:id="rId6" action="ppaction://hlinksldjump"/>
            </a:rPr>
            <a:t>Temperature</a:t>
          </a:r>
          <a:endParaRPr lang="es-ES" b="1" dirty="0">
            <a:solidFill>
              <a:schemeClr val="accent5">
                <a:lumMod val="75000"/>
              </a:schemeClr>
            </a:solidFill>
            <a:latin typeface="Calibri" pitchFamily="34" charset="0"/>
          </a:endParaRPr>
        </a:p>
      </dgm:t>
    </dgm:pt>
    <dgm:pt modelId="{B15F7783-4277-42BD-84C8-8F49E3E0A1D1}" type="parTrans" cxnId="{7EB3EE49-B446-4476-A3BF-D174FAB11BC8}">
      <dgm:prSet/>
      <dgm:spPr/>
      <dgm:t>
        <a:bodyPr/>
        <a:lstStyle/>
        <a:p>
          <a:endParaRPr lang="es-ES"/>
        </a:p>
      </dgm:t>
    </dgm:pt>
    <dgm:pt modelId="{C951A698-C400-4CE2-89A0-A5ED9EAB8F4A}" type="sibTrans" cxnId="{7EB3EE49-B446-4476-A3BF-D174FAB11BC8}">
      <dgm:prSet/>
      <dgm:spPr/>
      <dgm:t>
        <a:bodyPr/>
        <a:lstStyle/>
        <a:p>
          <a:endParaRPr lang="es-ES"/>
        </a:p>
      </dgm:t>
    </dgm:pt>
    <dgm:pt modelId="{1378C947-6644-4218-A205-C7138C7B7545}" type="pres">
      <dgm:prSet presAssocID="{C1330CFD-0DDF-4F6D-930C-4E291A0B1C84}" presName="compositeShape" presStyleCnt="0">
        <dgm:presLayoutVars>
          <dgm:dir/>
          <dgm:resizeHandles/>
        </dgm:presLayoutVars>
      </dgm:prSet>
      <dgm:spPr/>
    </dgm:pt>
    <dgm:pt modelId="{46C89BCF-0862-4E13-B5A7-6F020017EBAA}" type="pres">
      <dgm:prSet presAssocID="{C1330CFD-0DDF-4F6D-930C-4E291A0B1C84}" presName="pyramid" presStyleLbl="node1" presStyleIdx="0" presStyleCnt="1" custLinFactNeighborX="-41250" custLinFactNeighborY="-10000"/>
      <dgm:spPr>
        <a:solidFill>
          <a:schemeClr val="accent4">
            <a:lumMod val="75000"/>
          </a:schemeClr>
        </a:solidFill>
      </dgm:spPr>
    </dgm:pt>
    <dgm:pt modelId="{3C4DCAAD-744F-4905-B4F4-7AA6B5C90EEE}" type="pres">
      <dgm:prSet presAssocID="{C1330CFD-0DDF-4F6D-930C-4E291A0B1C84}" presName="theList" presStyleCnt="0"/>
      <dgm:spPr/>
    </dgm:pt>
    <dgm:pt modelId="{32784423-6825-4115-86D4-53AB74DEA710}" type="pres">
      <dgm:prSet presAssocID="{3D7417B7-008B-4319-9C78-9A2A2B711892}" presName="aNode" presStyleLbl="fgAcc1" presStyleIdx="0" presStyleCnt="6" custScaleX="267873" custScaleY="267874" custLinFactNeighborX="5289" custLinFactNeighborY="78567">
        <dgm:presLayoutVars>
          <dgm:bulletEnabled val="1"/>
        </dgm:presLayoutVars>
      </dgm:prSet>
      <dgm:spPr/>
      <dgm:t>
        <a:bodyPr/>
        <a:lstStyle/>
        <a:p>
          <a:endParaRPr lang="es-ES_tradnl"/>
        </a:p>
      </dgm:t>
    </dgm:pt>
    <dgm:pt modelId="{C536316F-1A4A-43E4-A381-6C696C049DF7}" type="pres">
      <dgm:prSet presAssocID="{3D7417B7-008B-4319-9C78-9A2A2B711892}" presName="aSpace" presStyleCnt="0"/>
      <dgm:spPr/>
    </dgm:pt>
    <dgm:pt modelId="{E42C9E41-9CAA-484B-9639-B65F61D6FDD8}" type="pres">
      <dgm:prSet presAssocID="{3066E8A4-A452-4F99-8DC3-E5246949F508}" presName="aNode" presStyleLbl="fgAcc1" presStyleIdx="1" presStyleCnt="6" custScaleX="267873" custScaleY="267874" custLinFactNeighborX="5289" custLinFactNeighborY="12240">
        <dgm:presLayoutVars>
          <dgm:bulletEnabled val="1"/>
        </dgm:presLayoutVars>
      </dgm:prSet>
      <dgm:spPr/>
      <dgm:t>
        <a:bodyPr/>
        <a:lstStyle/>
        <a:p>
          <a:endParaRPr lang="es-ES_tradnl"/>
        </a:p>
      </dgm:t>
    </dgm:pt>
    <dgm:pt modelId="{F8FEAC6F-1AA0-46A0-8261-90ED4572A7D4}" type="pres">
      <dgm:prSet presAssocID="{3066E8A4-A452-4F99-8DC3-E5246949F508}" presName="aSpace" presStyleCnt="0"/>
      <dgm:spPr/>
    </dgm:pt>
    <dgm:pt modelId="{6CAA5F5B-D642-438F-A397-08CAA2D7C313}" type="pres">
      <dgm:prSet presAssocID="{554D9291-C766-4571-BC79-3B3E83333A8F}" presName="aNode" presStyleLbl="fgAcc1" presStyleIdx="2" presStyleCnt="6" custScaleX="267873" custScaleY="267874" custLinFactNeighborX="5289" custLinFactNeighborY="-54086">
        <dgm:presLayoutVars>
          <dgm:bulletEnabled val="1"/>
        </dgm:presLayoutVars>
      </dgm:prSet>
      <dgm:spPr/>
      <dgm:t>
        <a:bodyPr/>
        <a:lstStyle/>
        <a:p>
          <a:endParaRPr lang="es-ES_tradnl"/>
        </a:p>
      </dgm:t>
    </dgm:pt>
    <dgm:pt modelId="{BB1AD386-54F2-403A-9D1A-E6BEF117BE44}" type="pres">
      <dgm:prSet presAssocID="{554D9291-C766-4571-BC79-3B3E83333A8F}" presName="aSpace" presStyleCnt="0"/>
      <dgm:spPr/>
    </dgm:pt>
    <dgm:pt modelId="{7F613A4C-DD09-4588-8DB2-76604E0373B6}" type="pres">
      <dgm:prSet presAssocID="{D18CD58F-86F9-4E36-BADC-9E2598AD88B7}" presName="aNode" presStyleLbl="fgAcc1" presStyleIdx="3" presStyleCnt="6" custScaleX="267873" custScaleY="267874" custLinFactY="-1342" custLinFactNeighborX="5321" custLinFactNeighborY="-100000">
        <dgm:presLayoutVars>
          <dgm:bulletEnabled val="1"/>
        </dgm:presLayoutVars>
      </dgm:prSet>
      <dgm:spPr/>
      <dgm:t>
        <a:bodyPr/>
        <a:lstStyle/>
        <a:p>
          <a:endParaRPr lang="es-ES_tradnl"/>
        </a:p>
      </dgm:t>
    </dgm:pt>
    <dgm:pt modelId="{3C598A27-A8BE-4051-9B0F-B95DDDC31BAF}" type="pres">
      <dgm:prSet presAssocID="{D18CD58F-86F9-4E36-BADC-9E2598AD88B7}" presName="aSpace" presStyleCnt="0"/>
      <dgm:spPr/>
    </dgm:pt>
    <dgm:pt modelId="{3049FECD-6AF2-4086-8D9D-C2BD119EEAE6}" type="pres">
      <dgm:prSet presAssocID="{B8C8814B-383C-4E92-B3BE-8B0D7459B50C}" presName="aNode" presStyleLbl="fgAcc1" presStyleIdx="4" presStyleCnt="6" custScaleX="267873" custScaleY="267874" custLinFactY="-13842" custLinFactNeighborX="5289" custLinFactNeighborY="-100000">
        <dgm:presLayoutVars>
          <dgm:bulletEnabled val="1"/>
        </dgm:presLayoutVars>
      </dgm:prSet>
      <dgm:spPr/>
      <dgm:t>
        <a:bodyPr/>
        <a:lstStyle/>
        <a:p>
          <a:endParaRPr lang="es-ES_tradnl"/>
        </a:p>
      </dgm:t>
    </dgm:pt>
    <dgm:pt modelId="{C1AFD4EB-D571-41F2-992B-0E3D1E244FB0}" type="pres">
      <dgm:prSet presAssocID="{B8C8814B-383C-4E92-B3BE-8B0D7459B50C}" presName="aSpace" presStyleCnt="0"/>
      <dgm:spPr/>
    </dgm:pt>
    <dgm:pt modelId="{295C2D7C-3EBD-4EEC-95EC-5FACB85C3C6D}" type="pres">
      <dgm:prSet presAssocID="{F18A47CE-0D9C-4E2E-9790-7F76D66BBBF8}" presName="aNode" presStyleLbl="fgAcc1" presStyleIdx="5" presStyleCnt="6" custScaleX="267873" custScaleY="267874" custLinFactY="-17737" custLinFactNeighborX="5321" custLinFactNeighborY="-100000">
        <dgm:presLayoutVars>
          <dgm:bulletEnabled val="1"/>
        </dgm:presLayoutVars>
      </dgm:prSet>
      <dgm:spPr/>
      <dgm:t>
        <a:bodyPr/>
        <a:lstStyle/>
        <a:p>
          <a:endParaRPr lang="es-ES"/>
        </a:p>
      </dgm:t>
    </dgm:pt>
    <dgm:pt modelId="{57A8A915-C3AA-48B8-B4C0-E5F478556D6E}" type="pres">
      <dgm:prSet presAssocID="{F18A47CE-0D9C-4E2E-9790-7F76D66BBBF8}" presName="aSpace" presStyleCnt="0"/>
      <dgm:spPr/>
    </dgm:pt>
  </dgm:ptLst>
  <dgm:cxnLst>
    <dgm:cxn modelId="{2699ECE0-4345-4DBD-989A-1D868228FCE7}" type="presOf" srcId="{D18CD58F-86F9-4E36-BADC-9E2598AD88B7}" destId="{7F613A4C-DD09-4588-8DB2-76604E0373B6}" srcOrd="0" destOrd="0" presId="urn:microsoft.com/office/officeart/2005/8/layout/pyramid2"/>
    <dgm:cxn modelId="{9894CD74-8292-484B-931E-0802F8EC5184}" srcId="{C1330CFD-0DDF-4F6D-930C-4E291A0B1C84}" destId="{B8C8814B-383C-4E92-B3BE-8B0D7459B50C}" srcOrd="4" destOrd="0" parTransId="{EEB34068-60C6-436B-8481-1A45370465C8}" sibTransId="{7D957A95-31CD-4C21-9A36-3A332C1EC7FE}"/>
    <dgm:cxn modelId="{DA45B47C-2802-4D95-9EA4-0ACDD529CBF2}" type="presOf" srcId="{B8C8814B-383C-4E92-B3BE-8B0D7459B50C}" destId="{3049FECD-6AF2-4086-8D9D-C2BD119EEAE6}" srcOrd="0" destOrd="0" presId="urn:microsoft.com/office/officeart/2005/8/layout/pyramid2"/>
    <dgm:cxn modelId="{9FFD73D5-2BBA-4338-872B-8CF1193FD050}" srcId="{C1330CFD-0DDF-4F6D-930C-4E291A0B1C84}" destId="{D18CD58F-86F9-4E36-BADC-9E2598AD88B7}" srcOrd="3" destOrd="0" parTransId="{F1BA1B5C-E299-42C2-80D4-67DC95B7D08D}" sibTransId="{6951C34B-F344-4C05-AEDE-8823EF3923EF}"/>
    <dgm:cxn modelId="{EA476419-DBB2-4E6F-BB76-312C2369508F}" srcId="{C1330CFD-0DDF-4F6D-930C-4E291A0B1C84}" destId="{554D9291-C766-4571-BC79-3B3E83333A8F}" srcOrd="2" destOrd="0" parTransId="{C98DD06D-0D29-47B0-9AC3-2000B15B121C}" sibTransId="{0CD63CD5-AD10-4E43-985C-34B27325F38C}"/>
    <dgm:cxn modelId="{CC40D73A-FB69-438F-B805-ADD2DE9378DD}" srcId="{C1330CFD-0DDF-4F6D-930C-4E291A0B1C84}" destId="{3066E8A4-A452-4F99-8DC3-E5246949F508}" srcOrd="1" destOrd="0" parTransId="{035BD162-9267-405E-A2AA-330E8468DF04}" sibTransId="{3E2C3F2C-4665-4675-9434-14A69F64708D}"/>
    <dgm:cxn modelId="{7EB3EE49-B446-4476-A3BF-D174FAB11BC8}" srcId="{C1330CFD-0DDF-4F6D-930C-4E291A0B1C84}" destId="{F18A47CE-0D9C-4E2E-9790-7F76D66BBBF8}" srcOrd="5" destOrd="0" parTransId="{B15F7783-4277-42BD-84C8-8F49E3E0A1D1}" sibTransId="{C951A698-C400-4CE2-89A0-A5ED9EAB8F4A}"/>
    <dgm:cxn modelId="{A62DEACD-BA05-41EB-81F2-6CB916ADEBA2}" type="presOf" srcId="{3D7417B7-008B-4319-9C78-9A2A2B711892}" destId="{32784423-6825-4115-86D4-53AB74DEA710}" srcOrd="0" destOrd="0" presId="urn:microsoft.com/office/officeart/2005/8/layout/pyramid2"/>
    <dgm:cxn modelId="{26A9B09B-3867-4ADD-9787-B69BAD6C1F8E}" type="presOf" srcId="{3066E8A4-A452-4F99-8DC3-E5246949F508}" destId="{E42C9E41-9CAA-484B-9639-B65F61D6FDD8}" srcOrd="0" destOrd="0" presId="urn:microsoft.com/office/officeart/2005/8/layout/pyramid2"/>
    <dgm:cxn modelId="{000D2DD3-0CAD-4325-BE20-0330AAE3CA5D}" type="presOf" srcId="{F18A47CE-0D9C-4E2E-9790-7F76D66BBBF8}" destId="{295C2D7C-3EBD-4EEC-95EC-5FACB85C3C6D}" srcOrd="0" destOrd="0" presId="urn:microsoft.com/office/officeart/2005/8/layout/pyramid2"/>
    <dgm:cxn modelId="{4E96DE12-7F01-488F-91D3-3825C37C62B4}" type="presOf" srcId="{554D9291-C766-4571-BC79-3B3E83333A8F}" destId="{6CAA5F5B-D642-438F-A397-08CAA2D7C313}" srcOrd="0" destOrd="0" presId="urn:microsoft.com/office/officeart/2005/8/layout/pyramid2"/>
    <dgm:cxn modelId="{F9FBA67C-63FD-4506-B5EE-B7168DEA4888}" type="presOf" srcId="{C1330CFD-0DDF-4F6D-930C-4E291A0B1C84}" destId="{1378C947-6644-4218-A205-C7138C7B7545}" srcOrd="0" destOrd="0" presId="urn:microsoft.com/office/officeart/2005/8/layout/pyramid2"/>
    <dgm:cxn modelId="{F39A7C33-5112-40AC-929D-829B769A7965}" srcId="{C1330CFD-0DDF-4F6D-930C-4E291A0B1C84}" destId="{3D7417B7-008B-4319-9C78-9A2A2B711892}" srcOrd="0" destOrd="0" parTransId="{A0EF7651-2491-41A9-BD57-F025DAB33B0A}" sibTransId="{ADC0C348-5B91-4F33-8C2E-2AB03E11E85C}"/>
    <dgm:cxn modelId="{0A5756F5-AEF0-49E2-8EB3-51240B453688}" type="presParOf" srcId="{1378C947-6644-4218-A205-C7138C7B7545}" destId="{46C89BCF-0862-4E13-B5A7-6F020017EBAA}" srcOrd="0" destOrd="0" presId="urn:microsoft.com/office/officeart/2005/8/layout/pyramid2"/>
    <dgm:cxn modelId="{E90314B3-6AE8-40C7-B79A-478F6EE14FD5}" type="presParOf" srcId="{1378C947-6644-4218-A205-C7138C7B7545}" destId="{3C4DCAAD-744F-4905-B4F4-7AA6B5C90EEE}" srcOrd="1" destOrd="0" presId="urn:microsoft.com/office/officeart/2005/8/layout/pyramid2"/>
    <dgm:cxn modelId="{F8B6EB39-9CB0-400B-B8F5-EE6697B2F060}" type="presParOf" srcId="{3C4DCAAD-744F-4905-B4F4-7AA6B5C90EEE}" destId="{32784423-6825-4115-86D4-53AB74DEA710}" srcOrd="0" destOrd="0" presId="urn:microsoft.com/office/officeart/2005/8/layout/pyramid2"/>
    <dgm:cxn modelId="{76CF9C17-A788-42AE-905E-4DA3B5CDC5E8}" type="presParOf" srcId="{3C4DCAAD-744F-4905-B4F4-7AA6B5C90EEE}" destId="{C536316F-1A4A-43E4-A381-6C696C049DF7}" srcOrd="1" destOrd="0" presId="urn:microsoft.com/office/officeart/2005/8/layout/pyramid2"/>
    <dgm:cxn modelId="{AEFADD06-12E5-486B-BA10-1F2C2E2A641C}" type="presParOf" srcId="{3C4DCAAD-744F-4905-B4F4-7AA6B5C90EEE}" destId="{E42C9E41-9CAA-484B-9639-B65F61D6FDD8}" srcOrd="2" destOrd="0" presId="urn:microsoft.com/office/officeart/2005/8/layout/pyramid2"/>
    <dgm:cxn modelId="{5A138374-E6F7-4CCB-A1D3-89F2C9583A3E}" type="presParOf" srcId="{3C4DCAAD-744F-4905-B4F4-7AA6B5C90EEE}" destId="{F8FEAC6F-1AA0-46A0-8261-90ED4572A7D4}" srcOrd="3" destOrd="0" presId="urn:microsoft.com/office/officeart/2005/8/layout/pyramid2"/>
    <dgm:cxn modelId="{CC28CDDD-40F4-49F3-8E59-15762537200A}" type="presParOf" srcId="{3C4DCAAD-744F-4905-B4F4-7AA6B5C90EEE}" destId="{6CAA5F5B-D642-438F-A397-08CAA2D7C313}" srcOrd="4" destOrd="0" presId="urn:microsoft.com/office/officeart/2005/8/layout/pyramid2"/>
    <dgm:cxn modelId="{6FEDB980-DC27-4C56-948E-92DDFEC58C4C}" type="presParOf" srcId="{3C4DCAAD-744F-4905-B4F4-7AA6B5C90EEE}" destId="{BB1AD386-54F2-403A-9D1A-E6BEF117BE44}" srcOrd="5" destOrd="0" presId="urn:microsoft.com/office/officeart/2005/8/layout/pyramid2"/>
    <dgm:cxn modelId="{49DA519B-39E6-4734-8CF2-2AC8E762F243}" type="presParOf" srcId="{3C4DCAAD-744F-4905-B4F4-7AA6B5C90EEE}" destId="{7F613A4C-DD09-4588-8DB2-76604E0373B6}" srcOrd="6" destOrd="0" presId="urn:microsoft.com/office/officeart/2005/8/layout/pyramid2"/>
    <dgm:cxn modelId="{A5D41847-3842-4584-BAEC-BAE6CE093952}" type="presParOf" srcId="{3C4DCAAD-744F-4905-B4F4-7AA6B5C90EEE}" destId="{3C598A27-A8BE-4051-9B0F-B95DDDC31BAF}" srcOrd="7" destOrd="0" presId="urn:microsoft.com/office/officeart/2005/8/layout/pyramid2"/>
    <dgm:cxn modelId="{0E8B83F5-257E-4AC5-BA10-98FCF14FB5FA}" type="presParOf" srcId="{3C4DCAAD-744F-4905-B4F4-7AA6B5C90EEE}" destId="{3049FECD-6AF2-4086-8D9D-C2BD119EEAE6}" srcOrd="8" destOrd="0" presId="urn:microsoft.com/office/officeart/2005/8/layout/pyramid2"/>
    <dgm:cxn modelId="{8BDBB7F8-140C-4FD8-9696-45727C93E315}" type="presParOf" srcId="{3C4DCAAD-744F-4905-B4F4-7AA6B5C90EEE}" destId="{C1AFD4EB-D571-41F2-992B-0E3D1E244FB0}" srcOrd="9" destOrd="0" presId="urn:microsoft.com/office/officeart/2005/8/layout/pyramid2"/>
    <dgm:cxn modelId="{24EA68AF-B4E8-4D95-8E26-283E348EEB68}" type="presParOf" srcId="{3C4DCAAD-744F-4905-B4F4-7AA6B5C90EEE}" destId="{295C2D7C-3EBD-4EEC-95EC-5FACB85C3C6D}" srcOrd="10" destOrd="0" presId="urn:microsoft.com/office/officeart/2005/8/layout/pyramid2"/>
    <dgm:cxn modelId="{DFC845F2-D956-442F-BF8E-F5493C3B036C}" type="presParOf" srcId="{3C4DCAAD-744F-4905-B4F4-7AA6B5C90EEE}" destId="{57A8A915-C3AA-48B8-B4C0-E5F478556D6E}" srcOrd="11" destOrd="0" presId="urn:microsoft.com/office/officeart/2005/8/layout/pyramid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6C89BCF-0862-4E13-B5A7-6F020017EBAA}">
      <dsp:nvSpPr>
        <dsp:cNvPr id="0" name=""/>
        <dsp:cNvSpPr/>
      </dsp:nvSpPr>
      <dsp:spPr>
        <a:xfrm>
          <a:off x="0" y="0"/>
          <a:ext cx="4143404" cy="4143404"/>
        </a:xfrm>
        <a:prstGeom prst="triangle">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784423-6825-4115-86D4-53AB74DEA710}">
      <dsp:nvSpPr>
        <dsp:cNvPr id="0" name=""/>
        <dsp:cNvSpPr/>
      </dsp:nvSpPr>
      <dsp:spPr>
        <a:xfrm>
          <a:off x="285744" y="435267"/>
          <a:ext cx="7214389" cy="527315"/>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_tradnl" sz="2200" b="1" u="none" kern="1200" dirty="0" smtClean="0">
              <a:solidFill>
                <a:schemeClr val="accent4">
                  <a:lumMod val="50000"/>
                </a:schemeClr>
              </a:solidFill>
              <a:effectLst/>
              <a:hlinkClick xmlns:r="http://schemas.openxmlformats.org/officeDocument/2006/relationships" r:id="" action="ppaction://hlinksldjump"/>
            </a:rPr>
            <a:t>Length</a:t>
          </a:r>
          <a:endParaRPr lang="es-ES_tradnl" sz="2200" b="1" u="none" kern="1200" dirty="0">
            <a:solidFill>
              <a:schemeClr val="accent4">
                <a:lumMod val="50000"/>
              </a:schemeClr>
            </a:solidFill>
            <a:effectLst/>
          </a:endParaRPr>
        </a:p>
      </dsp:txBody>
      <dsp:txXfrm>
        <a:off x="285744" y="435267"/>
        <a:ext cx="7214389" cy="527315"/>
      </dsp:txXfrm>
    </dsp:sp>
    <dsp:sp modelId="{E42C9E41-9CAA-484B-9639-B65F61D6FDD8}">
      <dsp:nvSpPr>
        <dsp:cNvPr id="0" name=""/>
        <dsp:cNvSpPr/>
      </dsp:nvSpPr>
      <dsp:spPr>
        <a:xfrm>
          <a:off x="285744" y="970869"/>
          <a:ext cx="7214389" cy="527315"/>
        </a:xfrm>
        <a:prstGeom prst="roundRect">
          <a:avLst/>
        </a:prstGeom>
        <a:solidFill>
          <a:schemeClr val="lt1">
            <a:alpha val="90000"/>
            <a:hueOff val="0"/>
            <a:satOff val="0"/>
            <a:lumOff val="0"/>
            <a:alphaOff val="0"/>
          </a:schemeClr>
        </a:solidFill>
        <a:ln w="25400" cap="flat" cmpd="sng" algn="ctr">
          <a:solidFill>
            <a:schemeClr val="accent5">
              <a:hueOff val="-1986775"/>
              <a:satOff val="7962"/>
              <a:lumOff val="17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_tradnl" sz="2200" b="1" kern="1200" dirty="0" smtClean="0">
              <a:solidFill>
                <a:schemeClr val="accent5">
                  <a:lumMod val="75000"/>
                </a:schemeClr>
              </a:solidFill>
              <a:hlinkClick xmlns:r="http://schemas.openxmlformats.org/officeDocument/2006/relationships" r:id="" action="ppaction://hlinksldjump"/>
            </a:rPr>
            <a:t>Area</a:t>
          </a:r>
          <a:endParaRPr lang="es-ES_tradnl" sz="2200" b="1" kern="1200" dirty="0">
            <a:solidFill>
              <a:schemeClr val="accent5">
                <a:lumMod val="75000"/>
              </a:schemeClr>
            </a:solidFill>
          </a:endParaRPr>
        </a:p>
      </dsp:txBody>
      <dsp:txXfrm>
        <a:off x="285744" y="970869"/>
        <a:ext cx="7214389" cy="527315"/>
      </dsp:txXfrm>
    </dsp:sp>
    <dsp:sp modelId="{6CAA5F5B-D642-438F-A397-08CAA2D7C313}">
      <dsp:nvSpPr>
        <dsp:cNvPr id="0" name=""/>
        <dsp:cNvSpPr/>
      </dsp:nvSpPr>
      <dsp:spPr>
        <a:xfrm>
          <a:off x="285744" y="1506471"/>
          <a:ext cx="7214389" cy="527315"/>
        </a:xfrm>
        <a:prstGeom prst="roundRect">
          <a:avLst/>
        </a:prstGeom>
        <a:solidFill>
          <a:schemeClr val="lt1">
            <a:alpha val="90000"/>
            <a:hueOff val="0"/>
            <a:satOff val="0"/>
            <a:lumOff val="0"/>
            <a:alphaOff val="0"/>
          </a:schemeClr>
        </a:solidFill>
        <a:ln w="25400" cap="flat" cmpd="sng" algn="ctr">
          <a:solidFill>
            <a:schemeClr val="accent5">
              <a:hueOff val="-3973551"/>
              <a:satOff val="15924"/>
              <a:lumOff val="345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b="1" kern="1200" dirty="0" smtClean="0">
              <a:solidFill>
                <a:schemeClr val="accent5">
                  <a:lumMod val="75000"/>
                </a:schemeClr>
              </a:solidFill>
              <a:latin typeface="Calibri" pitchFamily="34" charset="0"/>
              <a:hlinkClick xmlns:r="http://schemas.openxmlformats.org/officeDocument/2006/relationships" r:id="" action="ppaction://hlinksldjump"/>
            </a:rPr>
            <a:t>Volume</a:t>
          </a:r>
          <a:endParaRPr lang="es-ES" sz="2200" b="1" kern="1200" dirty="0">
            <a:solidFill>
              <a:schemeClr val="accent5">
                <a:lumMod val="75000"/>
              </a:schemeClr>
            </a:solidFill>
            <a:latin typeface="Calibri" pitchFamily="34" charset="0"/>
          </a:endParaRPr>
        </a:p>
      </dsp:txBody>
      <dsp:txXfrm>
        <a:off x="285744" y="1506471"/>
        <a:ext cx="7214389" cy="527315"/>
      </dsp:txXfrm>
    </dsp:sp>
    <dsp:sp modelId="{7F613A4C-DD09-4588-8DB2-76604E0373B6}">
      <dsp:nvSpPr>
        <dsp:cNvPr id="0" name=""/>
        <dsp:cNvSpPr/>
      </dsp:nvSpPr>
      <dsp:spPr>
        <a:xfrm>
          <a:off x="286600" y="2044453"/>
          <a:ext cx="7214389" cy="527315"/>
        </a:xfrm>
        <a:prstGeom prst="roundRect">
          <a:avLst/>
        </a:prstGeom>
        <a:solidFill>
          <a:schemeClr val="lt1">
            <a:alpha val="90000"/>
            <a:hueOff val="0"/>
            <a:satOff val="0"/>
            <a:lumOff val="0"/>
            <a:alphaOff val="0"/>
          </a:schemeClr>
        </a:solidFill>
        <a:ln w="25400" cap="flat" cmpd="sng" algn="ctr">
          <a:solidFill>
            <a:schemeClr val="accent5">
              <a:hueOff val="-5960326"/>
              <a:satOff val="23887"/>
              <a:lumOff val="51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b="1" kern="1200" dirty="0" smtClean="0">
              <a:solidFill>
                <a:schemeClr val="accent5">
                  <a:lumMod val="75000"/>
                </a:schemeClr>
              </a:solidFill>
              <a:latin typeface="Calibri" pitchFamily="34" charset="0"/>
              <a:hlinkClick xmlns:r="http://schemas.openxmlformats.org/officeDocument/2006/relationships" r:id="" action="ppaction://hlinksldjump"/>
            </a:rPr>
            <a:t>Mass</a:t>
          </a:r>
          <a:endParaRPr lang="es-ES" sz="2200" b="1" kern="1200" dirty="0">
            <a:solidFill>
              <a:schemeClr val="accent5">
                <a:lumMod val="75000"/>
              </a:schemeClr>
            </a:solidFill>
            <a:latin typeface="Calibri" pitchFamily="34" charset="0"/>
          </a:endParaRPr>
        </a:p>
      </dsp:txBody>
      <dsp:txXfrm>
        <a:off x="286600" y="2044453"/>
        <a:ext cx="7214389" cy="527315"/>
      </dsp:txXfrm>
    </dsp:sp>
    <dsp:sp modelId="{3049FECD-6AF2-4086-8D9D-C2BD119EEAE6}">
      <dsp:nvSpPr>
        <dsp:cNvPr id="0" name=""/>
        <dsp:cNvSpPr/>
      </dsp:nvSpPr>
      <dsp:spPr>
        <a:xfrm>
          <a:off x="285744" y="2571769"/>
          <a:ext cx="7214389" cy="527315"/>
        </a:xfrm>
        <a:prstGeom prst="roundRect">
          <a:avLst/>
        </a:prstGeom>
        <a:solidFill>
          <a:schemeClr val="lt1">
            <a:alpha val="90000"/>
            <a:hueOff val="0"/>
            <a:satOff val="0"/>
            <a:lumOff val="0"/>
            <a:alphaOff val="0"/>
          </a:schemeClr>
        </a:solidFill>
        <a:ln w="25400" cap="flat" cmpd="sng" algn="ctr">
          <a:solidFill>
            <a:schemeClr val="accent5">
              <a:hueOff val="-7947101"/>
              <a:satOff val="31849"/>
              <a:lumOff val="690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b="1" kern="1200" dirty="0" smtClean="0">
              <a:solidFill>
                <a:schemeClr val="accent5">
                  <a:lumMod val="75000"/>
                </a:schemeClr>
              </a:solidFill>
              <a:latin typeface="Calibri" pitchFamily="34" charset="0"/>
              <a:hlinkClick xmlns:r="http://schemas.openxmlformats.org/officeDocument/2006/relationships" r:id="" action="ppaction://hlinksldjump"/>
            </a:rPr>
            <a:t>Density</a:t>
          </a:r>
          <a:endParaRPr lang="es-ES" sz="2200" b="1" kern="1200" dirty="0">
            <a:solidFill>
              <a:schemeClr val="accent5">
                <a:lumMod val="75000"/>
              </a:schemeClr>
            </a:solidFill>
            <a:latin typeface="Calibri" pitchFamily="34" charset="0"/>
          </a:endParaRPr>
        </a:p>
      </dsp:txBody>
      <dsp:txXfrm>
        <a:off x="285744" y="2571769"/>
        <a:ext cx="7214389" cy="527315"/>
      </dsp:txXfrm>
    </dsp:sp>
    <dsp:sp modelId="{295C2D7C-3EBD-4EEC-95EC-5FACB85C3C6D}">
      <dsp:nvSpPr>
        <dsp:cNvPr id="0" name=""/>
        <dsp:cNvSpPr/>
      </dsp:nvSpPr>
      <dsp:spPr>
        <a:xfrm>
          <a:off x="286600" y="3116024"/>
          <a:ext cx="7214389" cy="527315"/>
        </a:xfrm>
        <a:prstGeom prst="round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b="1" kern="1200" dirty="0" smtClean="0">
              <a:solidFill>
                <a:schemeClr val="accent5">
                  <a:lumMod val="75000"/>
                </a:schemeClr>
              </a:solidFill>
              <a:latin typeface="Calibri" pitchFamily="34" charset="0"/>
              <a:hlinkClick xmlns:r="http://schemas.openxmlformats.org/officeDocument/2006/relationships" r:id="" action="ppaction://hlinksldjump"/>
            </a:rPr>
            <a:t>Temperature</a:t>
          </a:r>
          <a:endParaRPr lang="es-ES" sz="2200" b="1" kern="1200" dirty="0">
            <a:solidFill>
              <a:schemeClr val="accent5">
                <a:lumMod val="75000"/>
              </a:schemeClr>
            </a:solidFill>
            <a:latin typeface="Calibri" pitchFamily="34" charset="0"/>
          </a:endParaRPr>
        </a:p>
      </dsp:txBody>
      <dsp:txXfrm>
        <a:off x="286600" y="3116024"/>
        <a:ext cx="7214389" cy="527315"/>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02293DE-CFFB-49FC-8642-6FB5A49BADE6}" type="datetimeFigureOut">
              <a:rPr lang="es-ES" smtClean="0"/>
              <a:pPr/>
              <a:t>18/06/2011</a:t>
            </a:fld>
            <a:endParaRPr lang="es-ES" dirty="0"/>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129F5FB-CD7E-437E-A7F0-0CBDB7393277}" type="slidenum">
              <a:rPr lang="es-ES" smtClean="0"/>
              <a:pPr/>
              <a:t>‹Nº›</a:t>
            </a:fld>
            <a:endParaRPr lang="es-E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56008B-57B8-453A-BCA8-0C2C0F9B3FD9}" type="datetimeFigureOut">
              <a:rPr lang="es-ES" smtClean="0"/>
              <a:pPr/>
              <a:t>18/06/2011</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3F96DA-05FA-472C-95AF-4F164C9B7C0F}" type="slidenum">
              <a:rPr lang="es-ES" smtClean="0"/>
              <a:pPr/>
              <a:t>‹Nº›</a:t>
            </a:fld>
            <a:endParaRPr lang="es-E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53F96DA-05FA-472C-95AF-4F164C9B7C0F}" type="slidenum">
              <a:rPr lang="es-ES" smtClean="0"/>
              <a:pPr/>
              <a:t>1</a:t>
            </a:fld>
            <a:endParaRPr lang="es-E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53F96DA-05FA-472C-95AF-4F164C9B7C0F}" type="slidenum">
              <a:rPr lang="es-ES" smtClean="0"/>
              <a:pPr/>
              <a:t>10</a:t>
            </a:fld>
            <a:endParaRPr lang="es-E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53F96DA-05FA-472C-95AF-4F164C9B7C0F}" type="slidenum">
              <a:rPr lang="es-ES" smtClean="0"/>
              <a:pPr/>
              <a:t>11</a:t>
            </a:fld>
            <a:endParaRPr lang="es-E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53F96DA-05FA-472C-95AF-4F164C9B7C0F}" type="slidenum">
              <a:rPr lang="es-ES" smtClean="0"/>
              <a:pPr/>
              <a:t>12</a:t>
            </a:fld>
            <a:endParaRPr lang="es-E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53F96DA-05FA-472C-95AF-4F164C9B7C0F}" type="slidenum">
              <a:rPr lang="es-ES" smtClean="0"/>
              <a:pPr/>
              <a:t>13</a:t>
            </a:fld>
            <a:endParaRPr lang="es-E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53F96DA-05FA-472C-95AF-4F164C9B7C0F}" type="slidenum">
              <a:rPr lang="es-ES" smtClean="0"/>
              <a:pPr/>
              <a:t>14</a:t>
            </a:fld>
            <a:endParaRPr lang="es-E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53F96DA-05FA-472C-95AF-4F164C9B7C0F}" type="slidenum">
              <a:rPr lang="es-ES" smtClean="0"/>
              <a:pPr/>
              <a:t>15</a:t>
            </a:fld>
            <a:endParaRPr lang="es-E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53F96DA-05FA-472C-95AF-4F164C9B7C0F}" type="slidenum">
              <a:rPr lang="es-ES" smtClean="0"/>
              <a:pPr/>
              <a:t>16</a:t>
            </a:fld>
            <a:endParaRPr lang="es-E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53F96DA-05FA-472C-95AF-4F164C9B7C0F}" type="slidenum">
              <a:rPr lang="es-ES" smtClean="0"/>
              <a:pPr/>
              <a:t>17</a:t>
            </a:fld>
            <a:endParaRPr lang="es-E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53F96DA-05FA-472C-95AF-4F164C9B7C0F}" type="slidenum">
              <a:rPr lang="es-ES" smtClean="0"/>
              <a:pPr/>
              <a:t>18</a:t>
            </a:fld>
            <a:endParaRPr lang="es-E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53F96DA-05FA-472C-95AF-4F164C9B7C0F}" type="slidenum">
              <a:rPr lang="es-ES" smtClean="0"/>
              <a:pPr/>
              <a:t>19</a:t>
            </a:fld>
            <a:endParaRPr lang="es-E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53F96DA-05FA-472C-95AF-4F164C9B7C0F}" type="slidenum">
              <a:rPr lang="es-ES" smtClean="0"/>
              <a:pPr/>
              <a:t>2</a:t>
            </a:fld>
            <a:endParaRPr lang="es-E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53F96DA-05FA-472C-95AF-4F164C9B7C0F}" type="slidenum">
              <a:rPr lang="es-ES" smtClean="0"/>
              <a:pPr/>
              <a:t>20</a:t>
            </a:fld>
            <a:endParaRPr lang="es-E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53F96DA-05FA-472C-95AF-4F164C9B7C0F}" type="slidenum">
              <a:rPr lang="es-ES" smtClean="0"/>
              <a:pPr/>
              <a:t>21</a:t>
            </a:fld>
            <a:endParaRPr lang="es-E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53F96DA-05FA-472C-95AF-4F164C9B7C0F}" type="slidenum">
              <a:rPr lang="es-ES" smtClean="0"/>
              <a:pPr/>
              <a:t>22</a:t>
            </a:fld>
            <a:endParaRPr lang="es-E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53F96DA-05FA-472C-95AF-4F164C9B7C0F}" type="slidenum">
              <a:rPr lang="es-ES" smtClean="0"/>
              <a:pPr/>
              <a:t>23</a:t>
            </a:fld>
            <a:endParaRPr lang="es-E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53F96DA-05FA-472C-95AF-4F164C9B7C0F}" type="slidenum">
              <a:rPr lang="es-ES" smtClean="0"/>
              <a:pPr/>
              <a:t>24</a:t>
            </a:fld>
            <a:endParaRPr lang="es-E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53F96DA-05FA-472C-95AF-4F164C9B7C0F}" type="slidenum">
              <a:rPr lang="es-ES" smtClean="0"/>
              <a:pPr/>
              <a:t>25</a:t>
            </a:fld>
            <a:endParaRPr lang="es-E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53F96DA-05FA-472C-95AF-4F164C9B7C0F}" type="slidenum">
              <a:rPr lang="es-ES" smtClean="0"/>
              <a:pPr/>
              <a:t>26</a:t>
            </a:fld>
            <a:endParaRPr lang="es-E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53F96DA-05FA-472C-95AF-4F164C9B7C0F}" type="slidenum">
              <a:rPr lang="es-ES" smtClean="0"/>
              <a:pPr/>
              <a:t>27</a:t>
            </a:fld>
            <a:endParaRPr lang="es-E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53F96DA-05FA-472C-95AF-4F164C9B7C0F}" type="slidenum">
              <a:rPr lang="es-ES" smtClean="0"/>
              <a:pPr/>
              <a:t>28</a:t>
            </a:fld>
            <a:endParaRPr lang="es-E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53F96DA-05FA-472C-95AF-4F164C9B7C0F}" type="slidenum">
              <a:rPr lang="es-ES" smtClean="0"/>
              <a:pPr/>
              <a:t>29</a:t>
            </a:fld>
            <a:endParaRPr lang="es-E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53F96DA-05FA-472C-95AF-4F164C9B7C0F}" type="slidenum">
              <a:rPr lang="es-ES" smtClean="0"/>
              <a:pPr/>
              <a:t>3</a:t>
            </a:fld>
            <a:endParaRPr lang="es-E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53F96DA-05FA-472C-95AF-4F164C9B7C0F}" type="slidenum">
              <a:rPr lang="es-ES" smtClean="0"/>
              <a:pPr/>
              <a:t>30</a:t>
            </a:fld>
            <a:endParaRPr lang="es-E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53F96DA-05FA-472C-95AF-4F164C9B7C0F}" type="slidenum">
              <a:rPr lang="es-ES" smtClean="0"/>
              <a:pPr/>
              <a:t>31</a:t>
            </a:fld>
            <a:endParaRPr lang="es-E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53F96DA-05FA-472C-95AF-4F164C9B7C0F}" type="slidenum">
              <a:rPr lang="es-ES" smtClean="0"/>
              <a:pPr/>
              <a:t>32</a:t>
            </a:fld>
            <a:endParaRPr lang="es-E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53F96DA-05FA-472C-95AF-4F164C9B7C0F}" type="slidenum">
              <a:rPr lang="es-ES" smtClean="0"/>
              <a:pPr/>
              <a:t>33</a:t>
            </a:fld>
            <a:endParaRPr lang="es-E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53F96DA-05FA-472C-95AF-4F164C9B7C0F}" type="slidenum">
              <a:rPr lang="es-ES" smtClean="0"/>
              <a:pPr/>
              <a:t>34</a:t>
            </a:fld>
            <a:endParaRPr lang="es-E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53F96DA-05FA-472C-95AF-4F164C9B7C0F}" type="slidenum">
              <a:rPr lang="es-ES" smtClean="0"/>
              <a:pPr/>
              <a:t>35</a:t>
            </a:fld>
            <a:endParaRPr lang="es-E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53F96DA-05FA-472C-95AF-4F164C9B7C0F}" type="slidenum">
              <a:rPr lang="es-ES" smtClean="0"/>
              <a:pPr/>
              <a:t>36</a:t>
            </a:fld>
            <a:endParaRPr lang="es-E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53F96DA-05FA-472C-95AF-4F164C9B7C0F}" type="slidenum">
              <a:rPr lang="es-ES" smtClean="0"/>
              <a:pPr/>
              <a:t>37</a:t>
            </a:fld>
            <a:endParaRPr lang="es-E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53F96DA-05FA-472C-95AF-4F164C9B7C0F}" type="slidenum">
              <a:rPr lang="es-ES" smtClean="0"/>
              <a:pPr/>
              <a:t>38</a:t>
            </a:fld>
            <a:endParaRPr lang="es-E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53F96DA-05FA-472C-95AF-4F164C9B7C0F}" type="slidenum">
              <a:rPr lang="es-ES" smtClean="0"/>
              <a:pPr/>
              <a:t>39</a:t>
            </a:fld>
            <a:endParaRPr lang="es-E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53F96DA-05FA-472C-95AF-4F164C9B7C0F}" type="slidenum">
              <a:rPr lang="es-ES" smtClean="0"/>
              <a:pPr/>
              <a:t>4</a:t>
            </a:fld>
            <a:endParaRPr lang="es-E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53F96DA-05FA-472C-95AF-4F164C9B7C0F}" type="slidenum">
              <a:rPr lang="es-ES" smtClean="0"/>
              <a:pPr/>
              <a:t>40</a:t>
            </a:fld>
            <a:endParaRPr lang="es-E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53F96DA-05FA-472C-95AF-4F164C9B7C0F}" type="slidenum">
              <a:rPr lang="es-ES" smtClean="0"/>
              <a:pPr/>
              <a:t>41</a:t>
            </a:fld>
            <a:endParaRPr lang="es-E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53F96DA-05FA-472C-95AF-4F164C9B7C0F}" type="slidenum">
              <a:rPr lang="es-ES" smtClean="0"/>
              <a:pPr/>
              <a:t>42</a:t>
            </a:fld>
            <a:endParaRPr lang="es-E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53F96DA-05FA-472C-95AF-4F164C9B7C0F}" type="slidenum">
              <a:rPr lang="es-ES" smtClean="0"/>
              <a:pPr/>
              <a:t>43</a:t>
            </a:fld>
            <a:endParaRPr lang="es-E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53F96DA-05FA-472C-95AF-4F164C9B7C0F}" type="slidenum">
              <a:rPr lang="es-ES" smtClean="0"/>
              <a:pPr/>
              <a:t>44</a:t>
            </a:fld>
            <a:endParaRPr lang="es-E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53F96DA-05FA-472C-95AF-4F164C9B7C0F}" type="slidenum">
              <a:rPr lang="es-ES" smtClean="0"/>
              <a:pPr/>
              <a:t>45</a:t>
            </a:fld>
            <a:endParaRPr lang="es-E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53F96DA-05FA-472C-95AF-4F164C9B7C0F}" type="slidenum">
              <a:rPr lang="es-ES" smtClean="0"/>
              <a:pPr/>
              <a:t>46</a:t>
            </a:fld>
            <a:endParaRPr lang="es-E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53F96DA-05FA-472C-95AF-4F164C9B7C0F}" type="slidenum">
              <a:rPr lang="es-ES" smtClean="0"/>
              <a:pPr/>
              <a:t>5</a:t>
            </a:fld>
            <a:endParaRPr lang="es-E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522DC34-4CBB-482E-95A1-91E227D09B00}" type="slidenum">
              <a:rPr lang="es-ES" smtClean="0"/>
              <a:pPr/>
              <a:t>6</a:t>
            </a:fld>
            <a:endParaRPr lang="es-E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53F96DA-05FA-472C-95AF-4F164C9B7C0F}" type="slidenum">
              <a:rPr lang="es-ES" smtClean="0"/>
              <a:pPr/>
              <a:t>7</a:t>
            </a:fld>
            <a:endParaRPr lang="es-E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53F96DA-05FA-472C-95AF-4F164C9B7C0F}" type="slidenum">
              <a:rPr lang="es-ES" smtClean="0"/>
              <a:pPr/>
              <a:t>8</a:t>
            </a:fld>
            <a:endParaRPr lang="es-E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53F96DA-05FA-472C-95AF-4F164C9B7C0F}" type="slidenum">
              <a:rPr lang="es-ES" smtClean="0"/>
              <a:pPr/>
              <a:t>9</a:t>
            </a:fld>
            <a:endParaRPr lang="es-E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pPr>
              <a:defRPr/>
            </a:pPr>
            <a:fld id="{57256A85-8D6E-4017-883C-DBEFAD388841}" type="datetime1">
              <a:rPr lang="es-ES_tradnl" smtClean="0"/>
              <a:pPr>
                <a:defRPr/>
              </a:pPr>
              <a:t>18/06/2011</a:t>
            </a:fld>
            <a:endParaRPr lang="es-ES_tradnl" dirty="0"/>
          </a:p>
        </p:txBody>
      </p:sp>
      <p:sp>
        <p:nvSpPr>
          <p:cNvPr id="5" name="4 Marcador de pie de página"/>
          <p:cNvSpPr>
            <a:spLocks noGrp="1"/>
          </p:cNvSpPr>
          <p:nvPr>
            <p:ph type="ftr" sz="quarter" idx="11"/>
          </p:nvPr>
        </p:nvSpPr>
        <p:spPr/>
        <p:txBody>
          <a:bodyPr/>
          <a:lstStyle/>
          <a:p>
            <a:pPr>
              <a:defRPr/>
            </a:pPr>
            <a:r>
              <a:rPr lang="es-ES_tradnl" dirty="0" smtClean="0"/>
              <a:t>Susana Morales Bernal</a:t>
            </a:r>
            <a:endParaRPr lang="es-ES_tradnl" dirty="0"/>
          </a:p>
        </p:txBody>
      </p:sp>
      <p:sp>
        <p:nvSpPr>
          <p:cNvPr id="6" name="5 Marcador de número de diapositiva"/>
          <p:cNvSpPr>
            <a:spLocks noGrp="1"/>
          </p:cNvSpPr>
          <p:nvPr>
            <p:ph type="sldNum" sz="quarter" idx="12"/>
          </p:nvPr>
        </p:nvSpPr>
        <p:spPr/>
        <p:txBody>
          <a:bodyPr/>
          <a:lstStyle/>
          <a:p>
            <a:pPr>
              <a:defRPr/>
            </a:pPr>
            <a:fld id="{0362125C-D780-41AD-8296-FBBCA8AF4000}" type="slidenum">
              <a:rPr lang="es-ES_tradnl" smtClean="0"/>
              <a:pPr>
                <a:defRPr/>
              </a:pPr>
              <a:t>‹Nº›</a:t>
            </a:fld>
            <a:endParaRPr lang="es-ES_tradn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pPr>
              <a:defRPr/>
            </a:pPr>
            <a:fld id="{3A421DA3-F9AA-4762-8933-98FC9CB1CCF8}" type="datetime1">
              <a:rPr lang="es-ES_tradnl" smtClean="0"/>
              <a:pPr>
                <a:defRPr/>
              </a:pPr>
              <a:t>18/06/2011</a:t>
            </a:fld>
            <a:endParaRPr lang="es-ES_tradnl" dirty="0"/>
          </a:p>
        </p:txBody>
      </p:sp>
      <p:sp>
        <p:nvSpPr>
          <p:cNvPr id="5" name="4 Marcador de pie de página"/>
          <p:cNvSpPr>
            <a:spLocks noGrp="1"/>
          </p:cNvSpPr>
          <p:nvPr>
            <p:ph type="ftr" sz="quarter" idx="11"/>
          </p:nvPr>
        </p:nvSpPr>
        <p:spPr/>
        <p:txBody>
          <a:bodyPr/>
          <a:lstStyle/>
          <a:p>
            <a:pPr>
              <a:defRPr/>
            </a:pPr>
            <a:r>
              <a:rPr lang="es-ES_tradnl" dirty="0" smtClean="0"/>
              <a:t>Susana Morales Bernal</a:t>
            </a:r>
            <a:endParaRPr lang="es-ES_tradnl" dirty="0"/>
          </a:p>
        </p:txBody>
      </p:sp>
      <p:sp>
        <p:nvSpPr>
          <p:cNvPr id="6" name="5 Marcador de número de diapositiva"/>
          <p:cNvSpPr>
            <a:spLocks noGrp="1"/>
          </p:cNvSpPr>
          <p:nvPr>
            <p:ph type="sldNum" sz="quarter" idx="12"/>
          </p:nvPr>
        </p:nvSpPr>
        <p:spPr/>
        <p:txBody>
          <a:bodyPr/>
          <a:lstStyle/>
          <a:p>
            <a:pPr>
              <a:defRPr/>
            </a:pPr>
            <a:fld id="{C2814B1D-ECD3-44C0-8934-8C851C264BF6}" type="slidenum">
              <a:rPr lang="es-ES_tradnl" smtClean="0"/>
              <a:pPr>
                <a:defRPr/>
              </a:pPr>
              <a:t>‹Nº›</a:t>
            </a:fld>
            <a:endParaRPr lang="es-ES_tradn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pPr>
              <a:defRPr/>
            </a:pPr>
            <a:fld id="{CA3AD87A-CB3F-4BFA-B3B1-3C038BE7E26F}" type="datetime1">
              <a:rPr lang="es-ES_tradnl" smtClean="0"/>
              <a:pPr>
                <a:defRPr/>
              </a:pPr>
              <a:t>18/06/2011</a:t>
            </a:fld>
            <a:endParaRPr lang="es-ES_tradnl" dirty="0"/>
          </a:p>
        </p:txBody>
      </p:sp>
      <p:sp>
        <p:nvSpPr>
          <p:cNvPr id="5" name="4 Marcador de pie de página"/>
          <p:cNvSpPr>
            <a:spLocks noGrp="1"/>
          </p:cNvSpPr>
          <p:nvPr>
            <p:ph type="ftr" sz="quarter" idx="11"/>
          </p:nvPr>
        </p:nvSpPr>
        <p:spPr/>
        <p:txBody>
          <a:bodyPr/>
          <a:lstStyle/>
          <a:p>
            <a:pPr>
              <a:defRPr/>
            </a:pPr>
            <a:r>
              <a:rPr lang="es-ES_tradnl" dirty="0" smtClean="0"/>
              <a:t>Susana Morales Bernal</a:t>
            </a:r>
            <a:endParaRPr lang="es-ES_tradnl" dirty="0"/>
          </a:p>
        </p:txBody>
      </p:sp>
      <p:sp>
        <p:nvSpPr>
          <p:cNvPr id="6" name="5 Marcador de número de diapositiva"/>
          <p:cNvSpPr>
            <a:spLocks noGrp="1"/>
          </p:cNvSpPr>
          <p:nvPr>
            <p:ph type="sldNum" sz="quarter" idx="12"/>
          </p:nvPr>
        </p:nvSpPr>
        <p:spPr/>
        <p:txBody>
          <a:bodyPr/>
          <a:lstStyle/>
          <a:p>
            <a:pPr>
              <a:defRPr/>
            </a:pPr>
            <a:fld id="{BBF78FD3-EE38-444C-8100-22FBE0EDE8F0}" type="slidenum">
              <a:rPr lang="es-ES_tradnl" smtClean="0"/>
              <a:pPr>
                <a:defRPr/>
              </a:pPr>
              <a:t>‹Nº›</a:t>
            </a:fld>
            <a:endParaRPr lang="es-ES_tradn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pPr>
              <a:defRPr/>
            </a:pPr>
            <a:fld id="{52C06B12-5658-44A3-8501-1C509360EDBC}" type="datetime1">
              <a:rPr lang="es-ES_tradnl" smtClean="0"/>
              <a:pPr>
                <a:defRPr/>
              </a:pPr>
              <a:t>18/06/2011</a:t>
            </a:fld>
            <a:endParaRPr lang="es-ES_tradnl" dirty="0"/>
          </a:p>
        </p:txBody>
      </p:sp>
      <p:sp>
        <p:nvSpPr>
          <p:cNvPr id="5" name="4 Marcador de pie de página"/>
          <p:cNvSpPr>
            <a:spLocks noGrp="1"/>
          </p:cNvSpPr>
          <p:nvPr>
            <p:ph type="ftr" sz="quarter" idx="11"/>
          </p:nvPr>
        </p:nvSpPr>
        <p:spPr/>
        <p:txBody>
          <a:bodyPr/>
          <a:lstStyle/>
          <a:p>
            <a:pPr>
              <a:defRPr/>
            </a:pPr>
            <a:r>
              <a:rPr lang="es-ES_tradnl" dirty="0" smtClean="0"/>
              <a:t>Susana Morales Bernal</a:t>
            </a:r>
            <a:endParaRPr lang="es-ES_tradnl" dirty="0"/>
          </a:p>
        </p:txBody>
      </p:sp>
      <p:sp>
        <p:nvSpPr>
          <p:cNvPr id="6" name="5 Marcador de número de diapositiva"/>
          <p:cNvSpPr>
            <a:spLocks noGrp="1"/>
          </p:cNvSpPr>
          <p:nvPr>
            <p:ph type="sldNum" sz="quarter" idx="12"/>
          </p:nvPr>
        </p:nvSpPr>
        <p:spPr/>
        <p:txBody>
          <a:bodyPr/>
          <a:lstStyle/>
          <a:p>
            <a:pPr>
              <a:defRPr/>
            </a:pPr>
            <a:fld id="{B608179F-4F9F-4B9E-B69A-EB80AB5EAC3A}" type="slidenum">
              <a:rPr lang="es-ES_tradnl" smtClean="0"/>
              <a:pPr>
                <a:defRPr/>
              </a:pPr>
              <a:t>‹Nº›</a:t>
            </a:fld>
            <a:endParaRPr lang="es-ES_tradn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pPr>
              <a:defRPr/>
            </a:pPr>
            <a:fld id="{4D1602CE-7C0C-4385-B5AB-E8FABAE73D1C}" type="datetime1">
              <a:rPr lang="es-ES_tradnl" smtClean="0"/>
              <a:pPr>
                <a:defRPr/>
              </a:pPr>
              <a:t>18/06/2011</a:t>
            </a:fld>
            <a:endParaRPr lang="es-ES_tradnl" dirty="0"/>
          </a:p>
        </p:txBody>
      </p:sp>
      <p:sp>
        <p:nvSpPr>
          <p:cNvPr id="5" name="4 Marcador de pie de página"/>
          <p:cNvSpPr>
            <a:spLocks noGrp="1"/>
          </p:cNvSpPr>
          <p:nvPr>
            <p:ph type="ftr" sz="quarter" idx="11"/>
          </p:nvPr>
        </p:nvSpPr>
        <p:spPr/>
        <p:txBody>
          <a:bodyPr/>
          <a:lstStyle/>
          <a:p>
            <a:pPr>
              <a:defRPr/>
            </a:pPr>
            <a:r>
              <a:rPr lang="es-ES_tradnl" dirty="0" smtClean="0"/>
              <a:t>Susana Morales Bernal</a:t>
            </a:r>
            <a:endParaRPr lang="es-ES_tradnl" dirty="0"/>
          </a:p>
        </p:txBody>
      </p:sp>
      <p:sp>
        <p:nvSpPr>
          <p:cNvPr id="6" name="5 Marcador de número de diapositiva"/>
          <p:cNvSpPr>
            <a:spLocks noGrp="1"/>
          </p:cNvSpPr>
          <p:nvPr>
            <p:ph type="sldNum" sz="quarter" idx="12"/>
          </p:nvPr>
        </p:nvSpPr>
        <p:spPr/>
        <p:txBody>
          <a:bodyPr/>
          <a:lstStyle/>
          <a:p>
            <a:pPr>
              <a:defRPr/>
            </a:pPr>
            <a:fld id="{AFCBA65D-030D-43FB-BB0E-E84C5CFA5724}" type="slidenum">
              <a:rPr lang="es-ES_tradnl" smtClean="0"/>
              <a:pPr>
                <a:defRPr/>
              </a:pPr>
              <a:t>‹Nº›</a:t>
            </a:fld>
            <a:endParaRPr lang="es-ES_tradn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pPr>
              <a:defRPr/>
            </a:pPr>
            <a:fld id="{1F7C9A85-BFD3-437F-BC26-49DD4F636182}" type="datetime1">
              <a:rPr lang="es-ES_tradnl" smtClean="0"/>
              <a:pPr>
                <a:defRPr/>
              </a:pPr>
              <a:t>18/06/2011</a:t>
            </a:fld>
            <a:endParaRPr lang="es-ES_tradnl" dirty="0"/>
          </a:p>
        </p:txBody>
      </p:sp>
      <p:sp>
        <p:nvSpPr>
          <p:cNvPr id="6" name="5 Marcador de pie de página"/>
          <p:cNvSpPr>
            <a:spLocks noGrp="1"/>
          </p:cNvSpPr>
          <p:nvPr>
            <p:ph type="ftr" sz="quarter" idx="11"/>
          </p:nvPr>
        </p:nvSpPr>
        <p:spPr/>
        <p:txBody>
          <a:bodyPr/>
          <a:lstStyle/>
          <a:p>
            <a:pPr>
              <a:defRPr/>
            </a:pPr>
            <a:r>
              <a:rPr lang="es-ES_tradnl" dirty="0" smtClean="0"/>
              <a:t>Susana Morales Bernal</a:t>
            </a:r>
            <a:endParaRPr lang="es-ES_tradnl" dirty="0"/>
          </a:p>
        </p:txBody>
      </p:sp>
      <p:sp>
        <p:nvSpPr>
          <p:cNvPr id="7" name="6 Marcador de número de diapositiva"/>
          <p:cNvSpPr>
            <a:spLocks noGrp="1"/>
          </p:cNvSpPr>
          <p:nvPr>
            <p:ph type="sldNum" sz="quarter" idx="12"/>
          </p:nvPr>
        </p:nvSpPr>
        <p:spPr/>
        <p:txBody>
          <a:bodyPr/>
          <a:lstStyle/>
          <a:p>
            <a:pPr>
              <a:defRPr/>
            </a:pPr>
            <a:fld id="{89A60A90-E27D-4479-8614-B740FE833972}" type="slidenum">
              <a:rPr lang="es-ES_tradnl" smtClean="0"/>
              <a:pPr>
                <a:defRPr/>
              </a:pPr>
              <a:t>‹Nº›</a:t>
            </a:fld>
            <a:endParaRPr lang="es-ES_tradn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pPr>
              <a:defRPr/>
            </a:pPr>
            <a:fld id="{B83177C1-CE52-4256-80FD-E01C0184FF45}" type="datetime1">
              <a:rPr lang="es-ES_tradnl" smtClean="0"/>
              <a:pPr>
                <a:defRPr/>
              </a:pPr>
              <a:t>18/06/2011</a:t>
            </a:fld>
            <a:endParaRPr lang="es-ES_tradnl" dirty="0"/>
          </a:p>
        </p:txBody>
      </p:sp>
      <p:sp>
        <p:nvSpPr>
          <p:cNvPr id="8" name="7 Marcador de pie de página"/>
          <p:cNvSpPr>
            <a:spLocks noGrp="1"/>
          </p:cNvSpPr>
          <p:nvPr>
            <p:ph type="ftr" sz="quarter" idx="11"/>
          </p:nvPr>
        </p:nvSpPr>
        <p:spPr/>
        <p:txBody>
          <a:bodyPr/>
          <a:lstStyle/>
          <a:p>
            <a:pPr>
              <a:defRPr/>
            </a:pPr>
            <a:r>
              <a:rPr lang="es-ES_tradnl" dirty="0" smtClean="0"/>
              <a:t>Susana Morales Bernal</a:t>
            </a:r>
            <a:endParaRPr lang="es-ES_tradnl" dirty="0"/>
          </a:p>
        </p:txBody>
      </p:sp>
      <p:sp>
        <p:nvSpPr>
          <p:cNvPr id="9" name="8 Marcador de número de diapositiva"/>
          <p:cNvSpPr>
            <a:spLocks noGrp="1"/>
          </p:cNvSpPr>
          <p:nvPr>
            <p:ph type="sldNum" sz="quarter" idx="12"/>
          </p:nvPr>
        </p:nvSpPr>
        <p:spPr/>
        <p:txBody>
          <a:bodyPr/>
          <a:lstStyle/>
          <a:p>
            <a:pPr>
              <a:defRPr/>
            </a:pPr>
            <a:fld id="{8B35DA03-7B1F-4428-891B-746AB5FA725A}" type="slidenum">
              <a:rPr lang="es-ES_tradnl" smtClean="0"/>
              <a:pPr>
                <a:defRPr/>
              </a:pPr>
              <a:t>‹Nº›</a:t>
            </a:fld>
            <a:endParaRPr lang="es-ES_tradn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pPr>
              <a:defRPr/>
            </a:pPr>
            <a:fld id="{539C81DF-F4C9-41C5-9B41-D63CFD78C873}" type="datetime1">
              <a:rPr lang="es-ES_tradnl" smtClean="0"/>
              <a:pPr>
                <a:defRPr/>
              </a:pPr>
              <a:t>18/06/2011</a:t>
            </a:fld>
            <a:endParaRPr lang="es-ES_tradnl" dirty="0"/>
          </a:p>
        </p:txBody>
      </p:sp>
      <p:sp>
        <p:nvSpPr>
          <p:cNvPr id="4" name="3 Marcador de pie de página"/>
          <p:cNvSpPr>
            <a:spLocks noGrp="1"/>
          </p:cNvSpPr>
          <p:nvPr>
            <p:ph type="ftr" sz="quarter" idx="11"/>
          </p:nvPr>
        </p:nvSpPr>
        <p:spPr/>
        <p:txBody>
          <a:bodyPr/>
          <a:lstStyle/>
          <a:p>
            <a:pPr>
              <a:defRPr/>
            </a:pPr>
            <a:r>
              <a:rPr lang="es-ES_tradnl" dirty="0" smtClean="0"/>
              <a:t>Susana Morales Bernal</a:t>
            </a:r>
            <a:endParaRPr lang="es-ES_tradnl" dirty="0"/>
          </a:p>
        </p:txBody>
      </p:sp>
      <p:sp>
        <p:nvSpPr>
          <p:cNvPr id="5" name="4 Marcador de número de diapositiva"/>
          <p:cNvSpPr>
            <a:spLocks noGrp="1"/>
          </p:cNvSpPr>
          <p:nvPr>
            <p:ph type="sldNum" sz="quarter" idx="12"/>
          </p:nvPr>
        </p:nvSpPr>
        <p:spPr/>
        <p:txBody>
          <a:bodyPr/>
          <a:lstStyle/>
          <a:p>
            <a:pPr>
              <a:defRPr/>
            </a:pPr>
            <a:fld id="{A02E720F-ED58-4F4E-98DB-B1365846AE17}" type="slidenum">
              <a:rPr lang="es-ES_tradnl" smtClean="0"/>
              <a:pPr>
                <a:defRPr/>
              </a:pPr>
              <a:t>‹Nº›</a:t>
            </a:fld>
            <a:endParaRPr lang="es-ES_tradn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a:defRPr/>
            </a:pPr>
            <a:fld id="{A6402589-62C6-4815-A53F-8417D3218028}" type="datetime1">
              <a:rPr lang="es-ES_tradnl" smtClean="0"/>
              <a:pPr>
                <a:defRPr/>
              </a:pPr>
              <a:t>18/06/2011</a:t>
            </a:fld>
            <a:endParaRPr lang="es-ES_tradnl" dirty="0"/>
          </a:p>
        </p:txBody>
      </p:sp>
      <p:sp>
        <p:nvSpPr>
          <p:cNvPr id="3" name="2 Marcador de pie de página"/>
          <p:cNvSpPr>
            <a:spLocks noGrp="1"/>
          </p:cNvSpPr>
          <p:nvPr>
            <p:ph type="ftr" sz="quarter" idx="11"/>
          </p:nvPr>
        </p:nvSpPr>
        <p:spPr/>
        <p:txBody>
          <a:bodyPr/>
          <a:lstStyle/>
          <a:p>
            <a:pPr>
              <a:defRPr/>
            </a:pPr>
            <a:r>
              <a:rPr lang="es-ES_tradnl" dirty="0" smtClean="0"/>
              <a:t>Susana Morales Bernal</a:t>
            </a:r>
            <a:endParaRPr lang="es-ES_tradnl" dirty="0"/>
          </a:p>
        </p:txBody>
      </p:sp>
      <p:sp>
        <p:nvSpPr>
          <p:cNvPr id="4" name="3 Marcador de número de diapositiva"/>
          <p:cNvSpPr>
            <a:spLocks noGrp="1"/>
          </p:cNvSpPr>
          <p:nvPr>
            <p:ph type="sldNum" sz="quarter" idx="12"/>
          </p:nvPr>
        </p:nvSpPr>
        <p:spPr/>
        <p:txBody>
          <a:bodyPr/>
          <a:lstStyle/>
          <a:p>
            <a:pPr>
              <a:defRPr/>
            </a:pPr>
            <a:fld id="{EEB7728C-228D-4CFF-A7BF-3491C0C10A9A}" type="slidenum">
              <a:rPr lang="es-ES_tradnl" smtClean="0"/>
              <a:pPr>
                <a:defRPr/>
              </a:pPr>
              <a:t>‹Nº›</a:t>
            </a:fld>
            <a:endParaRPr lang="es-ES_tradn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a:defRPr/>
            </a:pPr>
            <a:fld id="{2E989AAE-EDBB-4B70-90CB-3997E2CADC4B}" type="datetime1">
              <a:rPr lang="es-ES_tradnl" smtClean="0"/>
              <a:pPr>
                <a:defRPr/>
              </a:pPr>
              <a:t>18/06/2011</a:t>
            </a:fld>
            <a:endParaRPr lang="es-ES_tradnl" dirty="0"/>
          </a:p>
        </p:txBody>
      </p:sp>
      <p:sp>
        <p:nvSpPr>
          <p:cNvPr id="6" name="5 Marcador de pie de página"/>
          <p:cNvSpPr>
            <a:spLocks noGrp="1"/>
          </p:cNvSpPr>
          <p:nvPr>
            <p:ph type="ftr" sz="quarter" idx="11"/>
          </p:nvPr>
        </p:nvSpPr>
        <p:spPr/>
        <p:txBody>
          <a:bodyPr/>
          <a:lstStyle/>
          <a:p>
            <a:pPr>
              <a:defRPr/>
            </a:pPr>
            <a:r>
              <a:rPr lang="es-ES_tradnl" dirty="0" smtClean="0"/>
              <a:t>Susana Morales Bernal</a:t>
            </a:r>
            <a:endParaRPr lang="es-ES_tradnl" dirty="0"/>
          </a:p>
        </p:txBody>
      </p:sp>
      <p:sp>
        <p:nvSpPr>
          <p:cNvPr id="7" name="6 Marcador de número de diapositiva"/>
          <p:cNvSpPr>
            <a:spLocks noGrp="1"/>
          </p:cNvSpPr>
          <p:nvPr>
            <p:ph type="sldNum" sz="quarter" idx="12"/>
          </p:nvPr>
        </p:nvSpPr>
        <p:spPr/>
        <p:txBody>
          <a:bodyPr/>
          <a:lstStyle/>
          <a:p>
            <a:pPr>
              <a:defRPr/>
            </a:pPr>
            <a:fld id="{6D071C83-2881-43ED-93C4-C210F5F47114}" type="slidenum">
              <a:rPr lang="es-ES_tradnl" smtClean="0"/>
              <a:pPr>
                <a:defRPr/>
              </a:pPr>
              <a:t>‹Nº›</a:t>
            </a:fld>
            <a:endParaRPr lang="es-ES_tradn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a:defRPr/>
            </a:pPr>
            <a:fld id="{BA9759D9-DACA-4FEC-8038-D2080AD8545D}" type="datetime1">
              <a:rPr lang="es-ES_tradnl" smtClean="0"/>
              <a:pPr>
                <a:defRPr/>
              </a:pPr>
              <a:t>18/06/2011</a:t>
            </a:fld>
            <a:endParaRPr lang="es-ES_tradnl" dirty="0"/>
          </a:p>
        </p:txBody>
      </p:sp>
      <p:sp>
        <p:nvSpPr>
          <p:cNvPr id="6" name="5 Marcador de pie de página"/>
          <p:cNvSpPr>
            <a:spLocks noGrp="1"/>
          </p:cNvSpPr>
          <p:nvPr>
            <p:ph type="ftr" sz="quarter" idx="11"/>
          </p:nvPr>
        </p:nvSpPr>
        <p:spPr/>
        <p:txBody>
          <a:bodyPr/>
          <a:lstStyle/>
          <a:p>
            <a:pPr>
              <a:defRPr/>
            </a:pPr>
            <a:r>
              <a:rPr lang="es-ES_tradnl" dirty="0" smtClean="0"/>
              <a:t>Susana Morales Bernal</a:t>
            </a:r>
            <a:endParaRPr lang="es-ES_tradnl" dirty="0"/>
          </a:p>
        </p:txBody>
      </p:sp>
      <p:sp>
        <p:nvSpPr>
          <p:cNvPr id="7" name="6 Marcador de número de diapositiva"/>
          <p:cNvSpPr>
            <a:spLocks noGrp="1"/>
          </p:cNvSpPr>
          <p:nvPr>
            <p:ph type="sldNum" sz="quarter" idx="12"/>
          </p:nvPr>
        </p:nvSpPr>
        <p:spPr/>
        <p:txBody>
          <a:bodyPr/>
          <a:lstStyle/>
          <a:p>
            <a:pPr>
              <a:defRPr/>
            </a:pPr>
            <a:fld id="{4ABDB1C7-6F04-49A7-8AC1-95ED3601791A}" type="slidenum">
              <a:rPr lang="es-ES_tradnl" smtClean="0"/>
              <a:pPr>
                <a:defRPr/>
              </a:pPr>
              <a:t>‹Nº›</a:t>
            </a:fld>
            <a:endParaRPr lang="es-ES_tradn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A588684-1400-443D-89E0-C81BA8A8D11C}" type="datetime1">
              <a:rPr lang="es-ES_tradnl" smtClean="0"/>
              <a:pPr>
                <a:defRPr/>
              </a:pPr>
              <a:t>18/06/2011</a:t>
            </a:fld>
            <a:endParaRPr lang="es-ES_tradnl"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s-ES_tradnl" dirty="0" smtClean="0"/>
              <a:t>Susana Morales Bernal</a:t>
            </a:r>
            <a:endParaRPr lang="es-ES_tradnl"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C60CA9F-6C0B-482E-B6F9-5BCEAFAFCA87}" type="slidenum">
              <a:rPr lang="es-ES_tradnl" smtClean="0"/>
              <a:pPr>
                <a:defRPr/>
              </a:pPr>
              <a:t>‹Nº›</a:t>
            </a:fld>
            <a:endParaRPr lang="es-ES_tradnl"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t="9176" b="44813"/>
          <a:stretch>
            <a:fillRect/>
          </a:stretch>
        </p:blipFill>
        <p:spPr bwMode="auto">
          <a:xfrm>
            <a:off x="586153" y="1142984"/>
            <a:ext cx="8057813" cy="5572800"/>
          </a:xfrm>
          <a:prstGeom prst="rect">
            <a:avLst/>
          </a:prstGeom>
          <a:noFill/>
          <a:ln w="9525">
            <a:noFill/>
            <a:miter lim="800000"/>
            <a:headEnd/>
            <a:tailEnd/>
          </a:ln>
          <a:effectLst/>
        </p:spPr>
      </p:pic>
      <p:sp>
        <p:nvSpPr>
          <p:cNvPr id="2050" name="1 Título"/>
          <p:cNvSpPr>
            <a:spLocks noGrp="1"/>
          </p:cNvSpPr>
          <p:nvPr>
            <p:ph type="ctrTitle"/>
          </p:nvPr>
        </p:nvSpPr>
        <p:spPr>
          <a:xfrm>
            <a:off x="500034" y="642918"/>
            <a:ext cx="8143875" cy="1785938"/>
          </a:xfrm>
        </p:spPr>
        <p:txBody>
          <a:bodyPr/>
          <a:lstStyle/>
          <a:p>
            <a:pPr eaLnBrk="1" hangingPunct="1"/>
            <a:r>
              <a:rPr lang="es-ES" sz="4000" b="1" i="1" dirty="0" smtClean="0">
                <a:solidFill>
                  <a:schemeClr val="accent1">
                    <a:lumMod val="50000"/>
                  </a:schemeClr>
                </a:solidFill>
              </a:rPr>
              <a:t>UNIT 1</a:t>
            </a:r>
            <a:r>
              <a:rPr lang="es-ES" sz="4000" dirty="0" smtClean="0">
                <a:solidFill>
                  <a:schemeClr val="accent1">
                    <a:lumMod val="50000"/>
                  </a:schemeClr>
                </a:solidFill>
              </a:rPr>
              <a:t>: </a:t>
            </a:r>
            <a:r>
              <a:rPr lang="es-ES" sz="4000" b="1" i="1" dirty="0" smtClean="0">
                <a:solidFill>
                  <a:schemeClr val="accent1">
                    <a:lumMod val="50000"/>
                  </a:schemeClr>
                </a:solidFill>
              </a:rPr>
              <a:t>The properties of matter</a:t>
            </a:r>
            <a:endParaRPr lang="es-ES_tradnl" sz="4000" b="1" i="1" dirty="0" smtClean="0">
              <a:solidFill>
                <a:schemeClr val="accent1">
                  <a:lumMod val="50000"/>
                </a:schemeClr>
              </a:solidFill>
            </a:endParaRPr>
          </a:p>
        </p:txBody>
      </p:sp>
      <p:sp>
        <p:nvSpPr>
          <p:cNvPr id="7" name="6 CuadroTexto"/>
          <p:cNvSpPr txBox="1"/>
          <p:nvPr/>
        </p:nvSpPr>
        <p:spPr>
          <a:xfrm>
            <a:off x="642910" y="357166"/>
            <a:ext cx="1643047" cy="708025"/>
          </a:xfrm>
          <a:prstGeom prst="rect">
            <a:avLst/>
          </a:prstGeom>
          <a:solidFill>
            <a:schemeClr val="bg1"/>
          </a:solidFill>
        </p:spPr>
        <p:txBody>
          <a:bodyPr wrap="square">
            <a:spAutoFit/>
          </a:bodyPr>
          <a:lstStyle/>
          <a:p>
            <a:pPr fontAlgn="auto">
              <a:spcBef>
                <a:spcPts val="0"/>
              </a:spcBef>
              <a:spcAft>
                <a:spcPts val="0"/>
              </a:spcAft>
              <a:defRPr/>
            </a:pPr>
            <a:r>
              <a:rPr lang="es-ES" sz="4000" b="1" i="1" dirty="0">
                <a:solidFill>
                  <a:schemeClr val="accent1">
                    <a:lumMod val="50000"/>
                  </a:schemeClr>
                </a:solidFill>
                <a:latin typeface="+mn-lt"/>
              </a:rPr>
              <a:t>1º ESO</a:t>
            </a:r>
            <a:endParaRPr lang="es-ES_tradnl" sz="4000" b="1" i="1" dirty="0">
              <a:solidFill>
                <a:schemeClr val="accent1">
                  <a:lumMod val="50000"/>
                </a:schemeClr>
              </a:solidFill>
              <a:latin typeface="+mn-lt"/>
            </a:endParaRPr>
          </a:p>
        </p:txBody>
      </p:sp>
      <p:pic>
        <p:nvPicPr>
          <p:cNvPr id="6" name="Picture 2"/>
          <p:cNvPicPr>
            <a:picLocks noChangeAspect="1" noChangeArrowheads="1"/>
          </p:cNvPicPr>
          <p:nvPr/>
        </p:nvPicPr>
        <p:blipFill>
          <a:blip r:embed="rId4" cstate="print"/>
          <a:srcRect/>
          <a:stretch>
            <a:fillRect/>
          </a:stretch>
        </p:blipFill>
        <p:spPr bwMode="auto">
          <a:xfrm>
            <a:off x="4572000" y="53006972"/>
            <a:ext cx="2762813" cy="4152800"/>
          </a:xfrm>
          <a:prstGeom prst="rect">
            <a:avLst/>
          </a:prstGeom>
          <a:noFill/>
          <a:ln w="9525">
            <a:noFill/>
            <a:miter lim="800000"/>
            <a:headEnd/>
            <a:tailEnd/>
          </a:ln>
          <a:effectLst/>
        </p:spPr>
      </p:pic>
      <p:sp>
        <p:nvSpPr>
          <p:cNvPr id="8" name="7 Marcador de pie de página"/>
          <p:cNvSpPr>
            <a:spLocks noGrp="1"/>
          </p:cNvSpPr>
          <p:nvPr>
            <p:ph type="ftr" sz="quarter" idx="11"/>
          </p:nvPr>
        </p:nvSpPr>
        <p:spPr/>
        <p:txBody>
          <a:bodyPr/>
          <a:lstStyle/>
          <a:p>
            <a:pPr>
              <a:defRPr/>
            </a:pPr>
            <a:r>
              <a:rPr lang="es-ES_tradnl" dirty="0" smtClean="0"/>
              <a:t>Susana Morales Bernal</a:t>
            </a:r>
            <a:endParaRPr lang="es-ES_tradn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12" name="11 Operación manual"/>
          <p:cNvSpPr/>
          <p:nvPr/>
        </p:nvSpPr>
        <p:spPr>
          <a:xfrm>
            <a:off x="142844" y="642918"/>
            <a:ext cx="4929222" cy="2928958"/>
          </a:xfrm>
          <a:prstGeom prst="flowChartManualOperation">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accent4">
                    <a:lumMod val="50000"/>
                  </a:schemeClr>
                </a:solidFill>
              </a:rPr>
              <a:t>Area is  the part of an object that is in contact with the outside</a:t>
            </a:r>
            <a:endParaRPr lang="es-ES" sz="3200" dirty="0">
              <a:solidFill>
                <a:schemeClr val="accent4">
                  <a:lumMod val="50000"/>
                </a:schemeClr>
              </a:solidFill>
            </a:endParaRPr>
          </a:p>
        </p:txBody>
      </p:sp>
      <p:sp>
        <p:nvSpPr>
          <p:cNvPr id="13" name="12 Conector"/>
          <p:cNvSpPr/>
          <p:nvPr/>
        </p:nvSpPr>
        <p:spPr>
          <a:xfrm>
            <a:off x="4286248" y="357166"/>
            <a:ext cx="4572032" cy="4429156"/>
          </a:xfrm>
          <a:prstGeom prst="flowChartConnector">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accent3">
                    <a:lumMod val="50000"/>
                  </a:schemeClr>
                </a:solidFill>
              </a:rPr>
              <a:t>The unit of area in the international system of units is the square metre (</a:t>
            </a:r>
            <a:r>
              <a:rPr lang="es-ES" sz="3600" dirty="0" smtClean="0">
                <a:solidFill>
                  <a:schemeClr val="accent3">
                    <a:lumMod val="50000"/>
                  </a:schemeClr>
                </a:solidFill>
              </a:rPr>
              <a:t>m</a:t>
            </a:r>
            <a:r>
              <a:rPr lang="es-ES" sz="3600" baseline="30000" dirty="0" smtClean="0">
                <a:solidFill>
                  <a:schemeClr val="accent3">
                    <a:lumMod val="50000"/>
                  </a:schemeClr>
                </a:solidFill>
              </a:rPr>
              <a:t>2</a:t>
            </a:r>
            <a:r>
              <a:rPr lang="en-US" sz="3600" dirty="0" smtClean="0">
                <a:solidFill>
                  <a:schemeClr val="accent3">
                    <a:lumMod val="50000"/>
                  </a:schemeClr>
                </a:solidFill>
              </a:rPr>
              <a:t>)</a:t>
            </a:r>
            <a:endParaRPr lang="es-ES" sz="3600" dirty="0">
              <a:solidFill>
                <a:schemeClr val="accent3">
                  <a:lumMod val="50000"/>
                </a:schemeClr>
              </a:solidFill>
            </a:endParaRPr>
          </a:p>
        </p:txBody>
      </p:sp>
      <p:sp>
        <p:nvSpPr>
          <p:cNvPr id="18" name="17 Rectángulo"/>
          <p:cNvSpPr/>
          <p:nvPr/>
        </p:nvSpPr>
        <p:spPr>
          <a:xfrm>
            <a:off x="714348" y="3643314"/>
            <a:ext cx="3071834" cy="107157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solidFill>
                <a:schemeClr val="tx1"/>
              </a:solidFill>
            </a:endParaRPr>
          </a:p>
        </p:txBody>
      </p:sp>
      <p:grpSp>
        <p:nvGrpSpPr>
          <p:cNvPr id="17" name="16 Grupo"/>
          <p:cNvGrpSpPr/>
          <p:nvPr/>
        </p:nvGrpSpPr>
        <p:grpSpPr>
          <a:xfrm>
            <a:off x="714348" y="3643314"/>
            <a:ext cx="4000528" cy="1500198"/>
            <a:chOff x="714348" y="3643314"/>
            <a:chExt cx="4000528" cy="1500198"/>
          </a:xfrm>
        </p:grpSpPr>
        <p:cxnSp>
          <p:nvCxnSpPr>
            <p:cNvPr id="20" name="19 Conector recto de flecha"/>
            <p:cNvCxnSpPr/>
            <p:nvPr/>
          </p:nvCxnSpPr>
          <p:spPr>
            <a:xfrm rot="5400000">
              <a:off x="3392478" y="4179099"/>
              <a:ext cx="1072364" cy="794"/>
            </a:xfrm>
            <a:prstGeom prst="straightConnector1">
              <a:avLst/>
            </a:prstGeom>
            <a:ln>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p:nvPr/>
          </p:nvCxnSpPr>
          <p:spPr>
            <a:xfrm>
              <a:off x="714348" y="4786322"/>
              <a:ext cx="3071834" cy="1588"/>
            </a:xfrm>
            <a:prstGeom prst="straightConnector1">
              <a:avLst/>
            </a:prstGeom>
            <a:ln>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6" name="25 CuadroTexto"/>
            <p:cNvSpPr txBox="1"/>
            <p:nvPr/>
          </p:nvSpPr>
          <p:spPr>
            <a:xfrm>
              <a:off x="3929058" y="3916924"/>
              <a:ext cx="785818" cy="369332"/>
            </a:xfrm>
            <a:prstGeom prst="rect">
              <a:avLst/>
            </a:prstGeom>
            <a:noFill/>
          </p:spPr>
          <p:txBody>
            <a:bodyPr wrap="square" rtlCol="0">
              <a:spAutoFit/>
            </a:bodyPr>
            <a:lstStyle/>
            <a:p>
              <a:r>
                <a:rPr lang="es-ES" b="1" dirty="0" smtClean="0"/>
                <a:t>3 cm</a:t>
              </a:r>
              <a:endParaRPr lang="es-ES" b="1" dirty="0"/>
            </a:p>
          </p:txBody>
        </p:sp>
        <p:sp>
          <p:nvSpPr>
            <p:cNvPr id="27" name="26 CuadroTexto"/>
            <p:cNvSpPr txBox="1"/>
            <p:nvPr/>
          </p:nvSpPr>
          <p:spPr>
            <a:xfrm>
              <a:off x="1214414" y="4774180"/>
              <a:ext cx="1000132" cy="369332"/>
            </a:xfrm>
            <a:prstGeom prst="rect">
              <a:avLst/>
            </a:prstGeom>
            <a:noFill/>
          </p:spPr>
          <p:txBody>
            <a:bodyPr wrap="square" rtlCol="0">
              <a:spAutoFit/>
            </a:bodyPr>
            <a:lstStyle/>
            <a:p>
              <a:r>
                <a:rPr lang="es-ES" b="1" dirty="0" smtClean="0"/>
                <a:t>8 cm</a:t>
              </a:r>
              <a:endParaRPr lang="es-ES" b="1" dirty="0"/>
            </a:p>
          </p:txBody>
        </p:sp>
      </p:grpSp>
      <p:sp>
        <p:nvSpPr>
          <p:cNvPr id="31" name="30 Rectángulo"/>
          <p:cNvSpPr/>
          <p:nvPr/>
        </p:nvSpPr>
        <p:spPr>
          <a:xfrm>
            <a:off x="4500562" y="4429132"/>
            <a:ext cx="2500330" cy="2286016"/>
          </a:xfrm>
          <a:prstGeom prst="rect">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smtClean="0">
                <a:solidFill>
                  <a:schemeClr val="tx1"/>
                </a:solidFill>
              </a:rPr>
              <a:t> </a:t>
            </a:r>
            <a:endParaRPr lang="es-ES" b="1" dirty="0">
              <a:solidFill>
                <a:schemeClr val="tx1"/>
              </a:solidFill>
            </a:endParaRPr>
          </a:p>
        </p:txBody>
      </p:sp>
      <p:grpSp>
        <p:nvGrpSpPr>
          <p:cNvPr id="21" name="20 Grupo"/>
          <p:cNvGrpSpPr/>
          <p:nvPr/>
        </p:nvGrpSpPr>
        <p:grpSpPr>
          <a:xfrm>
            <a:off x="3786182" y="4429132"/>
            <a:ext cx="642942" cy="2286016"/>
            <a:chOff x="3786182" y="4429132"/>
            <a:chExt cx="642942" cy="2286016"/>
          </a:xfrm>
        </p:grpSpPr>
        <p:cxnSp>
          <p:nvCxnSpPr>
            <p:cNvPr id="32" name="31 Conector recto de flecha"/>
            <p:cNvCxnSpPr/>
            <p:nvPr/>
          </p:nvCxnSpPr>
          <p:spPr>
            <a:xfrm rot="5400000">
              <a:off x="3215472" y="5571346"/>
              <a:ext cx="2286016" cy="1588"/>
            </a:xfrm>
            <a:prstGeom prst="straightConnector1">
              <a:avLst/>
            </a:prstGeom>
            <a:ln>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4" name="43 CuadroTexto"/>
            <p:cNvSpPr txBox="1"/>
            <p:nvPr/>
          </p:nvSpPr>
          <p:spPr>
            <a:xfrm>
              <a:off x="3786182" y="5488560"/>
              <a:ext cx="642942" cy="369332"/>
            </a:xfrm>
            <a:prstGeom prst="rect">
              <a:avLst/>
            </a:prstGeom>
            <a:noFill/>
          </p:spPr>
          <p:txBody>
            <a:bodyPr wrap="square" rtlCol="0">
              <a:spAutoFit/>
            </a:bodyPr>
            <a:lstStyle/>
            <a:p>
              <a:r>
                <a:rPr lang="es-ES" b="1" dirty="0" smtClean="0"/>
                <a:t>5cm</a:t>
              </a:r>
              <a:endParaRPr lang="es-ES" b="1" dirty="0"/>
            </a:p>
          </p:txBody>
        </p:sp>
      </p:grpSp>
      <p:grpSp>
        <p:nvGrpSpPr>
          <p:cNvPr id="16" name="15 Grupo"/>
          <p:cNvGrpSpPr/>
          <p:nvPr/>
        </p:nvGrpSpPr>
        <p:grpSpPr>
          <a:xfrm>
            <a:off x="803620" y="5043593"/>
            <a:ext cx="3143272" cy="1357322"/>
            <a:chOff x="803620" y="5043593"/>
            <a:chExt cx="3143272" cy="1357322"/>
          </a:xfrm>
        </p:grpSpPr>
        <p:sp>
          <p:nvSpPr>
            <p:cNvPr id="50" name="49 Pentágono"/>
            <p:cNvSpPr/>
            <p:nvPr/>
          </p:nvSpPr>
          <p:spPr>
            <a:xfrm rot="20657533">
              <a:off x="803620" y="5043593"/>
              <a:ext cx="3143272" cy="1357322"/>
            </a:xfrm>
            <a:prstGeom prst="homePlate">
              <a:avLst>
                <a:gd name="adj" fmla="val 60195"/>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1" name="50 CuadroTexto"/>
            <p:cNvSpPr txBox="1"/>
            <p:nvPr/>
          </p:nvSpPr>
          <p:spPr>
            <a:xfrm rot="20663516">
              <a:off x="928262" y="5287388"/>
              <a:ext cx="1928826" cy="1077218"/>
            </a:xfrm>
            <a:prstGeom prst="rect">
              <a:avLst/>
            </a:prstGeom>
            <a:noFill/>
          </p:spPr>
          <p:txBody>
            <a:bodyPr wrap="square" rtlCol="0">
              <a:spAutoFit/>
            </a:bodyPr>
            <a:lstStyle/>
            <a:p>
              <a:r>
                <a:rPr lang="en-US" sz="1600" dirty="0" smtClean="0">
                  <a:solidFill>
                    <a:schemeClr val="accent2">
                      <a:lumMod val="50000"/>
                    </a:schemeClr>
                  </a:solidFill>
                </a:rPr>
                <a:t> We calculate the area of a figure multiplying the width by the length</a:t>
              </a:r>
              <a:endParaRPr lang="es-ES" sz="1600" dirty="0">
                <a:solidFill>
                  <a:schemeClr val="accent2">
                    <a:lumMod val="50000"/>
                  </a:schemeClr>
                </a:solidFill>
              </a:endParaRPr>
            </a:p>
          </p:txBody>
        </p:sp>
      </p:grpSp>
      <p:sp>
        <p:nvSpPr>
          <p:cNvPr id="14" name="13 CuadroTexto"/>
          <p:cNvSpPr txBox="1"/>
          <p:nvPr/>
        </p:nvSpPr>
        <p:spPr>
          <a:xfrm>
            <a:off x="3286116" y="-214338"/>
            <a:ext cx="4429156" cy="1015663"/>
          </a:xfrm>
          <a:prstGeom prst="rect">
            <a:avLst/>
          </a:prstGeom>
          <a:noFill/>
        </p:spPr>
        <p:txBody>
          <a:bodyPr wrap="square" rtlCol="0">
            <a:spAutoFit/>
          </a:bodyPr>
          <a:lstStyle/>
          <a:p>
            <a:r>
              <a:rPr lang="es-ES" sz="6000" dirty="0" smtClean="0">
                <a:ln w="18415" cmpd="sng">
                  <a:solidFill>
                    <a:srgbClr val="FFFFFF"/>
                  </a:solidFill>
                  <a:prstDash val="solid"/>
                </a:ln>
                <a:solidFill>
                  <a:schemeClr val="accent3">
                    <a:lumMod val="50000"/>
                  </a:schemeClr>
                </a:solidFill>
                <a:effectLst>
                  <a:outerShdw blurRad="63500" dir="3600000" algn="tl" rotWithShape="0">
                    <a:srgbClr val="000000">
                      <a:alpha val="70000"/>
                    </a:srgbClr>
                  </a:outerShdw>
                </a:effectLst>
              </a:rPr>
              <a:t>AREA</a:t>
            </a:r>
            <a:endParaRPr lang="es-ES" sz="6000" dirty="0">
              <a:ln w="18415" cmpd="sng">
                <a:solidFill>
                  <a:srgbClr val="FFFFFF"/>
                </a:solidFill>
                <a:prstDash val="solid"/>
              </a:ln>
              <a:solidFill>
                <a:schemeClr val="accent3">
                  <a:lumMod val="50000"/>
                </a:schemeClr>
              </a:solidFill>
              <a:effectLst>
                <a:outerShdw blurRad="63500" dir="3600000" algn="tl" rotWithShape="0">
                  <a:srgbClr val="000000">
                    <a:alpha val="70000"/>
                  </a:srgbClr>
                </a:outerShdw>
              </a:effectLst>
            </a:endParaRPr>
          </a:p>
        </p:txBody>
      </p:sp>
      <p:sp>
        <p:nvSpPr>
          <p:cNvPr id="19" name="18 CuadroTexto"/>
          <p:cNvSpPr txBox="1"/>
          <p:nvPr/>
        </p:nvSpPr>
        <p:spPr>
          <a:xfrm>
            <a:off x="500034" y="3988362"/>
            <a:ext cx="3500462" cy="338554"/>
          </a:xfrm>
          <a:prstGeom prst="rect">
            <a:avLst/>
          </a:prstGeom>
          <a:noFill/>
        </p:spPr>
        <p:txBody>
          <a:bodyPr wrap="square" rtlCol="0">
            <a:spAutoFit/>
          </a:bodyPr>
          <a:lstStyle/>
          <a:p>
            <a:pPr algn="ctr"/>
            <a:r>
              <a:rPr lang="es-ES" sz="1600" b="1" dirty="0" smtClean="0">
                <a:solidFill>
                  <a:schemeClr val="tx1">
                    <a:lumMod val="95000"/>
                    <a:lumOff val="5000"/>
                  </a:schemeClr>
                </a:solidFill>
              </a:rPr>
              <a:t>Area = 8 cm x 3 cm = 24 </a:t>
            </a:r>
            <a:r>
              <a:rPr lang="es-ES" sz="1600" b="1" dirty="0" smtClean="0"/>
              <a:t>cm</a:t>
            </a:r>
            <a:r>
              <a:rPr lang="es-ES" sz="1600" b="1" baseline="30000" dirty="0" smtClean="0"/>
              <a:t>2</a:t>
            </a:r>
            <a:r>
              <a:rPr lang="es-ES" sz="1600" b="1" dirty="0" smtClean="0"/>
              <a:t> </a:t>
            </a:r>
            <a:endParaRPr lang="es-ES" sz="1600" b="1" dirty="0"/>
          </a:p>
        </p:txBody>
      </p:sp>
      <p:sp>
        <p:nvSpPr>
          <p:cNvPr id="22" name="21 CuadroTexto"/>
          <p:cNvSpPr txBox="1"/>
          <p:nvPr/>
        </p:nvSpPr>
        <p:spPr>
          <a:xfrm>
            <a:off x="4500562" y="5429264"/>
            <a:ext cx="2643206" cy="338554"/>
          </a:xfrm>
          <a:prstGeom prst="rect">
            <a:avLst/>
          </a:prstGeom>
          <a:noFill/>
        </p:spPr>
        <p:txBody>
          <a:bodyPr wrap="square" rtlCol="0">
            <a:spAutoFit/>
          </a:bodyPr>
          <a:lstStyle/>
          <a:p>
            <a:r>
              <a:rPr lang="es-ES" sz="1600" b="1" dirty="0" smtClean="0"/>
              <a:t>A = 5cm x 5cm = 25 cm</a:t>
            </a:r>
            <a:r>
              <a:rPr lang="es-ES" sz="1600" b="1" baseline="30000" dirty="0" smtClean="0"/>
              <a:t>2</a:t>
            </a:r>
            <a:endParaRPr lang="es-ES" sz="1600" b="1" dirty="0" smtClean="0"/>
          </a:p>
        </p:txBody>
      </p:sp>
      <p:sp>
        <p:nvSpPr>
          <p:cNvPr id="23" name="22 Marcador de pie de página"/>
          <p:cNvSpPr>
            <a:spLocks noGrp="1"/>
          </p:cNvSpPr>
          <p:nvPr>
            <p:ph type="ftr" sz="quarter" idx="11"/>
          </p:nvPr>
        </p:nvSpPr>
        <p:spPr/>
        <p:txBody>
          <a:bodyPr/>
          <a:lstStyle/>
          <a:p>
            <a:pPr>
              <a:defRPr/>
            </a:pPr>
            <a:r>
              <a:rPr lang="es-ES_tradnl" dirty="0" smtClean="0"/>
              <a:t>Susana Morales Bernal</a:t>
            </a:r>
            <a:endParaRPr lang="es-ES_trad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heckerboard(across)">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ppt_x"/>
                                          </p:val>
                                        </p:tav>
                                        <p:tav tm="100000">
                                          <p:val>
                                            <p:strVal val="#ppt_x"/>
                                          </p:val>
                                        </p:tav>
                                      </p:tavLst>
                                    </p:anim>
                                    <p:anim calcmode="lin" valueType="num">
                                      <p:cBhvr additive="base">
                                        <p:cTn id="2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ox(in)">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ox(in)">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 calcmode="lin" valueType="num">
                                      <p:cBhvr additive="base">
                                        <p:cTn id="44" dur="500" fill="hold"/>
                                        <p:tgtEl>
                                          <p:spTgt spid="31"/>
                                        </p:tgtEl>
                                        <p:attrNameLst>
                                          <p:attrName>ppt_x</p:attrName>
                                        </p:attrNameLst>
                                      </p:cBhvr>
                                      <p:tavLst>
                                        <p:tav tm="0">
                                          <p:val>
                                            <p:strVal val="#ppt_x"/>
                                          </p:val>
                                        </p:tav>
                                        <p:tav tm="100000">
                                          <p:val>
                                            <p:strVal val="#ppt_x"/>
                                          </p:val>
                                        </p:tav>
                                      </p:tavLst>
                                    </p:anim>
                                    <p:anim calcmode="lin" valueType="num">
                                      <p:cBhvr additive="base">
                                        <p:cTn id="45"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box(in)">
                                      <p:cBhvr>
                                        <p:cTn id="50" dur="5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box(in)">
                                      <p:cBhvr>
                                        <p:cTn id="55" dur="3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8" grpId="0" animBg="1"/>
      <p:bldP spid="31" grpId="0" animBg="1"/>
      <p:bldP spid="14" grpId="0"/>
      <p:bldP spid="19"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357158" y="1435120"/>
          <a:ext cx="6096000" cy="4851400"/>
        </p:xfrm>
        <a:graphic>
          <a:graphicData uri="http://schemas.openxmlformats.org/drawingml/2006/table">
            <a:tbl>
              <a:tblPr firstRow="1" bandRow="1">
                <a:tableStyleId>{5C22544A-7EE6-4342-B048-85BDC9FD1C3A}</a:tableStyleId>
              </a:tblPr>
              <a:tblGrid>
                <a:gridCol w="2032000"/>
                <a:gridCol w="1111272"/>
                <a:gridCol w="2952728"/>
              </a:tblGrid>
              <a:tr h="370840">
                <a:tc>
                  <a:txBody>
                    <a:bodyPr/>
                    <a:lstStyle/>
                    <a:p>
                      <a:pPr algn="ctr"/>
                      <a:r>
                        <a:rPr lang="es-ES" sz="1800" b="0" dirty="0" smtClean="0">
                          <a:ln>
                            <a:solidFill>
                              <a:sysClr val="windowText" lastClr="000000"/>
                            </a:solidFill>
                          </a:ln>
                          <a:solidFill>
                            <a:schemeClr val="tx1"/>
                          </a:solidFill>
                          <a:effectLst>
                            <a:outerShdw blurRad="38100" dist="38100" dir="2700000" algn="tl">
                              <a:srgbClr val="000000">
                                <a:alpha val="43137"/>
                              </a:srgbClr>
                            </a:outerShdw>
                          </a:effectLst>
                          <a:latin typeface="+mn-lt"/>
                        </a:rPr>
                        <a:t>UNIT</a:t>
                      </a:r>
                      <a:endParaRPr lang="es-ES" sz="1800" b="0" dirty="0">
                        <a:ln>
                          <a:solidFill>
                            <a:sysClr val="windowText" lastClr="000000"/>
                          </a:solidFill>
                        </a:ln>
                        <a:solidFill>
                          <a:schemeClr val="tx1"/>
                        </a:solidFill>
                        <a:effectLst>
                          <a:outerShdw blurRad="38100" dist="38100" dir="2700000" algn="tl">
                            <a:srgbClr val="000000">
                              <a:alpha val="43137"/>
                            </a:srgbClr>
                          </a:outerShdw>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a:r>
                        <a:rPr lang="es-ES" sz="1800" b="0" dirty="0" smtClean="0">
                          <a:ln>
                            <a:solidFill>
                              <a:sysClr val="windowText" lastClr="000000"/>
                            </a:solidFill>
                          </a:ln>
                          <a:solidFill>
                            <a:schemeClr val="tx1"/>
                          </a:solidFill>
                          <a:effectLst>
                            <a:outerShdw blurRad="38100" dist="38100" dir="2700000" algn="tl">
                              <a:srgbClr val="000000">
                                <a:alpha val="43137"/>
                              </a:srgbClr>
                            </a:outerShdw>
                          </a:effectLst>
                          <a:latin typeface="+mn-lt"/>
                        </a:rPr>
                        <a:t>SYMBOL</a:t>
                      </a:r>
                      <a:endParaRPr lang="es-ES" sz="1800" b="0" dirty="0">
                        <a:ln>
                          <a:solidFill>
                            <a:sysClr val="windowText" lastClr="000000"/>
                          </a:solidFill>
                        </a:ln>
                        <a:solidFill>
                          <a:schemeClr val="tx1"/>
                        </a:solidFill>
                        <a:effectLst>
                          <a:outerShdw blurRad="38100" dist="38100" dir="2700000" algn="tl">
                            <a:srgbClr val="000000">
                              <a:alpha val="43137"/>
                            </a:srgbClr>
                          </a:outerShdw>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a:r>
                        <a:rPr lang="es-ES" sz="1800" b="0" dirty="0" smtClean="0">
                          <a:ln>
                            <a:solidFill>
                              <a:sysClr val="windowText" lastClr="000000"/>
                            </a:solidFill>
                          </a:ln>
                          <a:solidFill>
                            <a:schemeClr val="tx1"/>
                          </a:solidFill>
                          <a:effectLst>
                            <a:outerShdw blurRad="38100" dist="38100" dir="2700000" algn="tl">
                              <a:srgbClr val="000000">
                                <a:alpha val="43137"/>
                              </a:srgbClr>
                            </a:outerShdw>
                          </a:effectLst>
                          <a:latin typeface="+mn-lt"/>
                        </a:rPr>
                        <a:t>EQUIVALENT</a:t>
                      </a:r>
                      <a:endParaRPr lang="es-ES" sz="1800" b="0" dirty="0">
                        <a:ln>
                          <a:solidFill>
                            <a:sysClr val="windowText" lastClr="000000"/>
                          </a:solidFill>
                        </a:ln>
                        <a:solidFill>
                          <a:schemeClr val="tx1"/>
                        </a:solidFill>
                        <a:effectLst>
                          <a:outerShdw blurRad="38100" dist="38100" dir="2700000" algn="tl">
                            <a:srgbClr val="000000">
                              <a:alpha val="43137"/>
                            </a:srgbClr>
                          </a:outerShdw>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r>
              <a:tr h="370840">
                <a:tc>
                  <a:txBody>
                    <a:bodyPr/>
                    <a:lstStyle/>
                    <a:p>
                      <a:pPr algn="l"/>
                      <a:endParaRPr lang="es-ES" sz="1800" b="0" dirty="0" smtClean="0">
                        <a:ln>
                          <a:solidFill>
                            <a:sysClr val="windowText" lastClr="000000"/>
                          </a:solidFill>
                        </a:ln>
                        <a:latin typeface="+mn-lt"/>
                      </a:endParaRPr>
                    </a:p>
                    <a:p>
                      <a:pPr algn="l"/>
                      <a:r>
                        <a:rPr lang="es-ES" sz="1800" b="0" dirty="0" smtClean="0">
                          <a:ln>
                            <a:solidFill>
                              <a:sysClr val="windowText" lastClr="000000"/>
                            </a:solidFill>
                          </a:ln>
                          <a:latin typeface="+mn-lt"/>
                        </a:rPr>
                        <a:t>Square kilometre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800" b="0" dirty="0" smtClean="0">
                        <a:ln>
                          <a:solidFill>
                            <a:sysClr val="windowText" lastClr="000000"/>
                          </a:solidFill>
                        </a:ln>
                        <a:solidFill>
                          <a:srgbClr val="000000"/>
                        </a:solidFill>
                        <a:latin typeface="+mn-lt"/>
                        <a:ea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ES" sz="1800" b="0" dirty="0" smtClean="0">
                          <a:ln>
                            <a:solidFill>
                              <a:sysClr val="windowText" lastClr="000000"/>
                            </a:solidFill>
                          </a:ln>
                          <a:solidFill>
                            <a:srgbClr val="000000"/>
                          </a:solidFill>
                          <a:latin typeface="+mn-lt"/>
                          <a:ea typeface="Times New Roman"/>
                        </a:rPr>
                        <a:t>km</a:t>
                      </a:r>
                      <a:r>
                        <a:rPr lang="es-ES" sz="1800" b="0" baseline="30000" dirty="0" smtClean="0">
                          <a:ln>
                            <a:solidFill>
                              <a:sysClr val="windowText" lastClr="000000"/>
                            </a:solidFill>
                          </a:ln>
                          <a:solidFill>
                            <a:srgbClr val="000000"/>
                          </a:solidFill>
                          <a:latin typeface="+mn-lt"/>
                          <a:ea typeface="Times New Roman"/>
                        </a:rPr>
                        <a:t>2</a:t>
                      </a:r>
                      <a:endParaRPr lang="es-ES" sz="1800" b="0" dirty="0" smtClean="0">
                        <a:ln>
                          <a:solidFill>
                            <a:sysClr val="windowText" lastClr="000000"/>
                          </a:solidFill>
                        </a:ln>
                        <a:solidFill>
                          <a:srgbClr val="000000"/>
                        </a:solidFill>
                        <a:latin typeface="+mn-lt"/>
                        <a:ea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800" b="0" dirty="0" smtClean="0">
                        <a:ln>
                          <a:solidFill>
                            <a:sysClr val="windowText" lastClr="000000"/>
                          </a:solidFill>
                        </a:ln>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800" b="0" dirty="0" smtClean="0">
                          <a:ln>
                            <a:solidFill>
                              <a:sysClr val="windowText" lastClr="000000"/>
                            </a:solidFill>
                          </a:ln>
                          <a:latin typeface="+mn-lt"/>
                        </a:rPr>
                        <a:t>1 </a:t>
                      </a:r>
                      <a:r>
                        <a:rPr lang="es-ES" sz="1800" b="0" dirty="0" smtClean="0">
                          <a:ln>
                            <a:solidFill>
                              <a:sysClr val="windowText" lastClr="000000"/>
                            </a:solidFill>
                          </a:ln>
                          <a:solidFill>
                            <a:srgbClr val="000000"/>
                          </a:solidFill>
                          <a:latin typeface="+mn-lt"/>
                          <a:ea typeface="Times New Roman"/>
                        </a:rPr>
                        <a:t>km</a:t>
                      </a:r>
                      <a:r>
                        <a:rPr lang="es-ES" sz="1800" b="0" baseline="30000" dirty="0" smtClean="0">
                          <a:ln>
                            <a:solidFill>
                              <a:sysClr val="windowText" lastClr="000000"/>
                            </a:solidFill>
                          </a:ln>
                          <a:solidFill>
                            <a:srgbClr val="000000"/>
                          </a:solidFill>
                          <a:latin typeface="+mn-lt"/>
                          <a:ea typeface="Times New Roman"/>
                        </a:rPr>
                        <a:t>2</a:t>
                      </a:r>
                      <a:r>
                        <a:rPr lang="es-ES" sz="1800" b="0" baseline="0" dirty="0" smtClean="0">
                          <a:ln>
                            <a:solidFill>
                              <a:sysClr val="windowText" lastClr="000000"/>
                            </a:solidFill>
                          </a:ln>
                          <a:solidFill>
                            <a:srgbClr val="000000"/>
                          </a:solidFill>
                          <a:latin typeface="+mn-lt"/>
                          <a:ea typeface="Times New Roman"/>
                        </a:rPr>
                        <a:t> = 1 000 000 </a:t>
                      </a:r>
                      <a:r>
                        <a:rPr lang="es-ES" sz="1800" b="0" dirty="0" smtClean="0">
                          <a:ln>
                            <a:solidFill>
                              <a:sysClr val="windowText" lastClr="000000"/>
                            </a:solidFill>
                          </a:ln>
                          <a:solidFill>
                            <a:srgbClr val="000000"/>
                          </a:solidFill>
                          <a:latin typeface="+mn-lt"/>
                          <a:ea typeface="Times New Roman"/>
                        </a:rPr>
                        <a:t>m</a:t>
                      </a:r>
                      <a:r>
                        <a:rPr lang="es-ES" sz="1800" b="0" baseline="30000" dirty="0" smtClean="0">
                          <a:ln>
                            <a:solidFill>
                              <a:sysClr val="windowText" lastClr="000000"/>
                            </a:solidFill>
                          </a:ln>
                          <a:solidFill>
                            <a:srgbClr val="000000"/>
                          </a:solidFill>
                          <a:latin typeface="+mn-lt"/>
                          <a:ea typeface="Times New Roman"/>
                        </a:rPr>
                        <a:t>2</a:t>
                      </a:r>
                      <a:r>
                        <a:rPr lang="es-ES" sz="1800" b="0" baseline="0" dirty="0" smtClean="0">
                          <a:ln>
                            <a:solidFill>
                              <a:sysClr val="windowText" lastClr="000000"/>
                            </a:solidFill>
                          </a:ln>
                          <a:solidFill>
                            <a:srgbClr val="000000"/>
                          </a:solidFill>
                          <a:latin typeface="+mn-lt"/>
                          <a:ea typeface="Times New Roman"/>
                        </a:rPr>
                        <a:t> </a:t>
                      </a:r>
                      <a:endParaRPr lang="es-ES" sz="1800" b="0" dirty="0" smtClean="0">
                        <a:ln>
                          <a:solidFill>
                            <a:sysClr val="windowText" lastClr="000000"/>
                          </a:solidFill>
                        </a:ln>
                        <a:solidFill>
                          <a:srgbClr val="000000"/>
                        </a:solidFill>
                        <a:latin typeface="+mn-lt"/>
                        <a:ea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370840">
                <a:tc>
                  <a:txBody>
                    <a:bodyPr/>
                    <a:lstStyle/>
                    <a:p>
                      <a:pPr algn="l"/>
                      <a:endParaRPr lang="es-ES" sz="1800" b="0" dirty="0" smtClean="0">
                        <a:ln>
                          <a:solidFill>
                            <a:sysClr val="windowText" lastClr="000000"/>
                          </a:solidFill>
                        </a:ln>
                        <a:latin typeface="+mn-lt"/>
                      </a:endParaRPr>
                    </a:p>
                    <a:p>
                      <a:pPr algn="l"/>
                      <a:r>
                        <a:rPr lang="es-ES" sz="1800" b="0" dirty="0" smtClean="0">
                          <a:ln>
                            <a:solidFill>
                              <a:sysClr val="windowText" lastClr="000000"/>
                            </a:solidFill>
                          </a:ln>
                          <a:latin typeface="+mn-lt"/>
                        </a:rPr>
                        <a:t>Square hectometre</a:t>
                      </a:r>
                      <a:endParaRPr lang="es-ES" sz="1800" b="0" dirty="0">
                        <a:ln>
                          <a:solidFill>
                            <a:sysClr val="windowText" lastClr="000000"/>
                          </a:solidFill>
                        </a:ln>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800" b="0" dirty="0" smtClean="0">
                        <a:ln>
                          <a:solidFill>
                            <a:sysClr val="windowText" lastClr="000000"/>
                          </a:solidFill>
                        </a:ln>
                        <a:solidFill>
                          <a:srgbClr val="000000"/>
                        </a:solidFill>
                        <a:latin typeface="+mn-lt"/>
                        <a:ea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ES" sz="1800" b="0" dirty="0" smtClean="0">
                          <a:ln>
                            <a:solidFill>
                              <a:sysClr val="windowText" lastClr="000000"/>
                            </a:solidFill>
                          </a:ln>
                          <a:solidFill>
                            <a:srgbClr val="000000"/>
                          </a:solidFill>
                          <a:latin typeface="+mn-lt"/>
                          <a:ea typeface="Times New Roman"/>
                        </a:rPr>
                        <a:t>hm</a:t>
                      </a:r>
                      <a:r>
                        <a:rPr lang="es-ES" sz="1800" b="0" baseline="30000" dirty="0" smtClean="0">
                          <a:ln>
                            <a:solidFill>
                              <a:sysClr val="windowText" lastClr="000000"/>
                            </a:solidFill>
                          </a:ln>
                          <a:solidFill>
                            <a:srgbClr val="000000"/>
                          </a:solidFill>
                          <a:latin typeface="+mn-lt"/>
                          <a:ea typeface="Times New Roman"/>
                        </a:rPr>
                        <a:t>2</a:t>
                      </a:r>
                      <a:endParaRPr lang="es-ES" sz="1800" b="0" dirty="0" smtClean="0">
                        <a:ln>
                          <a:solidFill>
                            <a:sysClr val="windowText" lastClr="000000"/>
                          </a:solidFill>
                        </a:ln>
                        <a:solidFill>
                          <a:srgbClr val="000000"/>
                        </a:solidFill>
                        <a:latin typeface="+mn-lt"/>
                        <a:ea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800" b="0" dirty="0" smtClean="0">
                        <a:ln>
                          <a:solidFill>
                            <a:sysClr val="windowText" lastClr="000000"/>
                          </a:solidFill>
                        </a:ln>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800" b="0" dirty="0" smtClean="0">
                          <a:ln>
                            <a:solidFill>
                              <a:sysClr val="windowText" lastClr="000000"/>
                            </a:solidFill>
                          </a:ln>
                          <a:latin typeface="+mn-lt"/>
                        </a:rPr>
                        <a:t>1 </a:t>
                      </a:r>
                      <a:r>
                        <a:rPr lang="es-ES" sz="1800" b="0" dirty="0" smtClean="0">
                          <a:ln>
                            <a:solidFill>
                              <a:sysClr val="windowText" lastClr="000000"/>
                            </a:solidFill>
                          </a:ln>
                          <a:solidFill>
                            <a:srgbClr val="000000"/>
                          </a:solidFill>
                          <a:latin typeface="+mn-lt"/>
                          <a:ea typeface="Times New Roman"/>
                        </a:rPr>
                        <a:t>hm</a:t>
                      </a:r>
                      <a:r>
                        <a:rPr lang="es-ES" sz="1800" b="0" baseline="30000" dirty="0" smtClean="0">
                          <a:ln>
                            <a:solidFill>
                              <a:sysClr val="windowText" lastClr="000000"/>
                            </a:solidFill>
                          </a:ln>
                          <a:solidFill>
                            <a:srgbClr val="000000"/>
                          </a:solidFill>
                          <a:latin typeface="+mn-lt"/>
                          <a:ea typeface="Times New Roman"/>
                        </a:rPr>
                        <a:t>2</a:t>
                      </a:r>
                      <a:r>
                        <a:rPr lang="es-ES" sz="1800" b="0" baseline="0" dirty="0" smtClean="0">
                          <a:ln>
                            <a:solidFill>
                              <a:sysClr val="windowText" lastClr="000000"/>
                            </a:solidFill>
                          </a:ln>
                          <a:solidFill>
                            <a:srgbClr val="000000"/>
                          </a:solidFill>
                          <a:latin typeface="+mn-lt"/>
                          <a:ea typeface="Times New Roman"/>
                        </a:rPr>
                        <a:t> = 10 000 </a:t>
                      </a:r>
                      <a:r>
                        <a:rPr lang="es-ES" sz="1800" b="0" dirty="0" smtClean="0">
                          <a:ln>
                            <a:solidFill>
                              <a:sysClr val="windowText" lastClr="000000"/>
                            </a:solidFill>
                          </a:ln>
                          <a:solidFill>
                            <a:srgbClr val="000000"/>
                          </a:solidFill>
                          <a:latin typeface="+mn-lt"/>
                          <a:ea typeface="Times New Roman"/>
                        </a:rPr>
                        <a:t>m</a:t>
                      </a:r>
                      <a:r>
                        <a:rPr lang="es-ES" sz="1800" b="0" baseline="30000" dirty="0" smtClean="0">
                          <a:ln>
                            <a:solidFill>
                              <a:sysClr val="windowText" lastClr="000000"/>
                            </a:solidFill>
                          </a:ln>
                          <a:solidFill>
                            <a:srgbClr val="000000"/>
                          </a:solidFill>
                          <a:latin typeface="+mn-lt"/>
                          <a:ea typeface="Times New Roman"/>
                        </a:rPr>
                        <a:t>2</a:t>
                      </a:r>
                      <a:endParaRPr lang="es-ES" sz="1800" b="0" dirty="0" smtClean="0">
                        <a:ln>
                          <a:solidFill>
                            <a:sysClr val="windowText" lastClr="000000"/>
                          </a:solidFill>
                        </a:ln>
                        <a:solidFill>
                          <a:srgbClr val="000000"/>
                        </a:solidFill>
                        <a:latin typeface="+mn-lt"/>
                        <a:ea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370840">
                <a:tc>
                  <a:txBody>
                    <a:bodyPr/>
                    <a:lstStyle/>
                    <a:p>
                      <a:pPr algn="l"/>
                      <a:endParaRPr lang="es-ES" sz="1800" b="0" dirty="0" smtClean="0">
                        <a:ln>
                          <a:solidFill>
                            <a:sysClr val="windowText" lastClr="000000"/>
                          </a:solidFill>
                        </a:ln>
                        <a:latin typeface="+mn-lt"/>
                      </a:endParaRPr>
                    </a:p>
                    <a:p>
                      <a:pPr algn="l"/>
                      <a:r>
                        <a:rPr lang="es-ES" sz="1800" b="0" dirty="0" smtClean="0">
                          <a:ln>
                            <a:solidFill>
                              <a:sysClr val="windowText" lastClr="000000"/>
                            </a:solidFill>
                          </a:ln>
                          <a:latin typeface="+mn-lt"/>
                        </a:rPr>
                        <a:t>Square decametre</a:t>
                      </a:r>
                      <a:endParaRPr lang="es-ES" sz="1800" b="0" dirty="0">
                        <a:ln>
                          <a:solidFill>
                            <a:sysClr val="windowText" lastClr="000000"/>
                          </a:solidFill>
                        </a:ln>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800" b="0" dirty="0" smtClean="0">
                        <a:ln>
                          <a:solidFill>
                            <a:sysClr val="windowText" lastClr="000000"/>
                          </a:solidFill>
                        </a:ln>
                        <a:solidFill>
                          <a:srgbClr val="000000"/>
                        </a:solidFill>
                        <a:latin typeface="+mn-lt"/>
                        <a:ea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ES" sz="1800" b="0" dirty="0" smtClean="0">
                          <a:ln>
                            <a:solidFill>
                              <a:sysClr val="windowText" lastClr="000000"/>
                            </a:solidFill>
                          </a:ln>
                          <a:solidFill>
                            <a:srgbClr val="000000"/>
                          </a:solidFill>
                          <a:latin typeface="+mn-lt"/>
                          <a:ea typeface="Times New Roman"/>
                        </a:rPr>
                        <a:t>dam</a:t>
                      </a:r>
                      <a:r>
                        <a:rPr lang="es-ES" sz="1800" b="0" baseline="30000" dirty="0" smtClean="0">
                          <a:ln>
                            <a:solidFill>
                              <a:sysClr val="windowText" lastClr="000000"/>
                            </a:solidFill>
                          </a:ln>
                          <a:solidFill>
                            <a:srgbClr val="000000"/>
                          </a:solidFill>
                          <a:latin typeface="+mn-lt"/>
                          <a:ea typeface="Times New Roman"/>
                        </a:rPr>
                        <a:t>2</a:t>
                      </a:r>
                      <a:endParaRPr lang="es-ES" sz="1800" b="0" dirty="0" smtClean="0">
                        <a:ln>
                          <a:solidFill>
                            <a:sysClr val="windowText" lastClr="000000"/>
                          </a:solidFill>
                        </a:ln>
                        <a:solidFill>
                          <a:srgbClr val="000000"/>
                        </a:solidFill>
                        <a:latin typeface="+mn-lt"/>
                        <a:ea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800" b="0" dirty="0" smtClean="0">
                        <a:ln>
                          <a:solidFill>
                            <a:sysClr val="windowText" lastClr="000000"/>
                          </a:solidFill>
                        </a:ln>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800" b="0" dirty="0" smtClean="0">
                          <a:ln>
                            <a:solidFill>
                              <a:sysClr val="windowText" lastClr="000000"/>
                            </a:solidFill>
                          </a:ln>
                          <a:latin typeface="+mn-lt"/>
                        </a:rPr>
                        <a:t>1 </a:t>
                      </a:r>
                      <a:r>
                        <a:rPr lang="es-ES" sz="1800" b="0" dirty="0" smtClean="0">
                          <a:ln>
                            <a:solidFill>
                              <a:sysClr val="windowText" lastClr="000000"/>
                            </a:solidFill>
                          </a:ln>
                          <a:solidFill>
                            <a:srgbClr val="000000"/>
                          </a:solidFill>
                          <a:latin typeface="+mn-lt"/>
                          <a:ea typeface="Times New Roman"/>
                        </a:rPr>
                        <a:t>dam</a:t>
                      </a:r>
                      <a:r>
                        <a:rPr lang="es-ES" sz="1800" b="0" baseline="30000" dirty="0" smtClean="0">
                          <a:ln>
                            <a:solidFill>
                              <a:sysClr val="windowText" lastClr="000000"/>
                            </a:solidFill>
                          </a:ln>
                          <a:solidFill>
                            <a:srgbClr val="000000"/>
                          </a:solidFill>
                          <a:latin typeface="+mn-lt"/>
                          <a:ea typeface="Times New Roman"/>
                        </a:rPr>
                        <a:t>2</a:t>
                      </a:r>
                      <a:r>
                        <a:rPr lang="es-ES" sz="1800" b="0" baseline="0" dirty="0" smtClean="0">
                          <a:ln>
                            <a:solidFill>
                              <a:sysClr val="windowText" lastClr="000000"/>
                            </a:solidFill>
                          </a:ln>
                          <a:solidFill>
                            <a:srgbClr val="000000"/>
                          </a:solidFill>
                          <a:latin typeface="+mn-lt"/>
                          <a:ea typeface="Times New Roman"/>
                        </a:rPr>
                        <a:t> </a:t>
                      </a:r>
                      <a:r>
                        <a:rPr lang="es-ES" sz="1800" b="0" baseline="0" dirty="0" smtClean="0">
                          <a:ln>
                            <a:solidFill>
                              <a:sysClr val="windowText" lastClr="000000"/>
                            </a:solidFill>
                          </a:ln>
                          <a:solidFill>
                            <a:srgbClr val="000000"/>
                          </a:solidFill>
                          <a:latin typeface="+mn-lt"/>
                          <a:ea typeface="Times New Roman"/>
                          <a:cs typeface="Arial" pitchFamily="34" charset="0"/>
                        </a:rPr>
                        <a:t>= 100 </a:t>
                      </a:r>
                      <a:r>
                        <a:rPr lang="es-ES" sz="1800" b="0" dirty="0" smtClean="0">
                          <a:ln>
                            <a:solidFill>
                              <a:sysClr val="windowText" lastClr="000000"/>
                            </a:solidFill>
                          </a:ln>
                          <a:latin typeface="+mn-lt"/>
                        </a:rPr>
                        <a:t> </a:t>
                      </a:r>
                      <a:r>
                        <a:rPr lang="es-ES" sz="1800" b="0" dirty="0" smtClean="0">
                          <a:ln>
                            <a:solidFill>
                              <a:sysClr val="windowText" lastClr="000000"/>
                            </a:solidFill>
                          </a:ln>
                          <a:solidFill>
                            <a:srgbClr val="000000"/>
                          </a:solidFill>
                          <a:latin typeface="+mn-lt"/>
                          <a:ea typeface="Times New Roman"/>
                        </a:rPr>
                        <a:t>m</a:t>
                      </a:r>
                      <a:r>
                        <a:rPr lang="es-ES" sz="1800" b="0" baseline="30000" dirty="0" smtClean="0">
                          <a:ln>
                            <a:solidFill>
                              <a:sysClr val="windowText" lastClr="000000"/>
                            </a:solidFill>
                          </a:ln>
                          <a:solidFill>
                            <a:srgbClr val="000000"/>
                          </a:solidFill>
                          <a:latin typeface="+mn-lt"/>
                          <a:ea typeface="Times New Roman"/>
                        </a:rPr>
                        <a:t>2</a:t>
                      </a:r>
                      <a:endParaRPr lang="es-ES" sz="1800" b="0" dirty="0" smtClean="0">
                        <a:ln>
                          <a:solidFill>
                            <a:sysClr val="windowText" lastClr="000000"/>
                          </a:solidFill>
                        </a:ln>
                        <a:solidFill>
                          <a:srgbClr val="000000"/>
                        </a:solidFill>
                        <a:latin typeface="+mn-lt"/>
                        <a:ea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370840">
                <a:tc>
                  <a:txBody>
                    <a:bodyPr/>
                    <a:lstStyle/>
                    <a:p>
                      <a:pPr algn="l"/>
                      <a:endParaRPr lang="es-ES" sz="1800" b="0" dirty="0" smtClean="0">
                        <a:ln>
                          <a:solidFill>
                            <a:sysClr val="windowText" lastClr="000000"/>
                          </a:solidFill>
                        </a:ln>
                        <a:latin typeface="+mn-lt"/>
                      </a:endParaRPr>
                    </a:p>
                    <a:p>
                      <a:pPr algn="l"/>
                      <a:r>
                        <a:rPr lang="es-ES" sz="1800" b="0" dirty="0" smtClean="0">
                          <a:ln>
                            <a:solidFill>
                              <a:sysClr val="windowText" lastClr="000000"/>
                            </a:solidFill>
                          </a:ln>
                          <a:latin typeface="+mn-lt"/>
                        </a:rPr>
                        <a:t>Square metre</a:t>
                      </a:r>
                      <a:endParaRPr lang="es-ES" sz="1800" b="0" dirty="0">
                        <a:ln>
                          <a:solidFill>
                            <a:sysClr val="windowText" lastClr="000000"/>
                          </a:solidFill>
                        </a:ln>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800" b="0" dirty="0" smtClean="0">
                        <a:ln>
                          <a:solidFill>
                            <a:sysClr val="windowText" lastClr="000000"/>
                          </a:solidFill>
                        </a:ln>
                        <a:solidFill>
                          <a:srgbClr val="000000"/>
                        </a:solidFill>
                        <a:latin typeface="+mn-lt"/>
                        <a:ea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ES" sz="1800" b="0" dirty="0" smtClean="0">
                          <a:ln>
                            <a:solidFill>
                              <a:sysClr val="windowText" lastClr="000000"/>
                            </a:solidFill>
                          </a:ln>
                          <a:solidFill>
                            <a:srgbClr val="000000"/>
                          </a:solidFill>
                          <a:latin typeface="+mn-lt"/>
                          <a:ea typeface="Times New Roman"/>
                        </a:rPr>
                        <a:t>m</a:t>
                      </a:r>
                      <a:r>
                        <a:rPr lang="es-ES" sz="1800" b="0" baseline="30000" dirty="0" smtClean="0">
                          <a:ln>
                            <a:solidFill>
                              <a:sysClr val="windowText" lastClr="000000"/>
                            </a:solidFill>
                          </a:ln>
                          <a:solidFill>
                            <a:srgbClr val="000000"/>
                          </a:solidFill>
                          <a:latin typeface="+mn-lt"/>
                          <a:ea typeface="Times New Roman"/>
                        </a:rPr>
                        <a:t>2</a:t>
                      </a:r>
                      <a:endParaRPr lang="es-ES" sz="1800" b="0" dirty="0" smtClean="0">
                        <a:ln>
                          <a:solidFill>
                            <a:sysClr val="windowText" lastClr="000000"/>
                          </a:solidFill>
                        </a:ln>
                        <a:solidFill>
                          <a:srgbClr val="000000"/>
                        </a:solidFill>
                        <a:latin typeface="+mn-lt"/>
                        <a:ea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800" b="0" dirty="0" smtClean="0">
                        <a:ln>
                          <a:solidFill>
                            <a:sysClr val="windowText" lastClr="000000"/>
                          </a:solidFill>
                        </a:ln>
                        <a:solidFill>
                          <a:srgbClr val="000000"/>
                        </a:solidFill>
                        <a:latin typeface="+mn-lt"/>
                        <a:ea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800" b="0" dirty="0" smtClean="0">
                          <a:ln>
                            <a:solidFill>
                              <a:sysClr val="windowText" lastClr="000000"/>
                            </a:solidFill>
                          </a:ln>
                          <a:solidFill>
                            <a:srgbClr val="000000"/>
                          </a:solidFill>
                          <a:latin typeface="+mn-lt"/>
                          <a:ea typeface="Times New Roman"/>
                        </a:rPr>
                        <a:t>1 m</a:t>
                      </a:r>
                      <a:r>
                        <a:rPr lang="es-ES" sz="1800" b="0" baseline="30000" dirty="0" smtClean="0">
                          <a:ln>
                            <a:solidFill>
                              <a:sysClr val="windowText" lastClr="000000"/>
                            </a:solidFill>
                          </a:ln>
                          <a:solidFill>
                            <a:srgbClr val="000000"/>
                          </a:solidFill>
                          <a:latin typeface="+mn-lt"/>
                          <a:ea typeface="Times New Roman"/>
                        </a:rPr>
                        <a:t>2</a:t>
                      </a:r>
                      <a:endParaRPr lang="es-ES" sz="1800" b="0" dirty="0" smtClean="0">
                        <a:ln>
                          <a:solidFill>
                            <a:sysClr val="windowText" lastClr="000000"/>
                          </a:solidFill>
                        </a:ln>
                        <a:solidFill>
                          <a:srgbClr val="000000"/>
                        </a:solidFill>
                        <a:latin typeface="+mn-lt"/>
                        <a:ea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370840">
                <a:tc>
                  <a:txBody>
                    <a:bodyPr/>
                    <a:lstStyle/>
                    <a:p>
                      <a:pPr algn="l"/>
                      <a:endParaRPr lang="es-ES" sz="1800" b="0" dirty="0" smtClean="0">
                        <a:ln>
                          <a:solidFill>
                            <a:sysClr val="windowText" lastClr="000000"/>
                          </a:solidFill>
                        </a:ln>
                        <a:latin typeface="+mn-lt"/>
                      </a:endParaRPr>
                    </a:p>
                    <a:p>
                      <a:pPr algn="l"/>
                      <a:r>
                        <a:rPr lang="es-ES" sz="1800" b="0" dirty="0" smtClean="0">
                          <a:ln>
                            <a:solidFill>
                              <a:sysClr val="windowText" lastClr="000000"/>
                            </a:solidFill>
                          </a:ln>
                          <a:latin typeface="+mn-lt"/>
                        </a:rPr>
                        <a:t>Square decimetre</a:t>
                      </a:r>
                      <a:endParaRPr lang="es-ES" sz="1800" b="0" dirty="0">
                        <a:ln>
                          <a:solidFill>
                            <a:sysClr val="windowText" lastClr="000000"/>
                          </a:solidFill>
                        </a:ln>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800" b="0" dirty="0" smtClean="0">
                        <a:ln>
                          <a:solidFill>
                            <a:sysClr val="windowText" lastClr="000000"/>
                          </a:solidFill>
                        </a:ln>
                        <a:solidFill>
                          <a:srgbClr val="000000"/>
                        </a:solidFill>
                        <a:latin typeface="+mn-lt"/>
                        <a:ea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ES" sz="1800" b="0" dirty="0" smtClean="0">
                          <a:ln>
                            <a:solidFill>
                              <a:sysClr val="windowText" lastClr="000000"/>
                            </a:solidFill>
                          </a:ln>
                          <a:solidFill>
                            <a:srgbClr val="000000"/>
                          </a:solidFill>
                          <a:latin typeface="+mn-lt"/>
                          <a:ea typeface="Times New Roman"/>
                        </a:rPr>
                        <a:t>dm</a:t>
                      </a:r>
                      <a:r>
                        <a:rPr lang="es-ES" sz="1800" b="0" baseline="30000" dirty="0" smtClean="0">
                          <a:ln>
                            <a:solidFill>
                              <a:sysClr val="windowText" lastClr="000000"/>
                            </a:solidFill>
                          </a:ln>
                          <a:solidFill>
                            <a:srgbClr val="000000"/>
                          </a:solidFill>
                          <a:latin typeface="+mn-lt"/>
                          <a:ea typeface="Times New Roman"/>
                        </a:rPr>
                        <a:t>2</a:t>
                      </a:r>
                      <a:endParaRPr lang="es-ES" sz="1800" b="0" dirty="0" smtClean="0">
                        <a:ln>
                          <a:solidFill>
                            <a:sysClr val="windowText" lastClr="000000"/>
                          </a:solidFill>
                        </a:ln>
                        <a:solidFill>
                          <a:srgbClr val="000000"/>
                        </a:solidFill>
                        <a:latin typeface="+mn-lt"/>
                        <a:ea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800" b="0" dirty="0" smtClean="0">
                        <a:ln>
                          <a:solidFill>
                            <a:sysClr val="windowText" lastClr="000000"/>
                          </a:solidFill>
                        </a:ln>
                        <a:solidFill>
                          <a:srgbClr val="000000"/>
                        </a:solidFill>
                        <a:latin typeface="+mn-lt"/>
                        <a:ea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800" b="0" dirty="0" smtClean="0">
                          <a:ln>
                            <a:solidFill>
                              <a:sysClr val="windowText" lastClr="000000"/>
                            </a:solidFill>
                          </a:ln>
                          <a:solidFill>
                            <a:srgbClr val="000000"/>
                          </a:solidFill>
                          <a:latin typeface="+mn-lt"/>
                          <a:ea typeface="Times New Roman"/>
                        </a:rPr>
                        <a:t>1 dm</a:t>
                      </a:r>
                      <a:r>
                        <a:rPr lang="es-ES" sz="1800" b="0" baseline="30000" dirty="0" smtClean="0">
                          <a:ln>
                            <a:solidFill>
                              <a:sysClr val="windowText" lastClr="000000"/>
                            </a:solidFill>
                          </a:ln>
                          <a:solidFill>
                            <a:srgbClr val="000000"/>
                          </a:solidFill>
                          <a:latin typeface="+mn-lt"/>
                          <a:ea typeface="Times New Roman"/>
                        </a:rPr>
                        <a:t>2</a:t>
                      </a:r>
                      <a:r>
                        <a:rPr lang="es-ES" sz="1800" b="0" baseline="0" dirty="0" smtClean="0">
                          <a:ln>
                            <a:solidFill>
                              <a:sysClr val="windowText" lastClr="000000"/>
                            </a:solidFill>
                          </a:ln>
                          <a:solidFill>
                            <a:srgbClr val="000000"/>
                          </a:solidFill>
                          <a:latin typeface="+mn-lt"/>
                          <a:ea typeface="Times New Roman"/>
                        </a:rPr>
                        <a:t> </a:t>
                      </a:r>
                      <a:r>
                        <a:rPr lang="es-ES" sz="1800" b="0" baseline="0" dirty="0" smtClean="0">
                          <a:ln>
                            <a:solidFill>
                              <a:sysClr val="windowText" lastClr="000000"/>
                            </a:solidFill>
                          </a:ln>
                          <a:solidFill>
                            <a:srgbClr val="000000"/>
                          </a:solidFill>
                          <a:latin typeface="+mn-lt"/>
                          <a:ea typeface="Times New Roman"/>
                          <a:cs typeface="Arial" pitchFamily="34" charset="0"/>
                        </a:rPr>
                        <a:t>= 0,01 </a:t>
                      </a:r>
                      <a:r>
                        <a:rPr lang="es-ES" sz="1800" b="0" dirty="0" smtClean="0">
                          <a:ln>
                            <a:solidFill>
                              <a:sysClr val="windowText" lastClr="000000"/>
                            </a:solidFill>
                          </a:ln>
                          <a:solidFill>
                            <a:srgbClr val="000000"/>
                          </a:solidFill>
                          <a:latin typeface="+mn-lt"/>
                          <a:ea typeface="Times New Roman"/>
                        </a:rPr>
                        <a:t>m</a:t>
                      </a:r>
                      <a:r>
                        <a:rPr lang="es-ES" sz="1800" b="0" baseline="30000" dirty="0" smtClean="0">
                          <a:ln>
                            <a:solidFill>
                              <a:sysClr val="windowText" lastClr="000000"/>
                            </a:solidFill>
                          </a:ln>
                          <a:solidFill>
                            <a:srgbClr val="000000"/>
                          </a:solidFill>
                          <a:latin typeface="+mn-lt"/>
                          <a:ea typeface="Times New Roman"/>
                        </a:rPr>
                        <a:t>2</a:t>
                      </a:r>
                      <a:endParaRPr lang="es-ES" sz="1800" b="0" dirty="0" smtClean="0">
                        <a:ln>
                          <a:solidFill>
                            <a:sysClr val="windowText" lastClr="000000"/>
                          </a:solidFill>
                        </a:ln>
                        <a:solidFill>
                          <a:srgbClr val="000000"/>
                        </a:solidFill>
                        <a:latin typeface="+mn-lt"/>
                        <a:ea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370840">
                <a:tc>
                  <a:txBody>
                    <a:bodyPr/>
                    <a:lstStyle/>
                    <a:p>
                      <a:pPr algn="l"/>
                      <a:endParaRPr lang="es-ES" sz="1800" b="0" dirty="0" smtClean="0">
                        <a:ln>
                          <a:solidFill>
                            <a:sysClr val="windowText" lastClr="000000"/>
                          </a:solidFill>
                        </a:ln>
                        <a:latin typeface="+mn-lt"/>
                      </a:endParaRPr>
                    </a:p>
                    <a:p>
                      <a:pPr algn="l"/>
                      <a:r>
                        <a:rPr lang="es-ES" sz="1800" b="0" dirty="0" smtClean="0">
                          <a:ln>
                            <a:solidFill>
                              <a:sysClr val="windowText" lastClr="000000"/>
                            </a:solidFill>
                          </a:ln>
                          <a:latin typeface="+mn-lt"/>
                        </a:rPr>
                        <a:t>Square centimetre</a:t>
                      </a:r>
                      <a:endParaRPr lang="es-ES" sz="1800" b="0" dirty="0">
                        <a:ln>
                          <a:solidFill>
                            <a:sysClr val="windowText" lastClr="000000"/>
                          </a:solidFill>
                        </a:ln>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800" b="0" dirty="0" smtClean="0">
                        <a:ln>
                          <a:solidFill>
                            <a:sysClr val="windowText" lastClr="000000"/>
                          </a:solidFill>
                        </a:ln>
                        <a:solidFill>
                          <a:srgbClr val="000000"/>
                        </a:solidFill>
                        <a:latin typeface="+mn-lt"/>
                        <a:ea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ES" sz="1800" b="0" dirty="0" smtClean="0">
                          <a:ln>
                            <a:solidFill>
                              <a:sysClr val="windowText" lastClr="000000"/>
                            </a:solidFill>
                          </a:ln>
                          <a:solidFill>
                            <a:srgbClr val="000000"/>
                          </a:solidFill>
                          <a:latin typeface="+mn-lt"/>
                          <a:ea typeface="Times New Roman"/>
                        </a:rPr>
                        <a:t>cm</a:t>
                      </a:r>
                      <a:r>
                        <a:rPr lang="es-ES" sz="1800" b="0" baseline="30000" dirty="0" smtClean="0">
                          <a:ln>
                            <a:solidFill>
                              <a:sysClr val="windowText" lastClr="000000"/>
                            </a:solidFill>
                          </a:ln>
                          <a:solidFill>
                            <a:srgbClr val="000000"/>
                          </a:solidFill>
                          <a:latin typeface="+mn-lt"/>
                          <a:ea typeface="Times New Roman"/>
                        </a:rPr>
                        <a:t>2</a:t>
                      </a:r>
                      <a:endParaRPr lang="es-ES" sz="1800" b="0" dirty="0" smtClean="0">
                        <a:ln>
                          <a:solidFill>
                            <a:sysClr val="windowText" lastClr="000000"/>
                          </a:solidFill>
                        </a:ln>
                        <a:solidFill>
                          <a:srgbClr val="000000"/>
                        </a:solidFill>
                        <a:latin typeface="+mn-lt"/>
                        <a:ea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800" b="0" dirty="0" smtClean="0">
                        <a:ln>
                          <a:solidFill>
                            <a:sysClr val="windowText" lastClr="000000"/>
                          </a:solidFill>
                        </a:ln>
                        <a:solidFill>
                          <a:srgbClr val="000000"/>
                        </a:solidFill>
                        <a:latin typeface="+mn-lt"/>
                        <a:ea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800" b="0" dirty="0" smtClean="0">
                          <a:ln>
                            <a:solidFill>
                              <a:sysClr val="windowText" lastClr="000000"/>
                            </a:solidFill>
                          </a:ln>
                          <a:solidFill>
                            <a:srgbClr val="000000"/>
                          </a:solidFill>
                          <a:latin typeface="+mn-lt"/>
                          <a:ea typeface="Times New Roman"/>
                        </a:rPr>
                        <a:t>1 cm</a:t>
                      </a:r>
                      <a:r>
                        <a:rPr lang="es-ES" sz="1800" b="0" baseline="30000" dirty="0" smtClean="0">
                          <a:ln>
                            <a:solidFill>
                              <a:sysClr val="windowText" lastClr="000000"/>
                            </a:solidFill>
                          </a:ln>
                          <a:solidFill>
                            <a:srgbClr val="000000"/>
                          </a:solidFill>
                          <a:latin typeface="+mn-lt"/>
                          <a:ea typeface="Times New Roman"/>
                        </a:rPr>
                        <a:t>2</a:t>
                      </a:r>
                      <a:r>
                        <a:rPr lang="es-ES" sz="1800" b="0" baseline="0" dirty="0" smtClean="0">
                          <a:ln>
                            <a:solidFill>
                              <a:sysClr val="windowText" lastClr="000000"/>
                            </a:solidFill>
                          </a:ln>
                          <a:solidFill>
                            <a:srgbClr val="000000"/>
                          </a:solidFill>
                          <a:latin typeface="+mn-lt"/>
                          <a:ea typeface="Times New Roman"/>
                        </a:rPr>
                        <a:t> </a:t>
                      </a:r>
                      <a:r>
                        <a:rPr lang="es-ES" sz="1800" b="0" baseline="0" dirty="0" smtClean="0">
                          <a:ln>
                            <a:solidFill>
                              <a:sysClr val="windowText" lastClr="000000"/>
                            </a:solidFill>
                          </a:ln>
                          <a:solidFill>
                            <a:srgbClr val="000000"/>
                          </a:solidFill>
                          <a:latin typeface="+mn-lt"/>
                          <a:ea typeface="Times New Roman"/>
                          <a:cs typeface="Arial" pitchFamily="34" charset="0"/>
                        </a:rPr>
                        <a:t>= 0, 000 1 </a:t>
                      </a:r>
                      <a:r>
                        <a:rPr lang="es-ES" sz="1800" b="0" dirty="0" smtClean="0">
                          <a:ln>
                            <a:solidFill>
                              <a:sysClr val="windowText" lastClr="000000"/>
                            </a:solidFill>
                          </a:ln>
                          <a:solidFill>
                            <a:srgbClr val="000000"/>
                          </a:solidFill>
                          <a:latin typeface="+mn-lt"/>
                          <a:ea typeface="Times New Roman"/>
                        </a:rPr>
                        <a:t>m</a:t>
                      </a:r>
                      <a:r>
                        <a:rPr lang="es-ES" sz="1800" b="0" baseline="30000" dirty="0" smtClean="0">
                          <a:ln>
                            <a:solidFill>
                              <a:sysClr val="windowText" lastClr="000000"/>
                            </a:solidFill>
                          </a:ln>
                          <a:solidFill>
                            <a:srgbClr val="000000"/>
                          </a:solidFill>
                          <a:latin typeface="+mn-lt"/>
                          <a:ea typeface="Times New Roman"/>
                        </a:rPr>
                        <a:t>2</a:t>
                      </a:r>
                      <a:endParaRPr lang="es-ES" sz="1800" b="0" dirty="0" smtClean="0">
                        <a:ln>
                          <a:solidFill>
                            <a:sysClr val="windowText" lastClr="000000"/>
                          </a:solidFill>
                        </a:ln>
                        <a:solidFill>
                          <a:srgbClr val="000000"/>
                        </a:solidFill>
                        <a:latin typeface="+mn-lt"/>
                        <a:ea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370840">
                <a:tc>
                  <a:txBody>
                    <a:bodyPr/>
                    <a:lstStyle/>
                    <a:p>
                      <a:pPr algn="l"/>
                      <a:endParaRPr lang="es-ES" sz="1800" b="0" dirty="0" smtClean="0">
                        <a:ln>
                          <a:solidFill>
                            <a:sysClr val="windowText" lastClr="000000"/>
                          </a:solidFill>
                        </a:ln>
                        <a:latin typeface="+mn-lt"/>
                      </a:endParaRPr>
                    </a:p>
                    <a:p>
                      <a:pPr algn="l"/>
                      <a:r>
                        <a:rPr lang="es-ES" sz="1800" b="0" dirty="0" smtClean="0">
                          <a:ln>
                            <a:solidFill>
                              <a:sysClr val="windowText" lastClr="000000"/>
                            </a:solidFill>
                          </a:ln>
                          <a:latin typeface="+mn-lt"/>
                        </a:rPr>
                        <a:t>Square millimetre</a:t>
                      </a:r>
                      <a:endParaRPr lang="es-ES" sz="1800" b="0" dirty="0">
                        <a:ln>
                          <a:solidFill>
                            <a:sysClr val="windowText" lastClr="000000"/>
                          </a:solidFill>
                        </a:ln>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800" b="0" dirty="0" smtClean="0">
                        <a:ln>
                          <a:solidFill>
                            <a:sysClr val="windowText" lastClr="000000"/>
                          </a:solidFill>
                        </a:ln>
                        <a:solidFill>
                          <a:srgbClr val="000000"/>
                        </a:solidFill>
                        <a:latin typeface="+mn-lt"/>
                        <a:ea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ES" sz="1800" b="0" dirty="0" smtClean="0">
                          <a:ln>
                            <a:solidFill>
                              <a:sysClr val="windowText" lastClr="000000"/>
                            </a:solidFill>
                          </a:ln>
                          <a:solidFill>
                            <a:srgbClr val="000000"/>
                          </a:solidFill>
                          <a:latin typeface="+mn-lt"/>
                          <a:ea typeface="Times New Roman"/>
                        </a:rPr>
                        <a:t>mm</a:t>
                      </a:r>
                      <a:r>
                        <a:rPr lang="es-ES" sz="1800" b="0" baseline="30000" dirty="0" smtClean="0">
                          <a:ln>
                            <a:solidFill>
                              <a:sysClr val="windowText" lastClr="000000"/>
                            </a:solidFill>
                          </a:ln>
                          <a:solidFill>
                            <a:srgbClr val="000000"/>
                          </a:solidFill>
                          <a:latin typeface="+mn-lt"/>
                          <a:ea typeface="Times New Roman"/>
                        </a:rPr>
                        <a:t>2</a:t>
                      </a:r>
                      <a:endParaRPr lang="es-ES" sz="1800" b="0" dirty="0" smtClean="0">
                        <a:ln>
                          <a:solidFill>
                            <a:sysClr val="windowText" lastClr="000000"/>
                          </a:solidFill>
                        </a:ln>
                        <a:solidFill>
                          <a:srgbClr val="000000"/>
                        </a:solidFill>
                        <a:latin typeface="+mn-lt"/>
                        <a:ea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800" b="0" dirty="0" smtClean="0">
                        <a:ln>
                          <a:solidFill>
                            <a:sysClr val="windowText" lastClr="000000"/>
                          </a:solidFill>
                        </a:ln>
                        <a:solidFill>
                          <a:srgbClr val="000000"/>
                        </a:solidFill>
                        <a:latin typeface="+mn-lt"/>
                        <a:ea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800" b="0" dirty="0" smtClean="0">
                          <a:ln>
                            <a:solidFill>
                              <a:sysClr val="windowText" lastClr="000000"/>
                            </a:solidFill>
                          </a:ln>
                          <a:solidFill>
                            <a:srgbClr val="000000"/>
                          </a:solidFill>
                          <a:latin typeface="+mn-lt"/>
                          <a:ea typeface="Times New Roman"/>
                        </a:rPr>
                        <a:t>1 mm</a:t>
                      </a:r>
                      <a:r>
                        <a:rPr lang="es-ES" sz="1800" b="0" baseline="30000" dirty="0" smtClean="0">
                          <a:ln>
                            <a:solidFill>
                              <a:sysClr val="windowText" lastClr="000000"/>
                            </a:solidFill>
                          </a:ln>
                          <a:solidFill>
                            <a:srgbClr val="000000"/>
                          </a:solidFill>
                          <a:latin typeface="+mn-lt"/>
                          <a:ea typeface="Times New Roman"/>
                        </a:rPr>
                        <a:t>2</a:t>
                      </a:r>
                      <a:r>
                        <a:rPr lang="es-ES" sz="1800" b="0" baseline="0" dirty="0" smtClean="0">
                          <a:ln>
                            <a:solidFill>
                              <a:sysClr val="windowText" lastClr="000000"/>
                            </a:solidFill>
                          </a:ln>
                          <a:solidFill>
                            <a:srgbClr val="000000"/>
                          </a:solidFill>
                          <a:latin typeface="+mn-lt"/>
                          <a:ea typeface="Times New Roman"/>
                        </a:rPr>
                        <a:t> </a:t>
                      </a:r>
                      <a:r>
                        <a:rPr lang="es-ES" sz="1800" b="0" baseline="0" dirty="0" smtClean="0">
                          <a:ln>
                            <a:solidFill>
                              <a:sysClr val="windowText" lastClr="000000"/>
                            </a:solidFill>
                          </a:ln>
                          <a:solidFill>
                            <a:srgbClr val="000000"/>
                          </a:solidFill>
                          <a:latin typeface="+mn-lt"/>
                          <a:ea typeface="Times New Roman"/>
                          <a:cs typeface="Arial" pitchFamily="34" charset="0"/>
                        </a:rPr>
                        <a:t> = 0,000 001 </a:t>
                      </a:r>
                      <a:r>
                        <a:rPr lang="es-ES" sz="1800" b="0" dirty="0" smtClean="0">
                          <a:ln>
                            <a:solidFill>
                              <a:sysClr val="windowText" lastClr="000000"/>
                            </a:solidFill>
                          </a:ln>
                          <a:solidFill>
                            <a:srgbClr val="000000"/>
                          </a:solidFill>
                          <a:latin typeface="+mn-lt"/>
                          <a:ea typeface="Times New Roman"/>
                        </a:rPr>
                        <a:t>m</a:t>
                      </a:r>
                      <a:r>
                        <a:rPr lang="es-ES" sz="1800" b="0" baseline="30000" dirty="0" smtClean="0">
                          <a:ln>
                            <a:solidFill>
                              <a:sysClr val="windowText" lastClr="000000"/>
                            </a:solidFill>
                          </a:ln>
                          <a:solidFill>
                            <a:srgbClr val="000000"/>
                          </a:solidFill>
                          <a:latin typeface="+mn-lt"/>
                          <a:ea typeface="Times New Roman"/>
                        </a:rPr>
                        <a:t>2</a:t>
                      </a:r>
                      <a:endParaRPr lang="es-ES" sz="1800" b="0" dirty="0" smtClean="0">
                        <a:ln>
                          <a:solidFill>
                            <a:sysClr val="windowText" lastClr="000000"/>
                          </a:solidFill>
                        </a:ln>
                        <a:solidFill>
                          <a:srgbClr val="000000"/>
                        </a:solidFill>
                        <a:latin typeface="+mn-lt"/>
                        <a:ea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bl>
          </a:graphicData>
        </a:graphic>
      </p:graphicFrame>
      <p:sp>
        <p:nvSpPr>
          <p:cNvPr id="6" name="5 Rectángulo"/>
          <p:cNvSpPr/>
          <p:nvPr/>
        </p:nvSpPr>
        <p:spPr>
          <a:xfrm>
            <a:off x="0" y="14093"/>
            <a:ext cx="9144000" cy="1200329"/>
          </a:xfrm>
          <a:prstGeom prst="rect">
            <a:avLst/>
          </a:prstGeom>
        </p:spPr>
        <p:txBody>
          <a:bodyPr wrap="square">
            <a:spAutoFit/>
          </a:bodyPr>
          <a:lstStyle/>
          <a:p>
            <a:pPr algn="ctr"/>
            <a:r>
              <a:rPr lang="es-ES" sz="3600" b="1" dirty="0" smtClean="0">
                <a:solidFill>
                  <a:schemeClr val="accent3">
                    <a:lumMod val="50000"/>
                  </a:schemeClr>
                </a:solidFill>
              </a:rPr>
              <a:t>Multiples and submultiples </a:t>
            </a:r>
          </a:p>
          <a:p>
            <a:pPr algn="ctr"/>
            <a:r>
              <a:rPr lang="es-ES" sz="3600" b="1" dirty="0" smtClean="0">
                <a:solidFill>
                  <a:schemeClr val="accent3">
                    <a:lumMod val="50000"/>
                  </a:schemeClr>
                </a:solidFill>
              </a:rPr>
              <a:t>of square metre</a:t>
            </a:r>
            <a:endParaRPr lang="es-ES" sz="3600" b="1" dirty="0">
              <a:solidFill>
                <a:schemeClr val="accent3">
                  <a:lumMod val="50000"/>
                </a:schemeClr>
              </a:solidFill>
            </a:endParaRPr>
          </a:p>
        </p:txBody>
      </p:sp>
      <p:grpSp>
        <p:nvGrpSpPr>
          <p:cNvPr id="34" name="33 Grupo"/>
          <p:cNvGrpSpPr/>
          <p:nvPr/>
        </p:nvGrpSpPr>
        <p:grpSpPr>
          <a:xfrm>
            <a:off x="6572264" y="1975956"/>
            <a:ext cx="2420572" cy="1667358"/>
            <a:chOff x="6513656" y="2618898"/>
            <a:chExt cx="2420572" cy="1667358"/>
          </a:xfrm>
        </p:grpSpPr>
        <p:grpSp>
          <p:nvGrpSpPr>
            <p:cNvPr id="35" name="9 Grupo"/>
            <p:cNvGrpSpPr/>
            <p:nvPr/>
          </p:nvGrpSpPr>
          <p:grpSpPr>
            <a:xfrm>
              <a:off x="6572264" y="2928934"/>
              <a:ext cx="1928826" cy="1285884"/>
              <a:chOff x="7000892" y="1714488"/>
              <a:chExt cx="1928826" cy="1285884"/>
            </a:xfrm>
          </p:grpSpPr>
          <p:cxnSp>
            <p:nvCxnSpPr>
              <p:cNvPr id="44" name="43 Conector angular"/>
              <p:cNvCxnSpPr/>
              <p:nvPr/>
            </p:nvCxnSpPr>
            <p:spPr>
              <a:xfrm>
                <a:off x="8143900" y="2571744"/>
                <a:ext cx="500066" cy="214314"/>
              </a:xfrm>
              <a:prstGeom prst="bentConnector3">
                <a:avLst>
                  <a:gd name="adj1" fmla="val 50000"/>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nvGrpSpPr>
              <p:cNvPr id="45" name="16 Grupo"/>
              <p:cNvGrpSpPr/>
              <p:nvPr/>
            </p:nvGrpSpPr>
            <p:grpSpPr>
              <a:xfrm>
                <a:off x="7000892" y="1714488"/>
                <a:ext cx="1928826" cy="1285884"/>
                <a:chOff x="7000892" y="2000240"/>
                <a:chExt cx="1928826" cy="1285884"/>
              </a:xfrm>
            </p:grpSpPr>
            <p:cxnSp>
              <p:nvCxnSpPr>
                <p:cNvPr id="46" name="45 Conector angular"/>
                <p:cNvCxnSpPr/>
                <p:nvPr/>
              </p:nvCxnSpPr>
              <p:spPr>
                <a:xfrm>
                  <a:off x="7000892" y="2000240"/>
                  <a:ext cx="500066" cy="214314"/>
                </a:xfrm>
                <a:prstGeom prst="bentConnector3">
                  <a:avLst>
                    <a:gd name="adj1" fmla="val 50000"/>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13 Conector angular"/>
                <p:cNvCxnSpPr/>
                <p:nvPr/>
              </p:nvCxnSpPr>
              <p:spPr>
                <a:xfrm>
                  <a:off x="7286644" y="2214554"/>
                  <a:ext cx="500066" cy="214314"/>
                </a:xfrm>
                <a:prstGeom prst="bentConnector3">
                  <a:avLst>
                    <a:gd name="adj1" fmla="val 50000"/>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47 Conector angular"/>
                <p:cNvCxnSpPr/>
                <p:nvPr/>
              </p:nvCxnSpPr>
              <p:spPr>
                <a:xfrm>
                  <a:off x="8429652" y="3071810"/>
                  <a:ext cx="500066" cy="214314"/>
                </a:xfrm>
                <a:prstGeom prst="bentConnector3">
                  <a:avLst>
                    <a:gd name="adj1" fmla="val 50000"/>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48 Conector angular"/>
                <p:cNvCxnSpPr/>
                <p:nvPr/>
              </p:nvCxnSpPr>
              <p:spPr>
                <a:xfrm>
                  <a:off x="7572396" y="2428868"/>
                  <a:ext cx="500066" cy="214314"/>
                </a:xfrm>
                <a:prstGeom prst="bentConnector3">
                  <a:avLst>
                    <a:gd name="adj1" fmla="val 50000"/>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49 Conector angular"/>
                <p:cNvCxnSpPr/>
                <p:nvPr/>
              </p:nvCxnSpPr>
              <p:spPr>
                <a:xfrm>
                  <a:off x="7858148" y="2643182"/>
                  <a:ext cx="500066" cy="214314"/>
                </a:xfrm>
                <a:prstGeom prst="bentConnector3">
                  <a:avLst>
                    <a:gd name="adj1" fmla="val 50000"/>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36" name="40 Grupo"/>
            <p:cNvGrpSpPr/>
            <p:nvPr/>
          </p:nvGrpSpPr>
          <p:grpSpPr>
            <a:xfrm>
              <a:off x="6513656" y="2618898"/>
              <a:ext cx="2420572" cy="1667358"/>
              <a:chOff x="6864947" y="1904518"/>
              <a:chExt cx="2420572" cy="1667358"/>
            </a:xfrm>
          </p:grpSpPr>
          <p:sp>
            <p:nvSpPr>
              <p:cNvPr id="37" name="36 Rectángulo"/>
              <p:cNvSpPr/>
              <p:nvPr/>
            </p:nvSpPr>
            <p:spPr>
              <a:xfrm>
                <a:off x="6864947" y="1904518"/>
                <a:ext cx="632367" cy="369332"/>
              </a:xfrm>
              <a:prstGeom prst="rect">
                <a:avLst/>
              </a:prstGeom>
            </p:spPr>
            <p:txBody>
              <a:bodyPr wrap="square">
                <a:spAutoFit/>
              </a:bodyPr>
              <a:lstStyle/>
              <a:p>
                <a:r>
                  <a:rPr lang="en-US" dirty="0" smtClean="0"/>
                  <a:t>km</a:t>
                </a:r>
                <a:r>
                  <a:rPr lang="en-US" baseline="30000" dirty="0" smtClean="0"/>
                  <a:t>2</a:t>
                </a:r>
                <a:endParaRPr lang="es-ES" dirty="0"/>
              </a:p>
            </p:txBody>
          </p:sp>
          <p:sp>
            <p:nvSpPr>
              <p:cNvPr id="38" name="37 Rectángulo"/>
              <p:cNvSpPr/>
              <p:nvPr/>
            </p:nvSpPr>
            <p:spPr>
              <a:xfrm>
                <a:off x="7140124" y="2118832"/>
                <a:ext cx="646412" cy="369332"/>
              </a:xfrm>
              <a:prstGeom prst="rect">
                <a:avLst/>
              </a:prstGeom>
            </p:spPr>
            <p:txBody>
              <a:bodyPr wrap="square">
                <a:spAutoFit/>
              </a:bodyPr>
              <a:lstStyle/>
              <a:p>
                <a:r>
                  <a:rPr lang="en-US" dirty="0" smtClean="0"/>
                  <a:t>hm</a:t>
                </a:r>
                <a:r>
                  <a:rPr lang="en-US" baseline="30000" dirty="0" smtClean="0"/>
                  <a:t>2</a:t>
                </a:r>
                <a:endParaRPr lang="es-ES" dirty="0"/>
              </a:p>
            </p:txBody>
          </p:sp>
          <p:sp>
            <p:nvSpPr>
              <p:cNvPr id="39" name="38 Rectángulo"/>
              <p:cNvSpPr/>
              <p:nvPr/>
            </p:nvSpPr>
            <p:spPr>
              <a:xfrm>
                <a:off x="7425876" y="2333146"/>
                <a:ext cx="857256" cy="369332"/>
              </a:xfrm>
              <a:prstGeom prst="rect">
                <a:avLst/>
              </a:prstGeom>
            </p:spPr>
            <p:txBody>
              <a:bodyPr wrap="square">
                <a:spAutoFit/>
              </a:bodyPr>
              <a:lstStyle/>
              <a:p>
                <a:r>
                  <a:rPr lang="en-US" dirty="0" smtClean="0"/>
                  <a:t>dam</a:t>
                </a:r>
                <a:r>
                  <a:rPr lang="en-US" baseline="30000" dirty="0" smtClean="0"/>
                  <a:t>2</a:t>
                </a:r>
                <a:endParaRPr lang="es-ES" dirty="0"/>
              </a:p>
            </p:txBody>
          </p:sp>
          <p:sp>
            <p:nvSpPr>
              <p:cNvPr id="40" name="39 Rectángulo"/>
              <p:cNvSpPr/>
              <p:nvPr/>
            </p:nvSpPr>
            <p:spPr>
              <a:xfrm>
                <a:off x="7711628" y="2547460"/>
                <a:ext cx="505964" cy="369332"/>
              </a:xfrm>
              <a:prstGeom prst="rect">
                <a:avLst/>
              </a:prstGeom>
            </p:spPr>
            <p:txBody>
              <a:bodyPr wrap="square">
                <a:spAutoFit/>
              </a:bodyPr>
              <a:lstStyle/>
              <a:p>
                <a:r>
                  <a:rPr lang="en-US" dirty="0" smtClean="0"/>
                  <a:t>m</a:t>
                </a:r>
                <a:r>
                  <a:rPr lang="en-US" baseline="30000" dirty="0" smtClean="0"/>
                  <a:t>2</a:t>
                </a:r>
                <a:endParaRPr lang="es-ES" dirty="0"/>
              </a:p>
            </p:txBody>
          </p:sp>
          <p:sp>
            <p:nvSpPr>
              <p:cNvPr id="41" name="40 Rectángulo"/>
              <p:cNvSpPr/>
              <p:nvPr/>
            </p:nvSpPr>
            <p:spPr>
              <a:xfrm>
                <a:off x="7997380" y="2761774"/>
                <a:ext cx="646412" cy="369332"/>
              </a:xfrm>
              <a:prstGeom prst="rect">
                <a:avLst/>
              </a:prstGeom>
            </p:spPr>
            <p:txBody>
              <a:bodyPr wrap="square">
                <a:spAutoFit/>
              </a:bodyPr>
              <a:lstStyle/>
              <a:p>
                <a:r>
                  <a:rPr lang="en-US" dirty="0" smtClean="0"/>
                  <a:t>dm</a:t>
                </a:r>
                <a:r>
                  <a:rPr lang="en-US" baseline="30000" dirty="0" smtClean="0"/>
                  <a:t>2</a:t>
                </a:r>
                <a:endParaRPr lang="es-ES" dirty="0"/>
              </a:p>
            </p:txBody>
          </p:sp>
          <p:sp>
            <p:nvSpPr>
              <p:cNvPr id="42" name="41 Rectángulo"/>
              <p:cNvSpPr/>
              <p:nvPr/>
            </p:nvSpPr>
            <p:spPr>
              <a:xfrm>
                <a:off x="8283132" y="2976088"/>
                <a:ext cx="632367" cy="369332"/>
              </a:xfrm>
              <a:prstGeom prst="rect">
                <a:avLst/>
              </a:prstGeom>
            </p:spPr>
            <p:txBody>
              <a:bodyPr wrap="square">
                <a:spAutoFit/>
              </a:bodyPr>
              <a:lstStyle/>
              <a:p>
                <a:r>
                  <a:rPr lang="en-US" dirty="0" smtClean="0"/>
                  <a:t>cm</a:t>
                </a:r>
                <a:r>
                  <a:rPr lang="en-US" baseline="30000" dirty="0" smtClean="0"/>
                  <a:t>2</a:t>
                </a:r>
                <a:endParaRPr lang="es-ES" dirty="0"/>
              </a:p>
            </p:txBody>
          </p:sp>
          <p:sp>
            <p:nvSpPr>
              <p:cNvPr id="43" name="42 Rectángulo"/>
              <p:cNvSpPr/>
              <p:nvPr/>
            </p:nvSpPr>
            <p:spPr>
              <a:xfrm>
                <a:off x="8568884" y="3202544"/>
                <a:ext cx="716635" cy="369332"/>
              </a:xfrm>
              <a:prstGeom prst="rect">
                <a:avLst/>
              </a:prstGeom>
            </p:spPr>
            <p:txBody>
              <a:bodyPr wrap="square">
                <a:spAutoFit/>
              </a:bodyPr>
              <a:lstStyle/>
              <a:p>
                <a:r>
                  <a:rPr lang="en-US" dirty="0" smtClean="0"/>
                  <a:t>mm</a:t>
                </a:r>
                <a:r>
                  <a:rPr lang="en-US" baseline="30000" dirty="0" smtClean="0"/>
                  <a:t>2</a:t>
                </a:r>
                <a:endParaRPr lang="es-ES" dirty="0"/>
              </a:p>
            </p:txBody>
          </p:sp>
        </p:grpSp>
      </p:grpSp>
      <p:sp>
        <p:nvSpPr>
          <p:cNvPr id="51" name="50 Llamada con línea 2"/>
          <p:cNvSpPr/>
          <p:nvPr/>
        </p:nvSpPr>
        <p:spPr>
          <a:xfrm>
            <a:off x="6858016" y="4264275"/>
            <a:ext cx="2071702" cy="1879369"/>
          </a:xfrm>
          <a:prstGeom prst="borderCallout2">
            <a:avLst>
              <a:gd name="adj1" fmla="val 18750"/>
              <a:gd name="adj2" fmla="val -8333"/>
              <a:gd name="adj3" fmla="val 18750"/>
              <a:gd name="adj4" fmla="val -16667"/>
              <a:gd name="adj5" fmla="val -67038"/>
              <a:gd name="adj6" fmla="val 20011"/>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 name="6 Rectángulo"/>
          <p:cNvSpPr/>
          <p:nvPr/>
        </p:nvSpPr>
        <p:spPr>
          <a:xfrm>
            <a:off x="6929454" y="4431108"/>
            <a:ext cx="2000264" cy="1323439"/>
          </a:xfrm>
          <a:prstGeom prst="rect">
            <a:avLst/>
          </a:prstGeom>
        </p:spPr>
        <p:txBody>
          <a:bodyPr wrap="square">
            <a:spAutoFit/>
          </a:bodyPr>
          <a:lstStyle/>
          <a:p>
            <a:pPr algn="just"/>
            <a:r>
              <a:rPr lang="en-US" sz="1600" dirty="0" smtClean="0"/>
              <a:t>In the stairs of the surface, each step is 100 times greater than the inferior immediate step. </a:t>
            </a:r>
            <a:endParaRPr lang="es-ES" sz="1600" dirty="0"/>
          </a:p>
        </p:txBody>
      </p:sp>
      <p:sp>
        <p:nvSpPr>
          <p:cNvPr id="23" name="22 Marcador de pie de página"/>
          <p:cNvSpPr>
            <a:spLocks noGrp="1"/>
          </p:cNvSpPr>
          <p:nvPr>
            <p:ph type="ftr" sz="quarter" idx="11"/>
          </p:nvPr>
        </p:nvSpPr>
        <p:spPr/>
        <p:txBody>
          <a:bodyPr/>
          <a:lstStyle/>
          <a:p>
            <a:pPr>
              <a:defRPr/>
            </a:pPr>
            <a:r>
              <a:rPr lang="es-ES_tradnl" dirty="0" smtClean="0"/>
              <a:t>Susana Morales Bernal</a:t>
            </a:r>
            <a:endParaRPr lang="es-ES_tradnl"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4" name="3 Cubo"/>
          <p:cNvSpPr/>
          <p:nvPr/>
        </p:nvSpPr>
        <p:spPr>
          <a:xfrm>
            <a:off x="1142976" y="785794"/>
            <a:ext cx="6572296" cy="5643602"/>
          </a:xfrm>
          <a:prstGeom prst="cube">
            <a:avLst>
              <a:gd name="adj" fmla="val 30837"/>
            </a:avLst>
          </a:prstGeom>
          <a:solidFill>
            <a:srgbClr val="FFC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4 CuadroTexto"/>
          <p:cNvSpPr txBox="1"/>
          <p:nvPr/>
        </p:nvSpPr>
        <p:spPr>
          <a:xfrm>
            <a:off x="2500298" y="1282471"/>
            <a:ext cx="4071966" cy="707886"/>
          </a:xfrm>
          <a:prstGeom prst="rect">
            <a:avLst/>
          </a:prstGeom>
          <a:noFill/>
        </p:spPr>
        <p:txBody>
          <a:bodyPr wrap="square" rtlCol="0">
            <a:spAutoFit/>
          </a:bodyPr>
          <a:lstStyle/>
          <a:p>
            <a:pPr algn="ctr"/>
            <a:r>
              <a:rPr lang="en-US" dirty="0" smtClean="0"/>
              <a:t> </a:t>
            </a:r>
            <a:r>
              <a:rPr lang="en-US" sz="2000" dirty="0" smtClean="0">
                <a:solidFill>
                  <a:srgbClr val="002060"/>
                </a:solidFill>
              </a:rPr>
              <a:t>The space or place that an object takes up is what we call volume</a:t>
            </a:r>
            <a:endParaRPr lang="es-ES" sz="2000" dirty="0">
              <a:solidFill>
                <a:srgbClr val="002060"/>
              </a:solidFill>
            </a:endParaRPr>
          </a:p>
        </p:txBody>
      </p:sp>
      <p:grpSp>
        <p:nvGrpSpPr>
          <p:cNvPr id="13" name="12 Grupo"/>
          <p:cNvGrpSpPr/>
          <p:nvPr/>
        </p:nvGrpSpPr>
        <p:grpSpPr>
          <a:xfrm>
            <a:off x="214282" y="714356"/>
            <a:ext cx="5786478" cy="6155810"/>
            <a:chOff x="214282" y="714356"/>
            <a:chExt cx="5786478" cy="6155810"/>
          </a:xfrm>
        </p:grpSpPr>
        <p:cxnSp>
          <p:nvCxnSpPr>
            <p:cNvPr id="7" name="6 Conector recto de flecha"/>
            <p:cNvCxnSpPr/>
            <p:nvPr/>
          </p:nvCxnSpPr>
          <p:spPr>
            <a:xfrm rot="5400000" flipH="1" flipV="1">
              <a:off x="1000100" y="714356"/>
              <a:ext cx="1714512" cy="1714512"/>
            </a:xfrm>
            <a:prstGeom prst="straightConnector1">
              <a:avLst/>
            </a:prstGeom>
            <a:ln>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8 Conector recto de flecha"/>
            <p:cNvCxnSpPr/>
            <p:nvPr/>
          </p:nvCxnSpPr>
          <p:spPr>
            <a:xfrm rot="5400000">
              <a:off x="-963651" y="4464057"/>
              <a:ext cx="3929090" cy="1588"/>
            </a:xfrm>
            <a:prstGeom prst="straightConnector1">
              <a:avLst/>
            </a:prstGeom>
            <a:ln>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p:nvPr/>
          </p:nvCxnSpPr>
          <p:spPr>
            <a:xfrm>
              <a:off x="1071538" y="6500834"/>
              <a:ext cx="4929222" cy="1588"/>
            </a:xfrm>
            <a:prstGeom prst="straightConnector1">
              <a:avLst/>
            </a:prstGeom>
            <a:ln>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4" name="23 CuadroTexto"/>
            <p:cNvSpPr txBox="1"/>
            <p:nvPr/>
          </p:nvSpPr>
          <p:spPr>
            <a:xfrm>
              <a:off x="1214414" y="1059404"/>
              <a:ext cx="857256" cy="369332"/>
            </a:xfrm>
            <a:prstGeom prst="rect">
              <a:avLst/>
            </a:prstGeom>
            <a:noFill/>
          </p:spPr>
          <p:txBody>
            <a:bodyPr wrap="square" rtlCol="0">
              <a:spAutoFit/>
            </a:bodyPr>
            <a:lstStyle/>
            <a:p>
              <a:r>
                <a:rPr lang="es-ES" dirty="0" smtClean="0">
                  <a:solidFill>
                    <a:srgbClr val="002060"/>
                  </a:solidFill>
                </a:rPr>
                <a:t>10 cm</a:t>
              </a:r>
              <a:endParaRPr lang="es-ES" dirty="0">
                <a:solidFill>
                  <a:srgbClr val="002060"/>
                </a:solidFill>
              </a:endParaRPr>
            </a:p>
          </p:txBody>
        </p:sp>
        <p:sp>
          <p:nvSpPr>
            <p:cNvPr id="25" name="24 CuadroTexto"/>
            <p:cNvSpPr txBox="1"/>
            <p:nvPr/>
          </p:nvSpPr>
          <p:spPr>
            <a:xfrm>
              <a:off x="214282" y="3916924"/>
              <a:ext cx="857256" cy="369332"/>
            </a:xfrm>
            <a:prstGeom prst="rect">
              <a:avLst/>
            </a:prstGeom>
            <a:noFill/>
          </p:spPr>
          <p:txBody>
            <a:bodyPr wrap="square" rtlCol="0">
              <a:spAutoFit/>
            </a:bodyPr>
            <a:lstStyle/>
            <a:p>
              <a:r>
                <a:rPr lang="es-ES" dirty="0" smtClean="0">
                  <a:solidFill>
                    <a:srgbClr val="002060"/>
                  </a:solidFill>
                </a:rPr>
                <a:t>10 cm</a:t>
              </a:r>
              <a:endParaRPr lang="es-ES" dirty="0">
                <a:solidFill>
                  <a:srgbClr val="002060"/>
                </a:solidFill>
              </a:endParaRPr>
            </a:p>
          </p:txBody>
        </p:sp>
        <p:sp>
          <p:nvSpPr>
            <p:cNvPr id="26" name="25 CuadroTexto"/>
            <p:cNvSpPr txBox="1"/>
            <p:nvPr/>
          </p:nvSpPr>
          <p:spPr>
            <a:xfrm>
              <a:off x="3214678" y="6500834"/>
              <a:ext cx="857256" cy="369332"/>
            </a:xfrm>
            <a:prstGeom prst="rect">
              <a:avLst/>
            </a:prstGeom>
            <a:noFill/>
          </p:spPr>
          <p:txBody>
            <a:bodyPr wrap="square" rtlCol="0">
              <a:spAutoFit/>
            </a:bodyPr>
            <a:lstStyle/>
            <a:p>
              <a:r>
                <a:rPr lang="es-ES" dirty="0" smtClean="0">
                  <a:solidFill>
                    <a:srgbClr val="002060"/>
                  </a:solidFill>
                </a:rPr>
                <a:t>10 cm</a:t>
              </a:r>
              <a:endParaRPr lang="es-ES" dirty="0">
                <a:solidFill>
                  <a:srgbClr val="002060"/>
                </a:solidFill>
              </a:endParaRPr>
            </a:p>
          </p:txBody>
        </p:sp>
      </p:grpSp>
      <p:sp>
        <p:nvSpPr>
          <p:cNvPr id="27" name="26 CuadroTexto"/>
          <p:cNvSpPr txBox="1"/>
          <p:nvPr/>
        </p:nvSpPr>
        <p:spPr>
          <a:xfrm>
            <a:off x="6072198" y="2539553"/>
            <a:ext cx="1785950" cy="2246769"/>
          </a:xfrm>
          <a:prstGeom prst="rect">
            <a:avLst/>
          </a:prstGeom>
          <a:noFill/>
        </p:spPr>
        <p:txBody>
          <a:bodyPr wrap="square" rtlCol="0">
            <a:spAutoFit/>
          </a:bodyPr>
          <a:lstStyle/>
          <a:p>
            <a:r>
              <a:rPr lang="en-US" sz="2000" dirty="0" smtClean="0">
                <a:solidFill>
                  <a:srgbClr val="002060"/>
                </a:solidFill>
              </a:rPr>
              <a:t>The unit of volume in the  international system of units is the cubic metre </a:t>
            </a:r>
          </a:p>
          <a:p>
            <a:r>
              <a:rPr lang="en-US" sz="2000" dirty="0" smtClean="0">
                <a:solidFill>
                  <a:srgbClr val="002060"/>
                </a:solidFill>
              </a:rPr>
              <a:t>(</a:t>
            </a:r>
            <a:r>
              <a:rPr lang="es-ES" sz="2000" dirty="0" smtClean="0">
                <a:solidFill>
                  <a:srgbClr val="002060"/>
                </a:solidFill>
              </a:rPr>
              <a:t> m</a:t>
            </a:r>
            <a:r>
              <a:rPr lang="es-ES" sz="2000" baseline="30000" dirty="0" smtClean="0">
                <a:solidFill>
                  <a:srgbClr val="002060"/>
                </a:solidFill>
              </a:rPr>
              <a:t>3</a:t>
            </a:r>
            <a:r>
              <a:rPr lang="es-ES" sz="2000" dirty="0" smtClean="0">
                <a:solidFill>
                  <a:srgbClr val="002060"/>
                </a:solidFill>
              </a:rPr>
              <a:t> )</a:t>
            </a:r>
            <a:endParaRPr lang="es-ES" sz="2000" dirty="0">
              <a:solidFill>
                <a:srgbClr val="002060"/>
              </a:solidFill>
            </a:endParaRPr>
          </a:p>
        </p:txBody>
      </p:sp>
      <p:sp>
        <p:nvSpPr>
          <p:cNvPr id="28" name="27 CuadroTexto"/>
          <p:cNvSpPr txBox="1"/>
          <p:nvPr/>
        </p:nvSpPr>
        <p:spPr>
          <a:xfrm>
            <a:off x="1142976" y="2928934"/>
            <a:ext cx="4929222" cy="1877437"/>
          </a:xfrm>
          <a:prstGeom prst="rect">
            <a:avLst/>
          </a:prstGeom>
          <a:noFill/>
        </p:spPr>
        <p:txBody>
          <a:bodyPr wrap="square" rtlCol="0">
            <a:spAutoFit/>
          </a:bodyPr>
          <a:lstStyle/>
          <a:p>
            <a:r>
              <a:rPr lang="en-US" sz="2000" dirty="0" smtClean="0">
                <a:solidFill>
                  <a:srgbClr val="002060"/>
                </a:solidFill>
              </a:rPr>
              <a:t>We calculate the volume of this figure as follows:</a:t>
            </a:r>
          </a:p>
          <a:p>
            <a:endParaRPr lang="en-US" sz="2000" dirty="0" smtClean="0">
              <a:solidFill>
                <a:srgbClr val="002060"/>
              </a:solidFill>
            </a:endParaRPr>
          </a:p>
          <a:p>
            <a:r>
              <a:rPr lang="en-US" sz="2000" dirty="0" smtClean="0">
                <a:solidFill>
                  <a:srgbClr val="002060"/>
                </a:solidFill>
              </a:rPr>
              <a:t>Volume = wide x high x long</a:t>
            </a:r>
          </a:p>
          <a:p>
            <a:endParaRPr lang="en-US" dirty="0" smtClean="0">
              <a:solidFill>
                <a:srgbClr val="002060"/>
              </a:solidFill>
            </a:endParaRPr>
          </a:p>
          <a:p>
            <a:r>
              <a:rPr lang="en-US" dirty="0" smtClean="0">
                <a:solidFill>
                  <a:srgbClr val="002060"/>
                </a:solidFill>
              </a:rPr>
              <a:t>Volume = 10 cm x 10 cm x 10 cm = 1000</a:t>
            </a:r>
            <a:r>
              <a:rPr lang="es-ES" dirty="0" smtClean="0"/>
              <a:t> </a:t>
            </a:r>
            <a:r>
              <a:rPr lang="es-ES" dirty="0" smtClean="0">
                <a:solidFill>
                  <a:srgbClr val="002060"/>
                </a:solidFill>
              </a:rPr>
              <a:t>cm</a:t>
            </a:r>
            <a:r>
              <a:rPr lang="es-ES" baseline="30000" dirty="0" smtClean="0">
                <a:solidFill>
                  <a:srgbClr val="002060"/>
                </a:solidFill>
              </a:rPr>
              <a:t>3</a:t>
            </a:r>
            <a:r>
              <a:rPr lang="en-US" dirty="0" smtClean="0">
                <a:solidFill>
                  <a:srgbClr val="002060"/>
                </a:solidFill>
              </a:rPr>
              <a:t> </a:t>
            </a:r>
            <a:endParaRPr lang="es-ES" dirty="0">
              <a:solidFill>
                <a:srgbClr val="002060"/>
              </a:solidFill>
            </a:endParaRPr>
          </a:p>
        </p:txBody>
      </p:sp>
      <p:sp>
        <p:nvSpPr>
          <p:cNvPr id="20" name="19 CuadroTexto"/>
          <p:cNvSpPr txBox="1"/>
          <p:nvPr/>
        </p:nvSpPr>
        <p:spPr>
          <a:xfrm>
            <a:off x="2714612" y="-158431"/>
            <a:ext cx="3643338" cy="1015663"/>
          </a:xfrm>
          <a:prstGeom prst="rect">
            <a:avLst/>
          </a:prstGeom>
          <a:noFill/>
        </p:spPr>
        <p:txBody>
          <a:bodyPr wrap="square" rtlCol="0">
            <a:spAutoFit/>
          </a:bodyPr>
          <a:lstStyle/>
          <a:p>
            <a:pPr algn="ctr"/>
            <a:r>
              <a:rPr lang="es-ES" sz="6000" dirty="0" smtClean="0">
                <a:ln w="18415" cmpd="sng">
                  <a:solidFill>
                    <a:srgbClr val="FFFFFF"/>
                  </a:solidFill>
                  <a:prstDash val="solid"/>
                </a:ln>
                <a:solidFill>
                  <a:srgbClr val="FFC000"/>
                </a:solidFill>
                <a:effectLst>
                  <a:outerShdw blurRad="63500" dir="3600000" algn="tl" rotWithShape="0">
                    <a:srgbClr val="000000">
                      <a:alpha val="70000"/>
                    </a:srgbClr>
                  </a:outerShdw>
                </a:effectLst>
              </a:rPr>
              <a:t>VOLUME</a:t>
            </a:r>
            <a:endParaRPr lang="es-ES" sz="6000" dirty="0">
              <a:solidFill>
                <a:srgbClr val="FFC000"/>
              </a:solidFill>
            </a:endParaRPr>
          </a:p>
        </p:txBody>
      </p:sp>
      <p:sp>
        <p:nvSpPr>
          <p:cNvPr id="14" name="13 Marcador de pie de página"/>
          <p:cNvSpPr>
            <a:spLocks noGrp="1"/>
          </p:cNvSpPr>
          <p:nvPr>
            <p:ph type="ftr" sz="quarter" idx="11"/>
          </p:nvPr>
        </p:nvSpPr>
        <p:spPr/>
        <p:txBody>
          <a:bodyPr/>
          <a:lstStyle/>
          <a:p>
            <a:pPr>
              <a:defRPr/>
            </a:pPr>
            <a:r>
              <a:rPr lang="es-ES_tradnl" dirty="0" smtClean="0"/>
              <a:t>Susana Morales Bernal</a:t>
            </a:r>
            <a:endParaRPr lang="es-ES_trad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ox(in)">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ox(in)">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7" presetClass="entr" presetSubtype="4"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0" fill="hold"/>
                                        <p:tgtEl>
                                          <p:spTgt spid="28"/>
                                        </p:tgtEl>
                                        <p:attrNameLst>
                                          <p:attrName>ppt_x</p:attrName>
                                        </p:attrNameLst>
                                      </p:cBhvr>
                                      <p:tavLst>
                                        <p:tav tm="0">
                                          <p:val>
                                            <p:strVal val="#ppt_x"/>
                                          </p:val>
                                        </p:tav>
                                        <p:tav tm="100000">
                                          <p:val>
                                            <p:strVal val="#ppt_x"/>
                                          </p:val>
                                        </p:tav>
                                      </p:tavLst>
                                    </p:anim>
                                    <p:anim calcmode="lin" valueType="num">
                                      <p:cBhvr additive="base">
                                        <p:cTn id="34" dur="50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27" grpId="0"/>
      <p:bldP spid="28"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357158" y="1552596"/>
          <a:ext cx="6096000" cy="4876800"/>
        </p:xfrm>
        <a:graphic>
          <a:graphicData uri="http://schemas.openxmlformats.org/drawingml/2006/table">
            <a:tbl>
              <a:tblPr firstRow="1" bandRow="1">
                <a:tableStyleId>{5C22544A-7EE6-4342-B048-85BDC9FD1C3A}</a:tableStyleId>
              </a:tblPr>
              <a:tblGrid>
                <a:gridCol w="1857388"/>
                <a:gridCol w="1214446"/>
                <a:gridCol w="3024166"/>
              </a:tblGrid>
              <a:tr h="370840">
                <a:tc>
                  <a:txBody>
                    <a:bodyPr/>
                    <a:lstStyle/>
                    <a:p>
                      <a:pPr algn="ctr"/>
                      <a:r>
                        <a:rPr lang="es-ES" sz="2000" dirty="0" smtClean="0">
                          <a:solidFill>
                            <a:schemeClr val="tx1"/>
                          </a:solidFill>
                          <a:effectLst>
                            <a:outerShdw blurRad="38100" dist="38100" dir="2700000" algn="tl">
                              <a:srgbClr val="000000">
                                <a:alpha val="43137"/>
                              </a:srgbClr>
                            </a:outerShdw>
                          </a:effectLst>
                        </a:rPr>
                        <a:t>UNIT</a:t>
                      </a:r>
                      <a:endParaRPr lang="es-ES" sz="2000" dirty="0">
                        <a:solidFill>
                          <a:schemeClr val="tx1"/>
                        </a:solidFill>
                        <a:effectLst>
                          <a:outerShdw blurRad="38100" dist="38100" dir="2700000" algn="tl">
                            <a:srgbClr val="000000">
                              <a:alpha val="43137"/>
                            </a:srgbClr>
                          </a:outerShdw>
                        </a:effectLst>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6A300"/>
                    </a:solidFill>
                  </a:tcPr>
                </a:tc>
                <a:tc>
                  <a:txBody>
                    <a:bodyPr/>
                    <a:lstStyle/>
                    <a:p>
                      <a:pPr algn="ctr"/>
                      <a:r>
                        <a:rPr lang="es-ES" sz="2000" dirty="0" smtClean="0">
                          <a:solidFill>
                            <a:schemeClr val="tx1"/>
                          </a:solidFill>
                          <a:effectLst>
                            <a:outerShdw blurRad="38100" dist="38100" dir="2700000" algn="tl">
                              <a:srgbClr val="000000">
                                <a:alpha val="43137"/>
                              </a:srgbClr>
                            </a:outerShdw>
                          </a:effectLst>
                        </a:rPr>
                        <a:t>SYMBOL</a:t>
                      </a:r>
                      <a:endParaRPr lang="es-ES" sz="2000" dirty="0">
                        <a:solidFill>
                          <a:schemeClr val="tx1"/>
                        </a:solidFill>
                        <a:effectLst>
                          <a:outerShdw blurRad="38100" dist="38100" dir="2700000" algn="tl">
                            <a:srgbClr val="000000">
                              <a:alpha val="43137"/>
                            </a:srgbClr>
                          </a:outerShdw>
                        </a:effectLst>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6A300"/>
                    </a:solidFill>
                  </a:tcPr>
                </a:tc>
                <a:tc>
                  <a:txBody>
                    <a:bodyPr/>
                    <a:lstStyle/>
                    <a:p>
                      <a:pPr algn="ctr"/>
                      <a:r>
                        <a:rPr lang="es-ES" sz="2000" dirty="0" smtClean="0">
                          <a:solidFill>
                            <a:schemeClr val="tx1"/>
                          </a:solidFill>
                          <a:effectLst>
                            <a:outerShdw blurRad="38100" dist="38100" dir="2700000" algn="tl">
                              <a:srgbClr val="000000">
                                <a:alpha val="43137"/>
                              </a:srgbClr>
                            </a:outerShdw>
                          </a:effectLst>
                        </a:rPr>
                        <a:t>EQUIVALENT</a:t>
                      </a:r>
                      <a:endParaRPr lang="es-ES" sz="2000" dirty="0">
                        <a:solidFill>
                          <a:schemeClr val="tx1"/>
                        </a:solidFill>
                        <a:effectLst>
                          <a:outerShdw blurRad="38100" dist="38100" dir="2700000" algn="tl">
                            <a:srgbClr val="000000">
                              <a:alpha val="43137"/>
                            </a:srgbClr>
                          </a:outerShdw>
                        </a:effectLst>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6A300"/>
                    </a:solidFill>
                  </a:tcPr>
                </a:tc>
              </a:tr>
              <a:tr h="370840">
                <a:tc>
                  <a:txBody>
                    <a:bodyPr/>
                    <a:lstStyle/>
                    <a:p>
                      <a:pPr algn="l"/>
                      <a:endParaRPr lang="es-ES" sz="1800" b="1" dirty="0" smtClean="0">
                        <a:effectLst/>
                        <a:latin typeface="+mn-lt"/>
                      </a:endParaRPr>
                    </a:p>
                    <a:p>
                      <a:pPr algn="l"/>
                      <a:r>
                        <a:rPr lang="es-ES" sz="1800" b="1" dirty="0" smtClean="0">
                          <a:effectLst/>
                          <a:latin typeface="+mn-lt"/>
                        </a:rPr>
                        <a:t>Cubic</a:t>
                      </a:r>
                      <a:r>
                        <a:rPr lang="es-ES" sz="1800" b="1" baseline="0" dirty="0" smtClean="0">
                          <a:effectLst/>
                          <a:latin typeface="+mn-lt"/>
                        </a:rPr>
                        <a:t> </a:t>
                      </a:r>
                      <a:r>
                        <a:rPr lang="es-ES" sz="1800" b="1" dirty="0" smtClean="0">
                          <a:effectLst/>
                          <a:latin typeface="+mn-lt"/>
                        </a:rPr>
                        <a:t>kilometre</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800" b="1" dirty="0" smtClean="0">
                        <a:solidFill>
                          <a:srgbClr val="000000"/>
                        </a:solidFill>
                        <a:effectLst/>
                        <a:latin typeface="+mn-lt"/>
                        <a:ea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ES" sz="1800" b="1" dirty="0" smtClean="0">
                          <a:solidFill>
                            <a:srgbClr val="000000"/>
                          </a:solidFill>
                          <a:effectLst/>
                          <a:latin typeface="+mn-lt"/>
                          <a:ea typeface="Times New Roman"/>
                        </a:rPr>
                        <a:t>km</a:t>
                      </a:r>
                      <a:r>
                        <a:rPr lang="es-ES" sz="1800" b="1" baseline="30000" dirty="0" smtClean="0">
                          <a:solidFill>
                            <a:srgbClr val="000000"/>
                          </a:solidFill>
                          <a:effectLst/>
                          <a:latin typeface="+mn-lt"/>
                          <a:ea typeface="Times New Roman"/>
                        </a:rPr>
                        <a:t>3</a:t>
                      </a:r>
                      <a:endParaRPr lang="es-ES" sz="1800" b="1" dirty="0" smtClean="0">
                        <a:solidFill>
                          <a:srgbClr val="000000"/>
                        </a:solidFill>
                        <a:effectLst/>
                        <a:latin typeface="+mn-lt"/>
                        <a:ea typeface="Times New Roman"/>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000"/>
                    </a:solidFill>
                  </a:tcPr>
                </a:tc>
                <a:tc>
                  <a:txBody>
                    <a:bodyPr/>
                    <a:lstStyle/>
                    <a:p>
                      <a:pPr algn="l"/>
                      <a:endParaRPr lang="es-ES" sz="1800" b="1" dirty="0" smtClean="0">
                        <a:effectLst/>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800" b="1" dirty="0" smtClean="0">
                          <a:effectLst/>
                          <a:latin typeface="+mn-lt"/>
                        </a:rPr>
                        <a:t>1 </a:t>
                      </a:r>
                      <a:r>
                        <a:rPr lang="es-ES" sz="1800" b="1" dirty="0" smtClean="0">
                          <a:solidFill>
                            <a:srgbClr val="000000"/>
                          </a:solidFill>
                          <a:effectLst/>
                          <a:latin typeface="+mn-lt"/>
                          <a:ea typeface="Times New Roman"/>
                        </a:rPr>
                        <a:t>km</a:t>
                      </a:r>
                      <a:r>
                        <a:rPr lang="es-ES" sz="1800" b="1" baseline="30000" dirty="0" smtClean="0">
                          <a:solidFill>
                            <a:srgbClr val="000000"/>
                          </a:solidFill>
                          <a:effectLst/>
                          <a:latin typeface="+mn-lt"/>
                          <a:ea typeface="Times New Roman"/>
                        </a:rPr>
                        <a:t>3</a:t>
                      </a:r>
                      <a:r>
                        <a:rPr lang="es-ES" sz="1800" b="1" baseline="0" dirty="0" smtClean="0">
                          <a:solidFill>
                            <a:srgbClr val="000000"/>
                          </a:solidFill>
                          <a:effectLst/>
                          <a:latin typeface="+mn-lt"/>
                          <a:ea typeface="Times New Roman"/>
                        </a:rPr>
                        <a:t> = 1 000 000 000 </a:t>
                      </a:r>
                      <a:r>
                        <a:rPr lang="es-ES" sz="1800" b="1" dirty="0" smtClean="0">
                          <a:solidFill>
                            <a:srgbClr val="000000"/>
                          </a:solidFill>
                          <a:effectLst/>
                          <a:latin typeface="+mn-lt"/>
                          <a:ea typeface="Times New Roman"/>
                        </a:rPr>
                        <a:t>m</a:t>
                      </a:r>
                      <a:r>
                        <a:rPr lang="es-ES" sz="1800" b="1" baseline="30000" dirty="0" smtClean="0">
                          <a:solidFill>
                            <a:srgbClr val="000000"/>
                          </a:solidFill>
                          <a:effectLst/>
                          <a:latin typeface="+mn-lt"/>
                          <a:ea typeface="Times New Roman"/>
                        </a:rPr>
                        <a:t>3</a:t>
                      </a:r>
                      <a:r>
                        <a:rPr lang="es-ES" sz="1800" b="1" baseline="0" dirty="0" smtClean="0">
                          <a:solidFill>
                            <a:srgbClr val="000000"/>
                          </a:solidFill>
                          <a:effectLst/>
                          <a:latin typeface="+mn-lt"/>
                          <a:ea typeface="Times New Roman"/>
                        </a:rPr>
                        <a:t> </a:t>
                      </a:r>
                      <a:endParaRPr lang="es-ES" sz="1800" b="1" dirty="0" smtClean="0">
                        <a:solidFill>
                          <a:srgbClr val="000000"/>
                        </a:solidFill>
                        <a:effectLst/>
                        <a:latin typeface="+mn-lt"/>
                        <a:ea typeface="Times New Roman"/>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000"/>
                    </a:solidFill>
                  </a:tcPr>
                </a:tc>
              </a:tr>
              <a:tr h="606754">
                <a:tc>
                  <a:txBody>
                    <a:bodyPr/>
                    <a:lstStyle/>
                    <a:p>
                      <a:pPr algn="l"/>
                      <a:endParaRPr lang="es-ES" sz="1800" b="1" dirty="0" smtClean="0">
                        <a:effectLst/>
                        <a:latin typeface="+mn-lt"/>
                      </a:endParaRPr>
                    </a:p>
                    <a:p>
                      <a:pPr algn="l"/>
                      <a:r>
                        <a:rPr lang="es-ES" sz="1800" b="1" dirty="0" smtClean="0">
                          <a:effectLst/>
                          <a:latin typeface="+mn-lt"/>
                        </a:rPr>
                        <a:t>Cubic hectometre</a:t>
                      </a:r>
                      <a:endParaRPr lang="es-ES" sz="1800" b="1" dirty="0">
                        <a:effectLst/>
                        <a:latin typeface="+mn-lt"/>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800" b="1" dirty="0" smtClean="0">
                        <a:solidFill>
                          <a:srgbClr val="000000"/>
                        </a:solidFill>
                        <a:effectLst/>
                        <a:latin typeface="+mn-lt"/>
                        <a:ea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ES" sz="1800" b="1" dirty="0" smtClean="0">
                          <a:solidFill>
                            <a:srgbClr val="000000"/>
                          </a:solidFill>
                          <a:effectLst/>
                          <a:latin typeface="+mn-lt"/>
                          <a:ea typeface="Times New Roman"/>
                        </a:rPr>
                        <a:t>hm</a:t>
                      </a:r>
                      <a:r>
                        <a:rPr lang="es-ES" sz="1800" b="1" baseline="30000" dirty="0" smtClean="0">
                          <a:solidFill>
                            <a:srgbClr val="000000"/>
                          </a:solidFill>
                          <a:effectLst/>
                          <a:latin typeface="+mn-lt"/>
                          <a:ea typeface="Times New Roman"/>
                        </a:rPr>
                        <a:t>3</a:t>
                      </a:r>
                      <a:endParaRPr lang="es-ES" sz="1800" b="1" dirty="0" smtClean="0">
                        <a:solidFill>
                          <a:srgbClr val="000000"/>
                        </a:solidFill>
                        <a:effectLst/>
                        <a:latin typeface="+mn-lt"/>
                        <a:ea typeface="Times New Roman"/>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800" b="1" dirty="0" smtClean="0">
                        <a:effectLst/>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800" b="1" dirty="0" smtClean="0">
                          <a:effectLst/>
                          <a:latin typeface="+mn-lt"/>
                        </a:rPr>
                        <a:t>1 </a:t>
                      </a:r>
                      <a:r>
                        <a:rPr lang="es-ES" sz="1800" b="1" dirty="0" smtClean="0">
                          <a:solidFill>
                            <a:srgbClr val="000000"/>
                          </a:solidFill>
                          <a:effectLst/>
                          <a:latin typeface="+mn-lt"/>
                          <a:ea typeface="Times New Roman"/>
                        </a:rPr>
                        <a:t>hm</a:t>
                      </a:r>
                      <a:r>
                        <a:rPr lang="es-ES" sz="1800" b="1" baseline="30000" dirty="0" smtClean="0">
                          <a:solidFill>
                            <a:srgbClr val="000000"/>
                          </a:solidFill>
                          <a:effectLst/>
                          <a:latin typeface="+mn-lt"/>
                          <a:ea typeface="Times New Roman"/>
                        </a:rPr>
                        <a:t>3</a:t>
                      </a:r>
                      <a:r>
                        <a:rPr lang="es-ES" sz="1800" b="1" baseline="0" dirty="0" smtClean="0">
                          <a:solidFill>
                            <a:srgbClr val="000000"/>
                          </a:solidFill>
                          <a:effectLst/>
                          <a:latin typeface="+mn-lt"/>
                          <a:ea typeface="Times New Roman"/>
                        </a:rPr>
                        <a:t> = 1 000 000 </a:t>
                      </a:r>
                      <a:r>
                        <a:rPr lang="es-ES" sz="1800" b="1" dirty="0" smtClean="0">
                          <a:solidFill>
                            <a:srgbClr val="000000"/>
                          </a:solidFill>
                          <a:effectLst/>
                          <a:latin typeface="+mn-lt"/>
                          <a:ea typeface="Times New Roman"/>
                        </a:rPr>
                        <a:t>m</a:t>
                      </a:r>
                      <a:r>
                        <a:rPr lang="es-ES" sz="1800" b="1" baseline="30000" dirty="0" smtClean="0">
                          <a:solidFill>
                            <a:srgbClr val="000000"/>
                          </a:solidFill>
                          <a:effectLst/>
                          <a:latin typeface="+mn-lt"/>
                          <a:ea typeface="Times New Roman"/>
                        </a:rPr>
                        <a:t>3</a:t>
                      </a:r>
                      <a:endParaRPr lang="es-ES" sz="1800" b="1" dirty="0" smtClean="0">
                        <a:solidFill>
                          <a:srgbClr val="000000"/>
                        </a:solidFill>
                        <a:effectLst/>
                        <a:latin typeface="+mn-lt"/>
                        <a:ea typeface="Times New Roman"/>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000"/>
                    </a:solidFill>
                  </a:tcPr>
                </a:tc>
              </a:tr>
              <a:tr h="370840">
                <a:tc>
                  <a:txBody>
                    <a:bodyPr/>
                    <a:lstStyle/>
                    <a:p>
                      <a:pPr algn="l"/>
                      <a:endParaRPr lang="es-ES" sz="1800" b="1" dirty="0" smtClean="0">
                        <a:effectLst/>
                        <a:latin typeface="+mn-lt"/>
                      </a:endParaRPr>
                    </a:p>
                    <a:p>
                      <a:pPr algn="l"/>
                      <a:r>
                        <a:rPr lang="es-ES" sz="1800" b="1" dirty="0" smtClean="0">
                          <a:effectLst/>
                          <a:latin typeface="+mn-lt"/>
                        </a:rPr>
                        <a:t>Cubic decametre</a:t>
                      </a:r>
                      <a:endParaRPr lang="es-ES" sz="1800" b="1" dirty="0">
                        <a:effectLst/>
                        <a:latin typeface="+mn-lt"/>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800" b="1" dirty="0" smtClean="0">
                        <a:solidFill>
                          <a:srgbClr val="000000"/>
                        </a:solidFill>
                        <a:effectLst/>
                        <a:latin typeface="+mn-lt"/>
                        <a:ea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ES" sz="1800" b="1" dirty="0" smtClean="0">
                          <a:solidFill>
                            <a:srgbClr val="000000"/>
                          </a:solidFill>
                          <a:effectLst/>
                          <a:latin typeface="+mn-lt"/>
                          <a:ea typeface="Times New Roman"/>
                        </a:rPr>
                        <a:t>dam</a:t>
                      </a:r>
                      <a:r>
                        <a:rPr lang="es-ES" sz="1800" b="1" baseline="30000" dirty="0" smtClean="0">
                          <a:solidFill>
                            <a:srgbClr val="000000"/>
                          </a:solidFill>
                          <a:effectLst/>
                          <a:latin typeface="+mn-lt"/>
                          <a:ea typeface="Times New Roman"/>
                        </a:rPr>
                        <a:t>3</a:t>
                      </a:r>
                      <a:endParaRPr lang="es-ES" sz="1800" b="1" dirty="0" smtClean="0">
                        <a:solidFill>
                          <a:srgbClr val="000000"/>
                        </a:solidFill>
                        <a:effectLst/>
                        <a:latin typeface="+mn-lt"/>
                        <a:ea typeface="Times New Roman"/>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000"/>
                    </a:solidFill>
                  </a:tcPr>
                </a:tc>
                <a:tc>
                  <a:txBody>
                    <a:bodyPr/>
                    <a:lstStyle/>
                    <a:p>
                      <a:pPr algn="l"/>
                      <a:endParaRPr lang="es-ES" sz="1800" b="1" dirty="0" smtClean="0">
                        <a:effectLst/>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800" b="1" dirty="0" smtClean="0">
                          <a:effectLst/>
                          <a:latin typeface="+mn-lt"/>
                        </a:rPr>
                        <a:t>1 </a:t>
                      </a:r>
                      <a:r>
                        <a:rPr lang="es-ES" sz="1800" b="1" dirty="0" smtClean="0">
                          <a:solidFill>
                            <a:srgbClr val="000000"/>
                          </a:solidFill>
                          <a:effectLst/>
                          <a:latin typeface="+mn-lt"/>
                          <a:ea typeface="Times New Roman"/>
                        </a:rPr>
                        <a:t>dam</a:t>
                      </a:r>
                      <a:r>
                        <a:rPr lang="es-ES" sz="1800" b="1" baseline="30000" dirty="0" smtClean="0">
                          <a:solidFill>
                            <a:srgbClr val="000000"/>
                          </a:solidFill>
                          <a:effectLst/>
                          <a:latin typeface="+mn-lt"/>
                          <a:ea typeface="Times New Roman"/>
                        </a:rPr>
                        <a:t>3</a:t>
                      </a:r>
                      <a:r>
                        <a:rPr lang="es-ES" sz="1800" b="1" baseline="0" dirty="0" smtClean="0">
                          <a:solidFill>
                            <a:srgbClr val="000000"/>
                          </a:solidFill>
                          <a:effectLst/>
                          <a:latin typeface="+mn-lt"/>
                          <a:ea typeface="Times New Roman"/>
                        </a:rPr>
                        <a:t> </a:t>
                      </a:r>
                      <a:r>
                        <a:rPr lang="es-ES" sz="1800" b="1" baseline="0" dirty="0" smtClean="0">
                          <a:solidFill>
                            <a:srgbClr val="000000"/>
                          </a:solidFill>
                          <a:effectLst/>
                          <a:latin typeface="+mn-lt"/>
                          <a:ea typeface="Times New Roman"/>
                          <a:cs typeface="Arial" pitchFamily="34" charset="0"/>
                        </a:rPr>
                        <a:t>= 1 000 </a:t>
                      </a:r>
                      <a:r>
                        <a:rPr lang="es-ES" sz="1800" b="1" dirty="0" smtClean="0">
                          <a:effectLst/>
                          <a:latin typeface="+mn-lt"/>
                        </a:rPr>
                        <a:t> </a:t>
                      </a:r>
                      <a:r>
                        <a:rPr lang="es-ES" sz="1800" b="1" dirty="0" smtClean="0">
                          <a:solidFill>
                            <a:srgbClr val="000000"/>
                          </a:solidFill>
                          <a:effectLst/>
                          <a:latin typeface="+mn-lt"/>
                          <a:ea typeface="Times New Roman"/>
                        </a:rPr>
                        <a:t>m</a:t>
                      </a:r>
                      <a:r>
                        <a:rPr lang="es-ES" sz="1800" b="1" baseline="30000" dirty="0" smtClean="0">
                          <a:solidFill>
                            <a:srgbClr val="000000"/>
                          </a:solidFill>
                          <a:effectLst/>
                          <a:latin typeface="+mn-lt"/>
                          <a:ea typeface="Times New Roman"/>
                        </a:rPr>
                        <a:t>3</a:t>
                      </a:r>
                      <a:endParaRPr lang="es-ES" sz="1800" b="1" dirty="0" smtClean="0">
                        <a:solidFill>
                          <a:srgbClr val="000000"/>
                        </a:solidFill>
                        <a:effectLst/>
                        <a:latin typeface="+mn-lt"/>
                        <a:ea typeface="Times New Roman"/>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000"/>
                    </a:solidFill>
                  </a:tcPr>
                </a:tc>
              </a:tr>
              <a:tr h="370840">
                <a:tc>
                  <a:txBody>
                    <a:bodyPr/>
                    <a:lstStyle/>
                    <a:p>
                      <a:pPr algn="l"/>
                      <a:endParaRPr lang="es-ES" sz="1800" b="1" dirty="0" smtClean="0">
                        <a:effectLst/>
                        <a:latin typeface="+mn-lt"/>
                      </a:endParaRPr>
                    </a:p>
                    <a:p>
                      <a:pPr algn="l"/>
                      <a:r>
                        <a:rPr lang="es-ES" sz="1800" b="1" dirty="0" smtClean="0">
                          <a:effectLst/>
                          <a:latin typeface="+mn-lt"/>
                        </a:rPr>
                        <a:t>Cubic metre</a:t>
                      </a:r>
                      <a:endParaRPr lang="es-ES" sz="1800" b="1" dirty="0">
                        <a:effectLst/>
                        <a:latin typeface="+mn-lt"/>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800" b="1" dirty="0" smtClean="0">
                        <a:solidFill>
                          <a:srgbClr val="000000"/>
                        </a:solidFill>
                        <a:effectLst/>
                        <a:latin typeface="+mn-lt"/>
                        <a:ea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ES" sz="1800" b="1" dirty="0" smtClean="0">
                          <a:solidFill>
                            <a:srgbClr val="000000"/>
                          </a:solidFill>
                          <a:effectLst/>
                          <a:latin typeface="+mn-lt"/>
                          <a:ea typeface="Times New Roman"/>
                        </a:rPr>
                        <a:t>m</a:t>
                      </a:r>
                      <a:r>
                        <a:rPr lang="es-ES" sz="1800" b="1" baseline="30000" dirty="0" smtClean="0">
                          <a:solidFill>
                            <a:srgbClr val="000000"/>
                          </a:solidFill>
                          <a:effectLst/>
                          <a:latin typeface="+mn-lt"/>
                          <a:ea typeface="Times New Roman"/>
                        </a:rPr>
                        <a:t>3</a:t>
                      </a:r>
                      <a:endParaRPr lang="es-ES" sz="1800" b="1" dirty="0" smtClean="0">
                        <a:solidFill>
                          <a:srgbClr val="000000"/>
                        </a:solidFill>
                        <a:effectLst/>
                        <a:latin typeface="+mn-lt"/>
                        <a:ea typeface="Times New Roman"/>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000"/>
                    </a:solidFill>
                  </a:tcPr>
                </a:tc>
                <a:tc>
                  <a:txBody>
                    <a:bodyPr/>
                    <a:lstStyle/>
                    <a:p>
                      <a:pPr algn="l"/>
                      <a:endParaRPr lang="es-ES" sz="1800" b="1" dirty="0" smtClean="0">
                        <a:effectLst/>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800" b="1" dirty="0" smtClean="0">
                          <a:solidFill>
                            <a:srgbClr val="000000"/>
                          </a:solidFill>
                          <a:effectLst/>
                          <a:latin typeface="+mn-lt"/>
                          <a:ea typeface="Times New Roman"/>
                        </a:rPr>
                        <a:t>1 m</a:t>
                      </a:r>
                      <a:r>
                        <a:rPr lang="es-ES" sz="1800" b="1" baseline="30000" dirty="0" smtClean="0">
                          <a:solidFill>
                            <a:srgbClr val="000000"/>
                          </a:solidFill>
                          <a:effectLst/>
                          <a:latin typeface="+mn-lt"/>
                          <a:ea typeface="Times New Roman"/>
                        </a:rPr>
                        <a:t>3</a:t>
                      </a:r>
                      <a:endParaRPr lang="es-ES" sz="1800" b="1" dirty="0" smtClean="0">
                        <a:solidFill>
                          <a:srgbClr val="000000"/>
                        </a:solidFill>
                        <a:effectLst/>
                        <a:latin typeface="+mn-lt"/>
                        <a:ea typeface="Times New Roman"/>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000"/>
                    </a:solidFill>
                  </a:tcPr>
                </a:tc>
              </a:tr>
              <a:tr h="370840">
                <a:tc>
                  <a:txBody>
                    <a:bodyPr/>
                    <a:lstStyle/>
                    <a:p>
                      <a:pPr algn="l"/>
                      <a:endParaRPr lang="es-ES" sz="1800" b="1" dirty="0" smtClean="0">
                        <a:effectLst/>
                        <a:latin typeface="+mn-lt"/>
                      </a:endParaRPr>
                    </a:p>
                    <a:p>
                      <a:pPr algn="l"/>
                      <a:r>
                        <a:rPr lang="es-ES" sz="1800" b="1" dirty="0" smtClean="0">
                          <a:effectLst/>
                          <a:latin typeface="+mn-lt"/>
                        </a:rPr>
                        <a:t>Cubic decimetre</a:t>
                      </a:r>
                      <a:endParaRPr lang="es-ES" sz="1800" b="1" dirty="0">
                        <a:effectLst/>
                        <a:latin typeface="+mn-lt"/>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800" b="1" dirty="0" smtClean="0">
                        <a:solidFill>
                          <a:srgbClr val="000000"/>
                        </a:solidFill>
                        <a:effectLst/>
                        <a:latin typeface="+mn-lt"/>
                        <a:ea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ES" sz="1800" b="1" dirty="0" smtClean="0">
                          <a:solidFill>
                            <a:srgbClr val="000000"/>
                          </a:solidFill>
                          <a:effectLst/>
                          <a:latin typeface="+mn-lt"/>
                          <a:ea typeface="Times New Roman"/>
                        </a:rPr>
                        <a:t>dm</a:t>
                      </a:r>
                      <a:r>
                        <a:rPr lang="es-ES" sz="1800" b="1" baseline="30000" dirty="0" smtClean="0">
                          <a:solidFill>
                            <a:srgbClr val="000000"/>
                          </a:solidFill>
                          <a:effectLst/>
                          <a:latin typeface="+mn-lt"/>
                          <a:ea typeface="Times New Roman"/>
                        </a:rPr>
                        <a:t>3</a:t>
                      </a:r>
                      <a:endParaRPr lang="es-ES" sz="1800" b="1" dirty="0" smtClean="0">
                        <a:solidFill>
                          <a:srgbClr val="000000"/>
                        </a:solidFill>
                        <a:effectLst/>
                        <a:latin typeface="+mn-lt"/>
                        <a:ea typeface="Times New Roman"/>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000"/>
                    </a:solidFill>
                  </a:tcPr>
                </a:tc>
                <a:tc>
                  <a:txBody>
                    <a:bodyPr/>
                    <a:lstStyle/>
                    <a:p>
                      <a:pPr algn="l"/>
                      <a:endParaRPr lang="es-ES" sz="1800" b="1" dirty="0" smtClean="0">
                        <a:effectLst/>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800" b="1" dirty="0" smtClean="0">
                          <a:solidFill>
                            <a:srgbClr val="000000"/>
                          </a:solidFill>
                          <a:effectLst/>
                          <a:latin typeface="+mn-lt"/>
                          <a:ea typeface="Times New Roman"/>
                        </a:rPr>
                        <a:t>1 dm</a:t>
                      </a:r>
                      <a:r>
                        <a:rPr lang="es-ES" sz="1800" b="1" baseline="30000" dirty="0" smtClean="0">
                          <a:solidFill>
                            <a:srgbClr val="000000"/>
                          </a:solidFill>
                          <a:effectLst/>
                          <a:latin typeface="+mn-lt"/>
                          <a:ea typeface="Times New Roman"/>
                        </a:rPr>
                        <a:t>3</a:t>
                      </a:r>
                      <a:r>
                        <a:rPr lang="es-ES" sz="1800" b="1" baseline="0" dirty="0" smtClean="0">
                          <a:solidFill>
                            <a:srgbClr val="000000"/>
                          </a:solidFill>
                          <a:effectLst/>
                          <a:latin typeface="+mn-lt"/>
                          <a:ea typeface="Times New Roman"/>
                        </a:rPr>
                        <a:t> </a:t>
                      </a:r>
                      <a:r>
                        <a:rPr lang="es-ES" sz="1800" b="1" baseline="0" dirty="0" smtClean="0">
                          <a:solidFill>
                            <a:srgbClr val="000000"/>
                          </a:solidFill>
                          <a:effectLst/>
                          <a:latin typeface="+mn-lt"/>
                          <a:ea typeface="Times New Roman"/>
                          <a:cs typeface="Arial" pitchFamily="34" charset="0"/>
                        </a:rPr>
                        <a:t>= 0, 001 </a:t>
                      </a:r>
                      <a:r>
                        <a:rPr lang="es-ES" sz="1800" b="1" dirty="0" smtClean="0">
                          <a:solidFill>
                            <a:srgbClr val="000000"/>
                          </a:solidFill>
                          <a:effectLst/>
                          <a:latin typeface="+mn-lt"/>
                          <a:ea typeface="Times New Roman"/>
                        </a:rPr>
                        <a:t>m</a:t>
                      </a:r>
                      <a:r>
                        <a:rPr lang="es-ES" sz="1800" b="1" baseline="30000" dirty="0" smtClean="0">
                          <a:solidFill>
                            <a:srgbClr val="000000"/>
                          </a:solidFill>
                          <a:effectLst/>
                          <a:latin typeface="+mn-lt"/>
                          <a:ea typeface="Times New Roman"/>
                        </a:rPr>
                        <a:t>3</a:t>
                      </a:r>
                      <a:endParaRPr lang="es-ES" sz="1800" b="1" dirty="0" smtClean="0">
                        <a:solidFill>
                          <a:srgbClr val="000000"/>
                        </a:solidFill>
                        <a:effectLst/>
                        <a:latin typeface="+mn-lt"/>
                        <a:ea typeface="Times New Roman"/>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000"/>
                    </a:solidFill>
                  </a:tcPr>
                </a:tc>
              </a:tr>
              <a:tr h="370840">
                <a:tc>
                  <a:txBody>
                    <a:bodyPr/>
                    <a:lstStyle/>
                    <a:p>
                      <a:pPr algn="l"/>
                      <a:endParaRPr lang="es-ES" sz="1800" b="1" dirty="0" smtClean="0">
                        <a:effectLst/>
                        <a:latin typeface="+mn-lt"/>
                      </a:endParaRPr>
                    </a:p>
                    <a:p>
                      <a:pPr algn="l"/>
                      <a:r>
                        <a:rPr lang="es-ES" sz="1800" b="1" dirty="0" smtClean="0">
                          <a:effectLst/>
                          <a:latin typeface="+mn-lt"/>
                        </a:rPr>
                        <a:t>Cubic centimetre</a:t>
                      </a:r>
                      <a:endParaRPr lang="es-ES" sz="1800" b="1" dirty="0">
                        <a:effectLst/>
                        <a:latin typeface="+mn-lt"/>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800" b="1" dirty="0" smtClean="0">
                        <a:solidFill>
                          <a:srgbClr val="000000"/>
                        </a:solidFill>
                        <a:effectLst/>
                        <a:latin typeface="+mn-lt"/>
                        <a:ea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ES" sz="1800" b="1" dirty="0" smtClean="0">
                          <a:solidFill>
                            <a:srgbClr val="000000"/>
                          </a:solidFill>
                          <a:effectLst/>
                          <a:latin typeface="+mn-lt"/>
                          <a:ea typeface="Times New Roman"/>
                        </a:rPr>
                        <a:t>cm</a:t>
                      </a:r>
                      <a:r>
                        <a:rPr lang="es-ES" sz="1800" b="1" baseline="30000" dirty="0" smtClean="0">
                          <a:solidFill>
                            <a:srgbClr val="000000"/>
                          </a:solidFill>
                          <a:effectLst/>
                          <a:latin typeface="+mn-lt"/>
                          <a:ea typeface="Times New Roman"/>
                        </a:rPr>
                        <a:t>3</a:t>
                      </a:r>
                      <a:endParaRPr lang="es-ES" sz="1800" b="1" dirty="0" smtClean="0">
                        <a:solidFill>
                          <a:srgbClr val="000000"/>
                        </a:solidFill>
                        <a:effectLst/>
                        <a:latin typeface="+mn-lt"/>
                        <a:ea typeface="Times New Roman"/>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000"/>
                    </a:solidFill>
                  </a:tcPr>
                </a:tc>
                <a:tc>
                  <a:txBody>
                    <a:bodyPr/>
                    <a:lstStyle/>
                    <a:p>
                      <a:pPr algn="l"/>
                      <a:endParaRPr lang="es-ES" sz="1800" b="1" dirty="0" smtClean="0">
                        <a:effectLst/>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800" b="1" dirty="0" smtClean="0">
                          <a:solidFill>
                            <a:srgbClr val="000000"/>
                          </a:solidFill>
                          <a:effectLst/>
                          <a:latin typeface="+mn-lt"/>
                          <a:ea typeface="Times New Roman"/>
                        </a:rPr>
                        <a:t>1 cm</a:t>
                      </a:r>
                      <a:r>
                        <a:rPr lang="es-ES" sz="1800" b="1" baseline="30000" dirty="0" smtClean="0">
                          <a:solidFill>
                            <a:srgbClr val="000000"/>
                          </a:solidFill>
                          <a:effectLst/>
                          <a:latin typeface="+mn-lt"/>
                          <a:ea typeface="Times New Roman"/>
                        </a:rPr>
                        <a:t>3</a:t>
                      </a:r>
                      <a:r>
                        <a:rPr lang="es-ES" sz="1800" b="1" baseline="0" dirty="0" smtClean="0">
                          <a:solidFill>
                            <a:srgbClr val="000000"/>
                          </a:solidFill>
                          <a:effectLst/>
                          <a:latin typeface="+mn-lt"/>
                          <a:ea typeface="Times New Roman"/>
                        </a:rPr>
                        <a:t> </a:t>
                      </a:r>
                      <a:r>
                        <a:rPr lang="es-ES" sz="1800" b="1" baseline="0" dirty="0" smtClean="0">
                          <a:solidFill>
                            <a:srgbClr val="000000"/>
                          </a:solidFill>
                          <a:effectLst/>
                          <a:latin typeface="+mn-lt"/>
                          <a:ea typeface="Times New Roman"/>
                          <a:cs typeface="Arial" pitchFamily="34" charset="0"/>
                        </a:rPr>
                        <a:t>= 0, 000 001 </a:t>
                      </a:r>
                      <a:r>
                        <a:rPr lang="es-ES" sz="1800" b="1" dirty="0" smtClean="0">
                          <a:solidFill>
                            <a:srgbClr val="000000"/>
                          </a:solidFill>
                          <a:effectLst/>
                          <a:latin typeface="+mn-lt"/>
                          <a:ea typeface="Times New Roman"/>
                        </a:rPr>
                        <a:t>m</a:t>
                      </a:r>
                      <a:r>
                        <a:rPr lang="es-ES" sz="1800" b="1" baseline="30000" dirty="0" smtClean="0">
                          <a:solidFill>
                            <a:srgbClr val="000000"/>
                          </a:solidFill>
                          <a:effectLst/>
                          <a:latin typeface="+mn-lt"/>
                          <a:ea typeface="Times New Roman"/>
                        </a:rPr>
                        <a:t>3</a:t>
                      </a:r>
                      <a:endParaRPr lang="es-ES" sz="1800" b="1" dirty="0" smtClean="0">
                        <a:solidFill>
                          <a:srgbClr val="000000"/>
                        </a:solidFill>
                        <a:effectLst/>
                        <a:latin typeface="+mn-lt"/>
                        <a:ea typeface="Times New Roman"/>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000"/>
                    </a:solidFill>
                  </a:tcPr>
                </a:tc>
              </a:tr>
              <a:tr h="370840">
                <a:tc>
                  <a:txBody>
                    <a:bodyPr/>
                    <a:lstStyle/>
                    <a:p>
                      <a:pPr algn="l"/>
                      <a:endParaRPr lang="es-ES" sz="1800" b="1" dirty="0" smtClean="0">
                        <a:effectLst/>
                        <a:latin typeface="+mn-lt"/>
                      </a:endParaRPr>
                    </a:p>
                    <a:p>
                      <a:pPr algn="l"/>
                      <a:r>
                        <a:rPr lang="es-ES" sz="1800" b="1" dirty="0" smtClean="0">
                          <a:effectLst/>
                          <a:latin typeface="+mn-lt"/>
                        </a:rPr>
                        <a:t>Cubic millimetre</a:t>
                      </a:r>
                      <a:endParaRPr lang="es-ES" sz="1800" b="1" dirty="0">
                        <a:effectLst/>
                        <a:latin typeface="+mn-lt"/>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800" b="1" dirty="0" smtClean="0">
                        <a:solidFill>
                          <a:srgbClr val="000000"/>
                        </a:solidFill>
                        <a:effectLst/>
                        <a:latin typeface="+mn-lt"/>
                        <a:ea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ES" sz="1800" b="1" dirty="0" smtClean="0">
                          <a:solidFill>
                            <a:srgbClr val="000000"/>
                          </a:solidFill>
                          <a:effectLst/>
                          <a:latin typeface="+mn-lt"/>
                          <a:ea typeface="Times New Roman"/>
                        </a:rPr>
                        <a:t>mm</a:t>
                      </a:r>
                      <a:r>
                        <a:rPr lang="es-ES" sz="1800" b="1" baseline="30000" dirty="0" smtClean="0">
                          <a:solidFill>
                            <a:srgbClr val="000000"/>
                          </a:solidFill>
                          <a:effectLst/>
                          <a:latin typeface="+mn-lt"/>
                          <a:ea typeface="Times New Roman"/>
                        </a:rPr>
                        <a:t>3</a:t>
                      </a:r>
                      <a:endParaRPr lang="es-ES" sz="1800" b="1" dirty="0" smtClean="0">
                        <a:solidFill>
                          <a:srgbClr val="000000"/>
                        </a:solidFill>
                        <a:effectLst/>
                        <a:latin typeface="+mn-lt"/>
                        <a:ea typeface="Times New Roman"/>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800" b="1" dirty="0" smtClean="0">
                        <a:solidFill>
                          <a:srgbClr val="000000"/>
                        </a:solidFill>
                        <a:effectLst/>
                        <a:latin typeface="+mn-lt"/>
                        <a:ea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800" b="1" dirty="0" smtClean="0">
                          <a:solidFill>
                            <a:srgbClr val="000000"/>
                          </a:solidFill>
                          <a:effectLst/>
                          <a:latin typeface="+mn-lt"/>
                          <a:ea typeface="Times New Roman"/>
                        </a:rPr>
                        <a:t>1 mm</a:t>
                      </a:r>
                      <a:r>
                        <a:rPr lang="es-ES" sz="1800" b="1" baseline="30000" dirty="0" smtClean="0">
                          <a:solidFill>
                            <a:srgbClr val="000000"/>
                          </a:solidFill>
                          <a:effectLst/>
                          <a:latin typeface="+mn-lt"/>
                          <a:ea typeface="Times New Roman"/>
                        </a:rPr>
                        <a:t>3</a:t>
                      </a:r>
                      <a:r>
                        <a:rPr lang="es-ES" sz="1800" b="1" baseline="0" dirty="0" smtClean="0">
                          <a:solidFill>
                            <a:srgbClr val="000000"/>
                          </a:solidFill>
                          <a:effectLst/>
                          <a:latin typeface="+mn-lt"/>
                          <a:ea typeface="Times New Roman"/>
                        </a:rPr>
                        <a:t> </a:t>
                      </a:r>
                      <a:r>
                        <a:rPr lang="es-ES" sz="1800" b="1" baseline="0" dirty="0" smtClean="0">
                          <a:solidFill>
                            <a:srgbClr val="000000"/>
                          </a:solidFill>
                          <a:effectLst/>
                          <a:latin typeface="+mn-lt"/>
                          <a:ea typeface="Times New Roman"/>
                          <a:cs typeface="Arial" pitchFamily="34" charset="0"/>
                        </a:rPr>
                        <a:t> = 0,000 000 001 </a:t>
                      </a:r>
                      <a:r>
                        <a:rPr lang="es-ES" sz="1800" b="1" dirty="0" smtClean="0">
                          <a:solidFill>
                            <a:srgbClr val="000000"/>
                          </a:solidFill>
                          <a:effectLst/>
                          <a:latin typeface="+mn-lt"/>
                          <a:ea typeface="Times New Roman"/>
                        </a:rPr>
                        <a:t>m</a:t>
                      </a:r>
                      <a:r>
                        <a:rPr lang="es-ES" sz="1800" b="1" baseline="30000" dirty="0" smtClean="0">
                          <a:solidFill>
                            <a:srgbClr val="000000"/>
                          </a:solidFill>
                          <a:effectLst/>
                          <a:latin typeface="+mn-lt"/>
                          <a:ea typeface="Times New Roman"/>
                        </a:rPr>
                        <a:t>3</a:t>
                      </a:r>
                      <a:endParaRPr lang="es-ES" sz="1800" b="1" dirty="0" smtClean="0">
                        <a:solidFill>
                          <a:srgbClr val="000000"/>
                        </a:solidFill>
                        <a:effectLst/>
                        <a:latin typeface="+mn-lt"/>
                        <a:ea typeface="Times New Roman"/>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000"/>
                    </a:solidFill>
                  </a:tcPr>
                </a:tc>
              </a:tr>
            </a:tbl>
          </a:graphicData>
        </a:graphic>
      </p:graphicFrame>
      <p:sp>
        <p:nvSpPr>
          <p:cNvPr id="6" name="5 Rectángulo"/>
          <p:cNvSpPr/>
          <p:nvPr/>
        </p:nvSpPr>
        <p:spPr>
          <a:xfrm>
            <a:off x="-32" y="14093"/>
            <a:ext cx="9144032" cy="1200329"/>
          </a:xfrm>
          <a:prstGeom prst="rect">
            <a:avLst/>
          </a:prstGeom>
        </p:spPr>
        <p:txBody>
          <a:bodyPr wrap="square">
            <a:spAutoFit/>
          </a:bodyPr>
          <a:lstStyle/>
          <a:p>
            <a:pPr algn="ctr"/>
            <a:r>
              <a:rPr lang="es-ES" sz="3600" b="1" dirty="0" smtClean="0">
                <a:solidFill>
                  <a:srgbClr val="D6A300"/>
                </a:solidFill>
              </a:rPr>
              <a:t>Multiples and submultiples </a:t>
            </a:r>
          </a:p>
          <a:p>
            <a:pPr algn="ctr"/>
            <a:r>
              <a:rPr lang="es-ES" sz="3600" b="1" dirty="0" smtClean="0">
                <a:solidFill>
                  <a:srgbClr val="D6A300"/>
                </a:solidFill>
              </a:rPr>
              <a:t>of cubic metre</a:t>
            </a:r>
            <a:endParaRPr lang="es-ES" sz="3600" b="1" dirty="0">
              <a:solidFill>
                <a:srgbClr val="D6A300"/>
              </a:solidFill>
            </a:endParaRPr>
          </a:p>
        </p:txBody>
      </p:sp>
      <p:grpSp>
        <p:nvGrpSpPr>
          <p:cNvPr id="20" name="24 Grupo"/>
          <p:cNvGrpSpPr/>
          <p:nvPr/>
        </p:nvGrpSpPr>
        <p:grpSpPr>
          <a:xfrm>
            <a:off x="6786578" y="2500306"/>
            <a:ext cx="1357322" cy="642942"/>
            <a:chOff x="6786578" y="1440878"/>
            <a:chExt cx="1357322" cy="642942"/>
          </a:xfrm>
        </p:grpSpPr>
        <p:sp>
          <p:nvSpPr>
            <p:cNvPr id="21" name="20 CuadroTexto"/>
            <p:cNvSpPr txBox="1"/>
            <p:nvPr/>
          </p:nvSpPr>
          <p:spPr>
            <a:xfrm>
              <a:off x="6786578" y="1440878"/>
              <a:ext cx="785818" cy="369332"/>
            </a:xfrm>
            <a:prstGeom prst="rect">
              <a:avLst/>
            </a:prstGeom>
            <a:noFill/>
          </p:spPr>
          <p:txBody>
            <a:bodyPr wrap="square" rtlCol="0">
              <a:spAutoFit/>
            </a:bodyPr>
            <a:lstStyle/>
            <a:p>
              <a:endParaRPr lang="es-ES" dirty="0"/>
            </a:p>
          </p:txBody>
        </p:sp>
        <p:sp>
          <p:nvSpPr>
            <p:cNvPr id="22" name="21 CuadroTexto"/>
            <p:cNvSpPr txBox="1"/>
            <p:nvPr/>
          </p:nvSpPr>
          <p:spPr>
            <a:xfrm>
              <a:off x="7143768" y="1714488"/>
              <a:ext cx="1000132" cy="369332"/>
            </a:xfrm>
            <a:prstGeom prst="rect">
              <a:avLst/>
            </a:prstGeom>
            <a:noFill/>
          </p:spPr>
          <p:txBody>
            <a:bodyPr wrap="square" rtlCol="0">
              <a:spAutoFit/>
            </a:bodyPr>
            <a:lstStyle/>
            <a:p>
              <a:endParaRPr lang="es-ES" dirty="0"/>
            </a:p>
          </p:txBody>
        </p:sp>
      </p:grpSp>
      <p:grpSp>
        <p:nvGrpSpPr>
          <p:cNvPr id="42" name="41 Grupo"/>
          <p:cNvGrpSpPr/>
          <p:nvPr/>
        </p:nvGrpSpPr>
        <p:grpSpPr>
          <a:xfrm>
            <a:off x="6572264" y="2130974"/>
            <a:ext cx="2433402" cy="1655216"/>
            <a:chOff x="6500826" y="2631040"/>
            <a:chExt cx="2433402" cy="1655216"/>
          </a:xfrm>
        </p:grpSpPr>
        <p:grpSp>
          <p:nvGrpSpPr>
            <p:cNvPr id="17" name="9 Grupo"/>
            <p:cNvGrpSpPr/>
            <p:nvPr/>
          </p:nvGrpSpPr>
          <p:grpSpPr>
            <a:xfrm>
              <a:off x="6572264" y="2928934"/>
              <a:ext cx="1928826" cy="1285884"/>
              <a:chOff x="7000892" y="1714488"/>
              <a:chExt cx="1928826" cy="1285884"/>
            </a:xfrm>
          </p:grpSpPr>
          <p:cxnSp>
            <p:nvCxnSpPr>
              <p:cNvPr id="27" name="26 Conector angular"/>
              <p:cNvCxnSpPr/>
              <p:nvPr/>
            </p:nvCxnSpPr>
            <p:spPr>
              <a:xfrm>
                <a:off x="8143900" y="2571744"/>
                <a:ext cx="500066" cy="214314"/>
              </a:xfrm>
              <a:prstGeom prst="bentConnector3">
                <a:avLst>
                  <a:gd name="adj1" fmla="val 50000"/>
                </a:avLst>
              </a:prstGeom>
              <a:ln w="38100">
                <a:solidFill>
                  <a:srgbClr val="D6A300"/>
                </a:solidFill>
              </a:ln>
            </p:spPr>
            <p:style>
              <a:lnRef idx="1">
                <a:schemeClr val="accent1"/>
              </a:lnRef>
              <a:fillRef idx="0">
                <a:schemeClr val="accent1"/>
              </a:fillRef>
              <a:effectRef idx="0">
                <a:schemeClr val="accent1"/>
              </a:effectRef>
              <a:fontRef idx="minor">
                <a:schemeClr val="tx1"/>
              </a:fontRef>
            </p:style>
          </p:cxnSp>
          <p:grpSp>
            <p:nvGrpSpPr>
              <p:cNvPr id="28" name="16 Grupo"/>
              <p:cNvGrpSpPr/>
              <p:nvPr/>
            </p:nvGrpSpPr>
            <p:grpSpPr>
              <a:xfrm>
                <a:off x="7000892" y="1714488"/>
                <a:ext cx="1928826" cy="1285884"/>
                <a:chOff x="7000892" y="2000240"/>
                <a:chExt cx="1928826" cy="1285884"/>
              </a:xfrm>
            </p:grpSpPr>
            <p:cxnSp>
              <p:nvCxnSpPr>
                <p:cNvPr id="29" name="28 Conector angular"/>
                <p:cNvCxnSpPr/>
                <p:nvPr/>
              </p:nvCxnSpPr>
              <p:spPr>
                <a:xfrm>
                  <a:off x="7000892" y="2000240"/>
                  <a:ext cx="500066" cy="214314"/>
                </a:xfrm>
                <a:prstGeom prst="bentConnector3">
                  <a:avLst>
                    <a:gd name="adj1" fmla="val 50000"/>
                  </a:avLst>
                </a:prstGeom>
                <a:ln w="38100">
                  <a:solidFill>
                    <a:srgbClr val="D6A300"/>
                  </a:solidFill>
                </a:ln>
              </p:spPr>
              <p:style>
                <a:lnRef idx="1">
                  <a:schemeClr val="accent1"/>
                </a:lnRef>
                <a:fillRef idx="0">
                  <a:schemeClr val="accent1"/>
                </a:fillRef>
                <a:effectRef idx="0">
                  <a:schemeClr val="accent1"/>
                </a:effectRef>
                <a:fontRef idx="minor">
                  <a:schemeClr val="tx1"/>
                </a:fontRef>
              </p:style>
            </p:cxnSp>
            <p:cxnSp>
              <p:nvCxnSpPr>
                <p:cNvPr id="30" name="13 Conector angular"/>
                <p:cNvCxnSpPr/>
                <p:nvPr/>
              </p:nvCxnSpPr>
              <p:spPr>
                <a:xfrm>
                  <a:off x="7286644" y="2214554"/>
                  <a:ext cx="500066" cy="214314"/>
                </a:xfrm>
                <a:prstGeom prst="bentConnector3">
                  <a:avLst>
                    <a:gd name="adj1" fmla="val 50000"/>
                  </a:avLst>
                </a:prstGeom>
                <a:ln w="38100">
                  <a:solidFill>
                    <a:srgbClr val="D6A300"/>
                  </a:solidFill>
                </a:ln>
              </p:spPr>
              <p:style>
                <a:lnRef idx="1">
                  <a:schemeClr val="accent1"/>
                </a:lnRef>
                <a:fillRef idx="0">
                  <a:schemeClr val="accent1"/>
                </a:fillRef>
                <a:effectRef idx="0">
                  <a:schemeClr val="accent1"/>
                </a:effectRef>
                <a:fontRef idx="minor">
                  <a:schemeClr val="tx1"/>
                </a:fontRef>
              </p:style>
            </p:cxnSp>
            <p:cxnSp>
              <p:nvCxnSpPr>
                <p:cNvPr id="31" name="30 Conector angular"/>
                <p:cNvCxnSpPr/>
                <p:nvPr/>
              </p:nvCxnSpPr>
              <p:spPr>
                <a:xfrm>
                  <a:off x="8429652" y="3071810"/>
                  <a:ext cx="500066" cy="214314"/>
                </a:xfrm>
                <a:prstGeom prst="bentConnector3">
                  <a:avLst>
                    <a:gd name="adj1" fmla="val 50000"/>
                  </a:avLst>
                </a:prstGeom>
                <a:ln w="38100">
                  <a:solidFill>
                    <a:srgbClr val="D6A300"/>
                  </a:solidFill>
                </a:ln>
              </p:spPr>
              <p:style>
                <a:lnRef idx="1">
                  <a:schemeClr val="accent1"/>
                </a:lnRef>
                <a:fillRef idx="0">
                  <a:schemeClr val="accent1"/>
                </a:fillRef>
                <a:effectRef idx="0">
                  <a:schemeClr val="accent1"/>
                </a:effectRef>
                <a:fontRef idx="minor">
                  <a:schemeClr val="tx1"/>
                </a:fontRef>
              </p:style>
            </p:cxnSp>
            <p:cxnSp>
              <p:nvCxnSpPr>
                <p:cNvPr id="32" name="31 Conector angular"/>
                <p:cNvCxnSpPr/>
                <p:nvPr/>
              </p:nvCxnSpPr>
              <p:spPr>
                <a:xfrm>
                  <a:off x="7572396" y="2428868"/>
                  <a:ext cx="500066" cy="214314"/>
                </a:xfrm>
                <a:prstGeom prst="bentConnector3">
                  <a:avLst>
                    <a:gd name="adj1" fmla="val 50000"/>
                  </a:avLst>
                </a:prstGeom>
                <a:ln w="38100">
                  <a:solidFill>
                    <a:srgbClr val="D6A300"/>
                  </a:solidFill>
                </a:ln>
              </p:spPr>
              <p:style>
                <a:lnRef idx="1">
                  <a:schemeClr val="accent1"/>
                </a:lnRef>
                <a:fillRef idx="0">
                  <a:schemeClr val="accent1"/>
                </a:fillRef>
                <a:effectRef idx="0">
                  <a:schemeClr val="accent1"/>
                </a:effectRef>
                <a:fontRef idx="minor">
                  <a:schemeClr val="tx1"/>
                </a:fontRef>
              </p:style>
            </p:cxnSp>
            <p:cxnSp>
              <p:nvCxnSpPr>
                <p:cNvPr id="33" name="32 Conector angular"/>
                <p:cNvCxnSpPr/>
                <p:nvPr/>
              </p:nvCxnSpPr>
              <p:spPr>
                <a:xfrm>
                  <a:off x="7858148" y="2643182"/>
                  <a:ext cx="500066" cy="214314"/>
                </a:xfrm>
                <a:prstGeom prst="bentConnector3">
                  <a:avLst>
                    <a:gd name="adj1" fmla="val 50000"/>
                  </a:avLst>
                </a:prstGeom>
                <a:ln w="38100">
                  <a:solidFill>
                    <a:srgbClr val="D6A300"/>
                  </a:solidFill>
                </a:ln>
              </p:spPr>
              <p:style>
                <a:lnRef idx="1">
                  <a:schemeClr val="accent1"/>
                </a:lnRef>
                <a:fillRef idx="0">
                  <a:schemeClr val="accent1"/>
                </a:fillRef>
                <a:effectRef idx="0">
                  <a:schemeClr val="accent1"/>
                </a:effectRef>
                <a:fontRef idx="minor">
                  <a:schemeClr val="tx1"/>
                </a:fontRef>
              </p:style>
            </p:cxnSp>
          </p:grpSp>
        </p:grpSp>
        <p:grpSp>
          <p:nvGrpSpPr>
            <p:cNvPr id="41" name="40 Grupo"/>
            <p:cNvGrpSpPr/>
            <p:nvPr/>
          </p:nvGrpSpPr>
          <p:grpSpPr>
            <a:xfrm>
              <a:off x="6500826" y="2631040"/>
              <a:ext cx="2433402" cy="1655216"/>
              <a:chOff x="6852117" y="1916660"/>
              <a:chExt cx="2433402" cy="1655216"/>
            </a:xfrm>
          </p:grpSpPr>
          <p:sp>
            <p:nvSpPr>
              <p:cNvPr id="34" name="33 Rectángulo"/>
              <p:cNvSpPr/>
              <p:nvPr/>
            </p:nvSpPr>
            <p:spPr>
              <a:xfrm>
                <a:off x="6852117" y="1916660"/>
                <a:ext cx="632367" cy="369332"/>
              </a:xfrm>
              <a:prstGeom prst="rect">
                <a:avLst/>
              </a:prstGeom>
            </p:spPr>
            <p:txBody>
              <a:bodyPr wrap="square">
                <a:spAutoFit/>
              </a:bodyPr>
              <a:lstStyle/>
              <a:p>
                <a:r>
                  <a:rPr lang="en-US" dirty="0" smtClean="0"/>
                  <a:t>km</a:t>
                </a:r>
                <a:r>
                  <a:rPr lang="en-US" baseline="30000" dirty="0" smtClean="0"/>
                  <a:t>3</a:t>
                </a:r>
                <a:endParaRPr lang="es-ES" dirty="0"/>
              </a:p>
            </p:txBody>
          </p:sp>
          <p:sp>
            <p:nvSpPr>
              <p:cNvPr id="35" name="34 Rectángulo"/>
              <p:cNvSpPr/>
              <p:nvPr/>
            </p:nvSpPr>
            <p:spPr>
              <a:xfrm>
                <a:off x="7143768" y="2130974"/>
                <a:ext cx="646412" cy="369332"/>
              </a:xfrm>
              <a:prstGeom prst="rect">
                <a:avLst/>
              </a:prstGeom>
            </p:spPr>
            <p:txBody>
              <a:bodyPr wrap="square">
                <a:spAutoFit/>
              </a:bodyPr>
              <a:lstStyle/>
              <a:p>
                <a:r>
                  <a:rPr lang="en-US" dirty="0" smtClean="0"/>
                  <a:t>hm</a:t>
                </a:r>
                <a:r>
                  <a:rPr lang="en-US" baseline="30000" dirty="0" smtClean="0"/>
                  <a:t>3</a:t>
                </a:r>
                <a:endParaRPr lang="es-ES" dirty="0"/>
              </a:p>
            </p:txBody>
          </p:sp>
          <p:sp>
            <p:nvSpPr>
              <p:cNvPr id="36" name="35 Rectángulo"/>
              <p:cNvSpPr/>
              <p:nvPr/>
            </p:nvSpPr>
            <p:spPr>
              <a:xfrm>
                <a:off x="7425876" y="2345288"/>
                <a:ext cx="857256" cy="369332"/>
              </a:xfrm>
              <a:prstGeom prst="rect">
                <a:avLst/>
              </a:prstGeom>
            </p:spPr>
            <p:txBody>
              <a:bodyPr wrap="square">
                <a:spAutoFit/>
              </a:bodyPr>
              <a:lstStyle/>
              <a:p>
                <a:r>
                  <a:rPr lang="en-US" dirty="0" smtClean="0"/>
                  <a:t>dam</a:t>
                </a:r>
                <a:r>
                  <a:rPr lang="en-US" baseline="30000" dirty="0" smtClean="0"/>
                  <a:t>3</a:t>
                </a:r>
                <a:endParaRPr lang="es-ES" dirty="0"/>
              </a:p>
            </p:txBody>
          </p:sp>
          <p:sp>
            <p:nvSpPr>
              <p:cNvPr id="37" name="36 Rectángulo"/>
              <p:cNvSpPr/>
              <p:nvPr/>
            </p:nvSpPr>
            <p:spPr>
              <a:xfrm>
                <a:off x="7709374" y="2559602"/>
                <a:ext cx="505964" cy="369332"/>
              </a:xfrm>
              <a:prstGeom prst="rect">
                <a:avLst/>
              </a:prstGeom>
            </p:spPr>
            <p:txBody>
              <a:bodyPr wrap="square">
                <a:spAutoFit/>
              </a:bodyPr>
              <a:lstStyle/>
              <a:p>
                <a:r>
                  <a:rPr lang="en-US" dirty="0" smtClean="0"/>
                  <a:t>m</a:t>
                </a:r>
                <a:r>
                  <a:rPr lang="en-US" baseline="30000" dirty="0" smtClean="0"/>
                  <a:t>3</a:t>
                </a:r>
                <a:endParaRPr lang="es-ES" dirty="0"/>
              </a:p>
            </p:txBody>
          </p:sp>
          <p:sp>
            <p:nvSpPr>
              <p:cNvPr id="38" name="37 Rectángulo"/>
              <p:cNvSpPr/>
              <p:nvPr/>
            </p:nvSpPr>
            <p:spPr>
              <a:xfrm>
                <a:off x="7995126" y="2773916"/>
                <a:ext cx="646412" cy="369332"/>
              </a:xfrm>
              <a:prstGeom prst="rect">
                <a:avLst/>
              </a:prstGeom>
            </p:spPr>
            <p:txBody>
              <a:bodyPr wrap="square">
                <a:spAutoFit/>
              </a:bodyPr>
              <a:lstStyle/>
              <a:p>
                <a:r>
                  <a:rPr lang="en-US" dirty="0" smtClean="0"/>
                  <a:t>dm</a:t>
                </a:r>
                <a:r>
                  <a:rPr lang="en-US" baseline="30000" dirty="0" smtClean="0"/>
                  <a:t>3</a:t>
                </a:r>
                <a:endParaRPr lang="es-ES" dirty="0"/>
              </a:p>
            </p:txBody>
          </p:sp>
          <p:sp>
            <p:nvSpPr>
              <p:cNvPr id="39" name="38 Rectángulo"/>
              <p:cNvSpPr/>
              <p:nvPr/>
            </p:nvSpPr>
            <p:spPr>
              <a:xfrm>
                <a:off x="8280877" y="2988230"/>
                <a:ext cx="632367" cy="369332"/>
              </a:xfrm>
              <a:prstGeom prst="rect">
                <a:avLst/>
              </a:prstGeom>
            </p:spPr>
            <p:txBody>
              <a:bodyPr wrap="square">
                <a:spAutoFit/>
              </a:bodyPr>
              <a:lstStyle/>
              <a:p>
                <a:r>
                  <a:rPr lang="en-US" dirty="0" smtClean="0"/>
                  <a:t>cm</a:t>
                </a:r>
                <a:r>
                  <a:rPr lang="en-US" baseline="30000" dirty="0" smtClean="0"/>
                  <a:t>3</a:t>
                </a:r>
                <a:endParaRPr lang="es-ES" dirty="0"/>
              </a:p>
            </p:txBody>
          </p:sp>
          <p:sp>
            <p:nvSpPr>
              <p:cNvPr id="40" name="39 Rectángulo"/>
              <p:cNvSpPr/>
              <p:nvPr/>
            </p:nvSpPr>
            <p:spPr>
              <a:xfrm>
                <a:off x="8568884" y="3202544"/>
                <a:ext cx="716635" cy="369332"/>
              </a:xfrm>
              <a:prstGeom prst="rect">
                <a:avLst/>
              </a:prstGeom>
            </p:spPr>
            <p:txBody>
              <a:bodyPr wrap="square">
                <a:spAutoFit/>
              </a:bodyPr>
              <a:lstStyle/>
              <a:p>
                <a:r>
                  <a:rPr lang="en-US" dirty="0" smtClean="0"/>
                  <a:t>mm</a:t>
                </a:r>
                <a:r>
                  <a:rPr lang="en-US" baseline="30000" dirty="0" smtClean="0"/>
                  <a:t>3</a:t>
                </a:r>
                <a:endParaRPr lang="es-ES" dirty="0"/>
              </a:p>
            </p:txBody>
          </p:sp>
        </p:grpSp>
      </p:grpSp>
      <p:sp>
        <p:nvSpPr>
          <p:cNvPr id="43" name="42 Llamada con línea 2"/>
          <p:cNvSpPr/>
          <p:nvPr/>
        </p:nvSpPr>
        <p:spPr>
          <a:xfrm>
            <a:off x="6858016" y="4407151"/>
            <a:ext cx="2071702" cy="1879369"/>
          </a:xfrm>
          <a:prstGeom prst="borderCallout2">
            <a:avLst>
              <a:gd name="adj1" fmla="val 18750"/>
              <a:gd name="adj2" fmla="val -8333"/>
              <a:gd name="adj3" fmla="val 18750"/>
              <a:gd name="adj4" fmla="val -16667"/>
              <a:gd name="adj5" fmla="val -67038"/>
              <a:gd name="adj6" fmla="val 20011"/>
            </a:avLst>
          </a:prstGeom>
          <a:solidFill>
            <a:srgbClr val="DAB642"/>
          </a:solidFill>
          <a:ln>
            <a:solidFill>
              <a:srgbClr val="D6A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 name="6 Rectángulo"/>
          <p:cNvSpPr/>
          <p:nvPr/>
        </p:nvSpPr>
        <p:spPr>
          <a:xfrm>
            <a:off x="7000892" y="4572008"/>
            <a:ext cx="1928826" cy="1569660"/>
          </a:xfrm>
          <a:prstGeom prst="rect">
            <a:avLst/>
          </a:prstGeom>
        </p:spPr>
        <p:txBody>
          <a:bodyPr wrap="square">
            <a:spAutoFit/>
          </a:bodyPr>
          <a:lstStyle/>
          <a:p>
            <a:pPr algn="just"/>
            <a:r>
              <a:rPr lang="en-US" sz="1600" dirty="0" smtClean="0"/>
              <a:t>In the stairs of the volume, each step is 1000 times greater than the inferior immediate step.  </a:t>
            </a:r>
            <a:endParaRPr lang="es-ES" sz="1600" dirty="0"/>
          </a:p>
        </p:txBody>
      </p:sp>
      <p:sp>
        <p:nvSpPr>
          <p:cNvPr id="26" name="25 Marcador de pie de página"/>
          <p:cNvSpPr>
            <a:spLocks noGrp="1"/>
          </p:cNvSpPr>
          <p:nvPr>
            <p:ph type="ftr" sz="quarter" idx="11"/>
          </p:nvPr>
        </p:nvSpPr>
        <p:spPr/>
        <p:txBody>
          <a:bodyPr/>
          <a:lstStyle/>
          <a:p>
            <a:pPr>
              <a:defRPr/>
            </a:pPr>
            <a:r>
              <a:rPr lang="es-ES_tradnl" dirty="0" smtClean="0"/>
              <a:t>Susana Morales Bernal</a:t>
            </a:r>
            <a:endParaRPr lang="es-ES_tradnl"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26235"/>
            <a:ext cx="9144000" cy="830997"/>
          </a:xfrm>
          <a:prstGeom prst="rect">
            <a:avLst/>
          </a:prstGeom>
          <a:noFill/>
        </p:spPr>
        <p:txBody>
          <a:bodyPr wrap="square" rtlCol="0">
            <a:spAutoFit/>
          </a:bodyPr>
          <a:lstStyle/>
          <a:p>
            <a:pPr algn="ctr"/>
            <a:r>
              <a:rPr lang="es-ES" sz="4800" b="1" dirty="0" smtClean="0">
                <a:solidFill>
                  <a:srgbClr val="D6A300"/>
                </a:solidFill>
              </a:rPr>
              <a:t>Other units of volume</a:t>
            </a:r>
            <a:endParaRPr lang="es-ES" sz="4800" b="1" dirty="0">
              <a:solidFill>
                <a:srgbClr val="D6A300"/>
              </a:solidFill>
            </a:endParaRPr>
          </a:p>
        </p:txBody>
      </p:sp>
      <p:sp>
        <p:nvSpPr>
          <p:cNvPr id="6" name="5 Rectángulo"/>
          <p:cNvSpPr/>
          <p:nvPr/>
        </p:nvSpPr>
        <p:spPr>
          <a:xfrm>
            <a:off x="142844" y="888856"/>
            <a:ext cx="8858312" cy="923330"/>
          </a:xfrm>
          <a:prstGeom prst="rect">
            <a:avLst/>
          </a:prstGeom>
        </p:spPr>
        <p:txBody>
          <a:bodyPr wrap="square">
            <a:spAutoFit/>
          </a:bodyPr>
          <a:lstStyle/>
          <a:p>
            <a:pPr algn="just"/>
            <a:r>
              <a:rPr lang="en-US" dirty="0" smtClean="0"/>
              <a:t>In addition to the unit of the international system, the cubic meter, and the multiples and submultiples that you already know, it is very frequent to use other units, like the litre (L), the decilitre (dL), the centilitre (cL) and the milllilitre (mL)</a:t>
            </a:r>
            <a:endParaRPr lang="es-ES" dirty="0"/>
          </a:p>
        </p:txBody>
      </p:sp>
      <p:graphicFrame>
        <p:nvGraphicFramePr>
          <p:cNvPr id="7" name="6 Tabla"/>
          <p:cNvGraphicFramePr>
            <a:graphicFrameLocks noGrp="1"/>
          </p:cNvGraphicFramePr>
          <p:nvPr/>
        </p:nvGraphicFramePr>
        <p:xfrm>
          <a:off x="583421" y="2266973"/>
          <a:ext cx="5203025" cy="4162423"/>
        </p:xfrm>
        <a:graphic>
          <a:graphicData uri="http://schemas.openxmlformats.org/drawingml/2006/table">
            <a:tbl>
              <a:tblPr firstRow="1" bandRow="1">
                <a:tableStyleId>{5C22544A-7EE6-4342-B048-85BDC9FD1C3A}</a:tableStyleId>
              </a:tblPr>
              <a:tblGrid>
                <a:gridCol w="1585308"/>
                <a:gridCol w="1036547"/>
                <a:gridCol w="2581170"/>
              </a:tblGrid>
              <a:tr h="338197">
                <a:tc>
                  <a:txBody>
                    <a:bodyPr/>
                    <a:lstStyle/>
                    <a:p>
                      <a:pPr algn="ctr"/>
                      <a:r>
                        <a:rPr lang="es-ES" sz="1700" dirty="0" smtClean="0">
                          <a:solidFill>
                            <a:schemeClr val="tx1"/>
                          </a:solidFill>
                          <a:effectLst>
                            <a:outerShdw blurRad="38100" dist="38100" dir="2700000" algn="tl">
                              <a:srgbClr val="000000">
                                <a:alpha val="43137"/>
                              </a:srgbClr>
                            </a:outerShdw>
                          </a:effectLst>
                        </a:rPr>
                        <a:t>UNIT</a:t>
                      </a:r>
                      <a:endParaRPr lang="es-ES" sz="1700" dirty="0">
                        <a:solidFill>
                          <a:schemeClr val="tx1"/>
                        </a:solidFill>
                        <a:effectLst>
                          <a:outerShdw blurRad="38100" dist="38100" dir="2700000" algn="tl">
                            <a:srgbClr val="000000">
                              <a:alpha val="43137"/>
                            </a:srgbClr>
                          </a:outerShdw>
                        </a:effectLst>
                      </a:endParaRPr>
                    </a:p>
                  </a:txBody>
                  <a:tcPr marL="78045" marR="78045" marT="39023" marB="39023">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6A300"/>
                    </a:solidFill>
                  </a:tcPr>
                </a:tc>
                <a:tc>
                  <a:txBody>
                    <a:bodyPr/>
                    <a:lstStyle/>
                    <a:p>
                      <a:pPr algn="ctr"/>
                      <a:r>
                        <a:rPr lang="es-ES" sz="1700" dirty="0" smtClean="0">
                          <a:solidFill>
                            <a:schemeClr val="tx1"/>
                          </a:solidFill>
                          <a:effectLst>
                            <a:outerShdw blurRad="38100" dist="38100" dir="2700000" algn="tl">
                              <a:srgbClr val="000000">
                                <a:alpha val="43137"/>
                              </a:srgbClr>
                            </a:outerShdw>
                          </a:effectLst>
                        </a:rPr>
                        <a:t>SYMBOL</a:t>
                      </a:r>
                      <a:endParaRPr lang="es-ES" sz="1700" dirty="0">
                        <a:solidFill>
                          <a:schemeClr val="tx1"/>
                        </a:solidFill>
                        <a:effectLst>
                          <a:outerShdw blurRad="38100" dist="38100" dir="2700000" algn="tl">
                            <a:srgbClr val="000000">
                              <a:alpha val="43137"/>
                            </a:srgbClr>
                          </a:outerShdw>
                        </a:effectLst>
                      </a:endParaRPr>
                    </a:p>
                  </a:txBody>
                  <a:tcPr marL="78045" marR="78045" marT="39023" marB="39023">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6A300"/>
                    </a:solidFill>
                  </a:tcPr>
                </a:tc>
                <a:tc>
                  <a:txBody>
                    <a:bodyPr/>
                    <a:lstStyle/>
                    <a:p>
                      <a:pPr algn="ctr"/>
                      <a:r>
                        <a:rPr lang="es-ES" sz="1700" dirty="0" smtClean="0">
                          <a:solidFill>
                            <a:schemeClr val="tx1"/>
                          </a:solidFill>
                          <a:effectLst>
                            <a:outerShdw blurRad="38100" dist="38100" dir="2700000" algn="tl">
                              <a:srgbClr val="000000">
                                <a:alpha val="43137"/>
                              </a:srgbClr>
                            </a:outerShdw>
                          </a:effectLst>
                        </a:rPr>
                        <a:t>EQUIVALENT</a:t>
                      </a:r>
                      <a:endParaRPr lang="es-ES" sz="1700" dirty="0">
                        <a:solidFill>
                          <a:schemeClr val="tx1"/>
                        </a:solidFill>
                        <a:effectLst>
                          <a:outerShdw blurRad="38100" dist="38100" dir="2700000" algn="tl">
                            <a:srgbClr val="000000">
                              <a:alpha val="43137"/>
                            </a:srgbClr>
                          </a:outerShdw>
                        </a:effectLst>
                      </a:endParaRPr>
                    </a:p>
                  </a:txBody>
                  <a:tcPr marL="78045" marR="78045" marT="39023" marB="39023">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6A300"/>
                    </a:solidFill>
                  </a:tcPr>
                </a:tc>
              </a:tr>
              <a:tr h="546318">
                <a:tc>
                  <a:txBody>
                    <a:bodyPr/>
                    <a:lstStyle/>
                    <a:p>
                      <a:pPr algn="l"/>
                      <a:endParaRPr lang="es-ES" sz="1500" b="1" dirty="0" smtClean="0">
                        <a:effectLst/>
                        <a:latin typeface="+mn-lt"/>
                      </a:endParaRPr>
                    </a:p>
                    <a:p>
                      <a:pPr algn="l"/>
                      <a:r>
                        <a:rPr lang="es-ES" sz="1500" b="1" dirty="0" smtClean="0">
                          <a:effectLst/>
                          <a:latin typeface="+mn-lt"/>
                        </a:rPr>
                        <a:t>Kilolitre</a:t>
                      </a:r>
                    </a:p>
                  </a:txBody>
                  <a:tcPr marL="78045" marR="78045" marT="39023" marB="39023">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500" b="1" dirty="0" smtClean="0">
                        <a:solidFill>
                          <a:srgbClr val="000000"/>
                        </a:solidFill>
                        <a:effectLst/>
                        <a:latin typeface="+mn-lt"/>
                        <a:ea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ES" sz="1500" b="1" dirty="0" smtClean="0">
                          <a:solidFill>
                            <a:srgbClr val="000000"/>
                          </a:solidFill>
                          <a:effectLst/>
                          <a:latin typeface="+mn-lt"/>
                          <a:ea typeface="Times New Roman"/>
                        </a:rPr>
                        <a:t>kL</a:t>
                      </a:r>
                    </a:p>
                  </a:txBody>
                  <a:tcPr marL="78045" marR="78045" marT="39023" marB="39023">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000"/>
                    </a:solidFill>
                  </a:tcPr>
                </a:tc>
                <a:tc>
                  <a:txBody>
                    <a:bodyPr/>
                    <a:lstStyle/>
                    <a:p>
                      <a:pPr algn="l"/>
                      <a:endParaRPr lang="es-ES" sz="1500" b="1" dirty="0" smtClean="0">
                        <a:effectLst/>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500" b="1" dirty="0" smtClean="0">
                          <a:effectLst/>
                          <a:latin typeface="+mn-lt"/>
                        </a:rPr>
                        <a:t>1 </a:t>
                      </a:r>
                      <a:r>
                        <a:rPr lang="es-ES" sz="1500" b="1" dirty="0" smtClean="0">
                          <a:solidFill>
                            <a:srgbClr val="000000"/>
                          </a:solidFill>
                          <a:effectLst/>
                          <a:latin typeface="+mn-lt"/>
                          <a:ea typeface="Times New Roman"/>
                        </a:rPr>
                        <a:t>kL</a:t>
                      </a:r>
                      <a:r>
                        <a:rPr lang="es-ES" sz="1500" b="1" baseline="0" dirty="0" smtClean="0">
                          <a:solidFill>
                            <a:srgbClr val="000000"/>
                          </a:solidFill>
                          <a:effectLst/>
                          <a:latin typeface="+mn-lt"/>
                          <a:ea typeface="Times New Roman"/>
                        </a:rPr>
                        <a:t> = 1 000 L </a:t>
                      </a:r>
                      <a:endParaRPr lang="es-ES" sz="1500" b="1" dirty="0" smtClean="0">
                        <a:solidFill>
                          <a:srgbClr val="000000"/>
                        </a:solidFill>
                        <a:effectLst/>
                        <a:latin typeface="+mn-lt"/>
                        <a:ea typeface="Times New Roman"/>
                      </a:endParaRPr>
                    </a:p>
                  </a:txBody>
                  <a:tcPr marL="78045" marR="78045" marT="39023" marB="39023">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000"/>
                    </a:solidFill>
                  </a:tcPr>
                </a:tc>
              </a:tr>
              <a:tr h="546318">
                <a:tc>
                  <a:txBody>
                    <a:bodyPr/>
                    <a:lstStyle/>
                    <a:p>
                      <a:pPr algn="l"/>
                      <a:endParaRPr lang="es-ES" sz="1500" b="1" dirty="0" smtClean="0">
                        <a:effectLst/>
                        <a:latin typeface="+mn-lt"/>
                      </a:endParaRPr>
                    </a:p>
                    <a:p>
                      <a:pPr algn="l"/>
                      <a:r>
                        <a:rPr lang="es-ES" sz="1500" b="1" dirty="0" smtClean="0">
                          <a:effectLst/>
                          <a:latin typeface="+mn-lt"/>
                        </a:rPr>
                        <a:t> Hectolitre</a:t>
                      </a:r>
                      <a:endParaRPr lang="es-ES" sz="1500" b="1" dirty="0">
                        <a:effectLst/>
                        <a:latin typeface="+mn-lt"/>
                      </a:endParaRPr>
                    </a:p>
                  </a:txBody>
                  <a:tcPr marL="78045" marR="78045" marT="39023" marB="39023">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500" b="1" dirty="0" smtClean="0">
                        <a:solidFill>
                          <a:srgbClr val="000000"/>
                        </a:solidFill>
                        <a:effectLst/>
                        <a:latin typeface="+mn-lt"/>
                        <a:ea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ES" sz="1500" b="1" dirty="0" smtClean="0">
                          <a:solidFill>
                            <a:srgbClr val="000000"/>
                          </a:solidFill>
                          <a:effectLst/>
                          <a:latin typeface="+mn-lt"/>
                          <a:ea typeface="Times New Roman"/>
                        </a:rPr>
                        <a:t>hL</a:t>
                      </a:r>
                    </a:p>
                  </a:txBody>
                  <a:tcPr marL="78045" marR="78045" marT="39023" marB="39023">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500" b="1" dirty="0" smtClean="0">
                        <a:effectLst/>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500" b="1" dirty="0" smtClean="0">
                          <a:effectLst/>
                          <a:latin typeface="+mn-lt"/>
                        </a:rPr>
                        <a:t>1 </a:t>
                      </a:r>
                      <a:r>
                        <a:rPr lang="es-ES" sz="1500" b="1" dirty="0" smtClean="0">
                          <a:solidFill>
                            <a:srgbClr val="000000"/>
                          </a:solidFill>
                          <a:effectLst/>
                          <a:latin typeface="+mn-lt"/>
                          <a:ea typeface="Times New Roman"/>
                        </a:rPr>
                        <a:t>hL</a:t>
                      </a:r>
                      <a:r>
                        <a:rPr lang="es-ES" sz="1500" b="1" baseline="0" dirty="0" smtClean="0">
                          <a:solidFill>
                            <a:srgbClr val="000000"/>
                          </a:solidFill>
                          <a:effectLst/>
                          <a:latin typeface="+mn-lt"/>
                          <a:ea typeface="Times New Roman"/>
                        </a:rPr>
                        <a:t> = 100 L</a:t>
                      </a:r>
                      <a:endParaRPr lang="es-ES" sz="1500" b="1" dirty="0" smtClean="0">
                        <a:solidFill>
                          <a:srgbClr val="000000"/>
                        </a:solidFill>
                        <a:effectLst/>
                        <a:latin typeface="+mn-lt"/>
                        <a:ea typeface="Times New Roman"/>
                      </a:endParaRPr>
                    </a:p>
                  </a:txBody>
                  <a:tcPr marL="78045" marR="78045" marT="39023" marB="39023">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000"/>
                    </a:solidFill>
                  </a:tcPr>
                </a:tc>
              </a:tr>
              <a:tr h="546318">
                <a:tc>
                  <a:txBody>
                    <a:bodyPr/>
                    <a:lstStyle/>
                    <a:p>
                      <a:pPr algn="l"/>
                      <a:endParaRPr lang="es-ES" sz="1500" b="1" dirty="0" smtClean="0">
                        <a:effectLst/>
                        <a:latin typeface="+mn-lt"/>
                      </a:endParaRPr>
                    </a:p>
                    <a:p>
                      <a:pPr algn="l"/>
                      <a:r>
                        <a:rPr lang="es-ES" sz="1500" b="1" dirty="0" smtClean="0">
                          <a:effectLst/>
                          <a:latin typeface="+mn-lt"/>
                        </a:rPr>
                        <a:t> Decalitre</a:t>
                      </a:r>
                      <a:endParaRPr lang="es-ES" sz="1500" b="1" dirty="0">
                        <a:effectLst/>
                        <a:latin typeface="+mn-lt"/>
                      </a:endParaRPr>
                    </a:p>
                  </a:txBody>
                  <a:tcPr marL="78045" marR="78045" marT="39023" marB="39023">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500" b="1" dirty="0" smtClean="0">
                        <a:solidFill>
                          <a:srgbClr val="000000"/>
                        </a:solidFill>
                        <a:effectLst/>
                        <a:latin typeface="+mn-lt"/>
                        <a:ea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ES" sz="1500" b="1" dirty="0" smtClean="0">
                          <a:solidFill>
                            <a:srgbClr val="000000"/>
                          </a:solidFill>
                          <a:effectLst/>
                          <a:latin typeface="+mn-lt"/>
                          <a:ea typeface="Times New Roman"/>
                        </a:rPr>
                        <a:t>daL</a:t>
                      </a:r>
                    </a:p>
                  </a:txBody>
                  <a:tcPr marL="78045" marR="78045" marT="39023" marB="39023">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000"/>
                    </a:solidFill>
                  </a:tcPr>
                </a:tc>
                <a:tc>
                  <a:txBody>
                    <a:bodyPr/>
                    <a:lstStyle/>
                    <a:p>
                      <a:pPr algn="l"/>
                      <a:endParaRPr lang="es-ES" sz="1500" b="1" dirty="0" smtClean="0">
                        <a:effectLst/>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500" b="1" dirty="0" smtClean="0">
                          <a:effectLst/>
                          <a:latin typeface="+mn-lt"/>
                        </a:rPr>
                        <a:t>1 </a:t>
                      </a:r>
                      <a:r>
                        <a:rPr lang="es-ES" sz="1500" b="1" dirty="0" smtClean="0">
                          <a:solidFill>
                            <a:srgbClr val="000000"/>
                          </a:solidFill>
                          <a:effectLst/>
                          <a:latin typeface="+mn-lt"/>
                          <a:ea typeface="Times New Roman"/>
                        </a:rPr>
                        <a:t>daL</a:t>
                      </a:r>
                      <a:r>
                        <a:rPr lang="es-ES" sz="1500" b="1" baseline="0" dirty="0" smtClean="0">
                          <a:solidFill>
                            <a:srgbClr val="000000"/>
                          </a:solidFill>
                          <a:effectLst/>
                          <a:latin typeface="+mn-lt"/>
                          <a:ea typeface="Times New Roman"/>
                        </a:rPr>
                        <a:t> </a:t>
                      </a:r>
                      <a:r>
                        <a:rPr lang="es-ES" sz="1500" b="1" baseline="0" dirty="0" smtClean="0">
                          <a:solidFill>
                            <a:srgbClr val="000000"/>
                          </a:solidFill>
                          <a:effectLst/>
                          <a:latin typeface="+mn-lt"/>
                          <a:ea typeface="Times New Roman"/>
                          <a:cs typeface="Arial" pitchFamily="34" charset="0"/>
                        </a:rPr>
                        <a:t>= 10 L</a:t>
                      </a:r>
                      <a:endParaRPr lang="es-ES" sz="1500" b="1" dirty="0" smtClean="0">
                        <a:solidFill>
                          <a:srgbClr val="000000"/>
                        </a:solidFill>
                        <a:effectLst/>
                        <a:latin typeface="+mn-lt"/>
                        <a:ea typeface="Times New Roman"/>
                      </a:endParaRPr>
                    </a:p>
                  </a:txBody>
                  <a:tcPr marL="78045" marR="78045" marT="39023" marB="39023">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000"/>
                    </a:solidFill>
                  </a:tcPr>
                </a:tc>
              </a:tr>
              <a:tr h="546318">
                <a:tc>
                  <a:txBody>
                    <a:bodyPr/>
                    <a:lstStyle/>
                    <a:p>
                      <a:pPr algn="l"/>
                      <a:endParaRPr lang="es-ES" sz="1500" b="1" dirty="0" smtClean="0">
                        <a:effectLst/>
                        <a:latin typeface="+mn-lt"/>
                      </a:endParaRPr>
                    </a:p>
                    <a:p>
                      <a:pPr algn="l"/>
                      <a:r>
                        <a:rPr lang="es-ES" sz="1500" b="1" dirty="0" smtClean="0">
                          <a:effectLst/>
                          <a:latin typeface="+mn-lt"/>
                        </a:rPr>
                        <a:t>Litre</a:t>
                      </a:r>
                      <a:endParaRPr lang="es-ES" sz="1500" b="1" dirty="0">
                        <a:effectLst/>
                        <a:latin typeface="+mn-lt"/>
                      </a:endParaRPr>
                    </a:p>
                  </a:txBody>
                  <a:tcPr marL="78045" marR="78045" marT="39023" marB="39023">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500" b="1" dirty="0" smtClean="0">
                        <a:solidFill>
                          <a:srgbClr val="000000"/>
                        </a:solidFill>
                        <a:effectLst/>
                        <a:latin typeface="+mn-lt"/>
                        <a:ea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ES" sz="1500" b="1" dirty="0" smtClean="0">
                          <a:solidFill>
                            <a:srgbClr val="000000"/>
                          </a:solidFill>
                          <a:effectLst/>
                          <a:latin typeface="+mn-lt"/>
                          <a:ea typeface="Times New Roman"/>
                        </a:rPr>
                        <a:t>L</a:t>
                      </a:r>
                    </a:p>
                  </a:txBody>
                  <a:tcPr marL="78045" marR="78045" marT="39023" marB="39023">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000"/>
                    </a:solidFill>
                  </a:tcPr>
                </a:tc>
                <a:tc>
                  <a:txBody>
                    <a:bodyPr/>
                    <a:lstStyle/>
                    <a:p>
                      <a:pPr algn="l"/>
                      <a:endParaRPr lang="es-ES" sz="1500" b="1" dirty="0" smtClean="0">
                        <a:effectLst/>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500" b="1" dirty="0" smtClean="0">
                          <a:solidFill>
                            <a:srgbClr val="000000"/>
                          </a:solidFill>
                          <a:effectLst/>
                          <a:latin typeface="+mn-lt"/>
                          <a:ea typeface="Times New Roman"/>
                        </a:rPr>
                        <a:t>1 L = 1 dm</a:t>
                      </a:r>
                      <a:r>
                        <a:rPr lang="es-ES" sz="1500" b="1" baseline="30000" dirty="0" smtClean="0">
                          <a:solidFill>
                            <a:srgbClr val="000000"/>
                          </a:solidFill>
                          <a:effectLst/>
                          <a:latin typeface="+mn-lt"/>
                          <a:ea typeface="Times New Roman"/>
                        </a:rPr>
                        <a:t>3</a:t>
                      </a:r>
                      <a:endParaRPr lang="es-ES" sz="1500" b="1" dirty="0" smtClean="0">
                        <a:solidFill>
                          <a:srgbClr val="000000"/>
                        </a:solidFill>
                        <a:effectLst/>
                        <a:latin typeface="+mn-lt"/>
                        <a:ea typeface="Times New Roman"/>
                      </a:endParaRPr>
                    </a:p>
                  </a:txBody>
                  <a:tcPr marL="78045" marR="78045" marT="39023" marB="39023">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000"/>
                    </a:solidFill>
                  </a:tcPr>
                </a:tc>
              </a:tr>
              <a:tr h="546318">
                <a:tc>
                  <a:txBody>
                    <a:bodyPr/>
                    <a:lstStyle/>
                    <a:p>
                      <a:pPr algn="l"/>
                      <a:endParaRPr lang="es-ES" sz="1500" b="1" dirty="0" smtClean="0">
                        <a:effectLst/>
                        <a:latin typeface="+mn-lt"/>
                      </a:endParaRPr>
                    </a:p>
                    <a:p>
                      <a:pPr algn="l"/>
                      <a:r>
                        <a:rPr lang="es-ES" sz="1500" b="1" dirty="0" smtClean="0">
                          <a:effectLst/>
                          <a:latin typeface="+mn-lt"/>
                        </a:rPr>
                        <a:t> Decilitre</a:t>
                      </a:r>
                      <a:endParaRPr lang="es-ES" sz="1500" b="1" dirty="0">
                        <a:effectLst/>
                        <a:latin typeface="+mn-lt"/>
                      </a:endParaRPr>
                    </a:p>
                  </a:txBody>
                  <a:tcPr marL="78045" marR="78045" marT="39023" marB="39023">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500" b="1" dirty="0" smtClean="0">
                        <a:solidFill>
                          <a:srgbClr val="000000"/>
                        </a:solidFill>
                        <a:effectLst/>
                        <a:latin typeface="+mn-lt"/>
                        <a:ea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ES" sz="1500" b="1" dirty="0" smtClean="0">
                          <a:solidFill>
                            <a:srgbClr val="000000"/>
                          </a:solidFill>
                          <a:effectLst/>
                          <a:latin typeface="+mn-lt"/>
                          <a:ea typeface="Times New Roman"/>
                        </a:rPr>
                        <a:t>dL</a:t>
                      </a:r>
                    </a:p>
                  </a:txBody>
                  <a:tcPr marL="78045" marR="78045" marT="39023" marB="39023">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000"/>
                    </a:solidFill>
                  </a:tcPr>
                </a:tc>
                <a:tc>
                  <a:txBody>
                    <a:bodyPr/>
                    <a:lstStyle/>
                    <a:p>
                      <a:pPr algn="l"/>
                      <a:endParaRPr lang="es-ES" sz="1500" b="1" dirty="0" smtClean="0">
                        <a:effectLst/>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500" b="1" dirty="0" smtClean="0">
                          <a:solidFill>
                            <a:srgbClr val="000000"/>
                          </a:solidFill>
                          <a:effectLst/>
                          <a:latin typeface="+mn-lt"/>
                          <a:ea typeface="Times New Roman"/>
                        </a:rPr>
                        <a:t>1 dL</a:t>
                      </a:r>
                      <a:r>
                        <a:rPr lang="es-ES" sz="1500" b="1" baseline="0" dirty="0" smtClean="0">
                          <a:solidFill>
                            <a:srgbClr val="000000"/>
                          </a:solidFill>
                          <a:effectLst/>
                          <a:latin typeface="+mn-lt"/>
                          <a:ea typeface="Times New Roman"/>
                        </a:rPr>
                        <a:t> </a:t>
                      </a:r>
                      <a:r>
                        <a:rPr lang="es-ES" sz="1500" b="1" baseline="0" dirty="0" smtClean="0">
                          <a:solidFill>
                            <a:srgbClr val="000000"/>
                          </a:solidFill>
                          <a:effectLst/>
                          <a:latin typeface="+mn-lt"/>
                          <a:ea typeface="Times New Roman"/>
                          <a:cs typeface="Arial" pitchFamily="34" charset="0"/>
                        </a:rPr>
                        <a:t>= 0,1 L</a:t>
                      </a:r>
                      <a:endParaRPr lang="es-ES" sz="1500" b="1" dirty="0" smtClean="0">
                        <a:solidFill>
                          <a:srgbClr val="000000"/>
                        </a:solidFill>
                        <a:effectLst/>
                        <a:latin typeface="+mn-lt"/>
                        <a:ea typeface="Times New Roman"/>
                      </a:endParaRPr>
                    </a:p>
                  </a:txBody>
                  <a:tcPr marL="78045" marR="78045" marT="39023" marB="39023">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000"/>
                    </a:solidFill>
                  </a:tcPr>
                </a:tc>
              </a:tr>
              <a:tr h="546318">
                <a:tc>
                  <a:txBody>
                    <a:bodyPr/>
                    <a:lstStyle/>
                    <a:p>
                      <a:pPr algn="l"/>
                      <a:endParaRPr lang="es-ES" sz="1500" b="1" dirty="0" smtClean="0">
                        <a:effectLst/>
                        <a:latin typeface="+mn-lt"/>
                      </a:endParaRPr>
                    </a:p>
                    <a:p>
                      <a:pPr algn="l"/>
                      <a:r>
                        <a:rPr lang="es-ES" sz="1500" b="1" dirty="0" smtClean="0">
                          <a:effectLst/>
                          <a:latin typeface="+mn-lt"/>
                        </a:rPr>
                        <a:t> Centilitre</a:t>
                      </a:r>
                      <a:endParaRPr lang="es-ES" sz="1500" b="1" dirty="0">
                        <a:effectLst/>
                        <a:latin typeface="+mn-lt"/>
                      </a:endParaRPr>
                    </a:p>
                  </a:txBody>
                  <a:tcPr marL="78045" marR="78045" marT="39023" marB="39023">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500" b="1" dirty="0" smtClean="0">
                        <a:solidFill>
                          <a:srgbClr val="000000"/>
                        </a:solidFill>
                        <a:effectLst/>
                        <a:latin typeface="+mn-lt"/>
                        <a:ea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ES" sz="1500" b="1" dirty="0" smtClean="0">
                          <a:solidFill>
                            <a:srgbClr val="000000"/>
                          </a:solidFill>
                          <a:effectLst/>
                          <a:latin typeface="+mn-lt"/>
                          <a:ea typeface="Times New Roman"/>
                        </a:rPr>
                        <a:t>cL</a:t>
                      </a:r>
                    </a:p>
                  </a:txBody>
                  <a:tcPr marL="78045" marR="78045" marT="39023" marB="39023">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000"/>
                    </a:solidFill>
                  </a:tcPr>
                </a:tc>
                <a:tc>
                  <a:txBody>
                    <a:bodyPr/>
                    <a:lstStyle/>
                    <a:p>
                      <a:pPr algn="l"/>
                      <a:endParaRPr lang="es-ES" sz="1500" b="1" dirty="0" smtClean="0">
                        <a:effectLst/>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500" b="1" dirty="0" smtClean="0">
                          <a:solidFill>
                            <a:srgbClr val="000000"/>
                          </a:solidFill>
                          <a:effectLst/>
                          <a:latin typeface="+mn-lt"/>
                          <a:ea typeface="Times New Roman"/>
                        </a:rPr>
                        <a:t>1 cL</a:t>
                      </a:r>
                      <a:r>
                        <a:rPr lang="es-ES" sz="1500" b="1" baseline="0" dirty="0" smtClean="0">
                          <a:solidFill>
                            <a:srgbClr val="000000"/>
                          </a:solidFill>
                          <a:effectLst/>
                          <a:latin typeface="+mn-lt"/>
                          <a:ea typeface="Times New Roman"/>
                        </a:rPr>
                        <a:t> </a:t>
                      </a:r>
                      <a:r>
                        <a:rPr lang="es-ES" sz="1500" b="1" baseline="0" dirty="0" smtClean="0">
                          <a:solidFill>
                            <a:srgbClr val="000000"/>
                          </a:solidFill>
                          <a:effectLst/>
                          <a:latin typeface="+mn-lt"/>
                          <a:ea typeface="Times New Roman"/>
                          <a:cs typeface="Arial" pitchFamily="34" charset="0"/>
                        </a:rPr>
                        <a:t>= 0,01 L</a:t>
                      </a:r>
                      <a:endParaRPr lang="es-ES" sz="1500" b="1" dirty="0" smtClean="0">
                        <a:solidFill>
                          <a:srgbClr val="000000"/>
                        </a:solidFill>
                        <a:effectLst/>
                        <a:latin typeface="+mn-lt"/>
                        <a:ea typeface="Times New Roman"/>
                      </a:endParaRPr>
                    </a:p>
                  </a:txBody>
                  <a:tcPr marL="78045" marR="78045" marT="39023" marB="39023">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000"/>
                    </a:solidFill>
                  </a:tcPr>
                </a:tc>
              </a:tr>
              <a:tr h="546318">
                <a:tc>
                  <a:txBody>
                    <a:bodyPr/>
                    <a:lstStyle/>
                    <a:p>
                      <a:pPr algn="l"/>
                      <a:endParaRPr lang="es-ES" sz="1500" b="1" dirty="0" smtClean="0">
                        <a:effectLst/>
                        <a:latin typeface="+mn-lt"/>
                      </a:endParaRPr>
                    </a:p>
                    <a:p>
                      <a:pPr algn="l"/>
                      <a:r>
                        <a:rPr lang="es-ES" sz="1500" b="1" dirty="0" smtClean="0">
                          <a:effectLst/>
                          <a:latin typeface="+mn-lt"/>
                        </a:rPr>
                        <a:t>Millilitre</a:t>
                      </a:r>
                      <a:endParaRPr lang="es-ES" sz="1500" b="1" dirty="0">
                        <a:effectLst/>
                        <a:latin typeface="+mn-lt"/>
                      </a:endParaRPr>
                    </a:p>
                  </a:txBody>
                  <a:tcPr marL="78045" marR="78045" marT="39023" marB="39023">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500" b="1" dirty="0" smtClean="0">
                        <a:solidFill>
                          <a:srgbClr val="000000"/>
                        </a:solidFill>
                        <a:effectLst/>
                        <a:latin typeface="+mn-lt"/>
                        <a:ea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ES" sz="1500" b="1" dirty="0" smtClean="0">
                          <a:solidFill>
                            <a:srgbClr val="000000"/>
                          </a:solidFill>
                          <a:effectLst/>
                          <a:latin typeface="+mn-lt"/>
                          <a:ea typeface="Times New Roman"/>
                        </a:rPr>
                        <a:t>mL</a:t>
                      </a:r>
                    </a:p>
                  </a:txBody>
                  <a:tcPr marL="78045" marR="78045" marT="39023" marB="39023">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500" b="1" dirty="0" smtClean="0">
                        <a:solidFill>
                          <a:srgbClr val="000000"/>
                        </a:solidFill>
                        <a:effectLst/>
                        <a:latin typeface="+mn-lt"/>
                        <a:ea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500" b="1" dirty="0" smtClean="0">
                          <a:solidFill>
                            <a:srgbClr val="000000"/>
                          </a:solidFill>
                          <a:effectLst/>
                          <a:latin typeface="+mn-lt"/>
                          <a:ea typeface="Times New Roman"/>
                        </a:rPr>
                        <a:t>1 mL</a:t>
                      </a:r>
                      <a:r>
                        <a:rPr lang="es-ES" sz="1500" b="1" baseline="0" dirty="0" smtClean="0">
                          <a:solidFill>
                            <a:srgbClr val="000000"/>
                          </a:solidFill>
                          <a:effectLst/>
                          <a:latin typeface="+mn-lt"/>
                          <a:ea typeface="Times New Roman"/>
                        </a:rPr>
                        <a:t> </a:t>
                      </a:r>
                      <a:r>
                        <a:rPr lang="es-ES" sz="1500" b="1" baseline="0" dirty="0" smtClean="0">
                          <a:solidFill>
                            <a:srgbClr val="000000"/>
                          </a:solidFill>
                          <a:effectLst/>
                          <a:latin typeface="+mn-lt"/>
                          <a:ea typeface="Times New Roman"/>
                          <a:cs typeface="Arial" pitchFamily="34" charset="0"/>
                        </a:rPr>
                        <a:t> = 0,001 L</a:t>
                      </a:r>
                      <a:endParaRPr lang="es-ES" sz="1500" b="1" dirty="0" smtClean="0">
                        <a:solidFill>
                          <a:srgbClr val="000000"/>
                        </a:solidFill>
                        <a:effectLst/>
                        <a:latin typeface="+mn-lt"/>
                        <a:ea typeface="Times New Roman"/>
                      </a:endParaRPr>
                    </a:p>
                  </a:txBody>
                  <a:tcPr marL="78045" marR="78045" marT="39023" marB="39023">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000"/>
                    </a:solidFill>
                  </a:tcPr>
                </a:tc>
              </a:tr>
            </a:tbl>
          </a:graphicData>
        </a:graphic>
      </p:graphicFrame>
      <p:grpSp>
        <p:nvGrpSpPr>
          <p:cNvPr id="8" name="7 Grupo"/>
          <p:cNvGrpSpPr/>
          <p:nvPr/>
        </p:nvGrpSpPr>
        <p:grpSpPr>
          <a:xfrm>
            <a:off x="6072198" y="2702478"/>
            <a:ext cx="2433402" cy="1655216"/>
            <a:chOff x="6500826" y="2631040"/>
            <a:chExt cx="2433402" cy="1655216"/>
          </a:xfrm>
        </p:grpSpPr>
        <p:grpSp>
          <p:nvGrpSpPr>
            <p:cNvPr id="9" name="9 Grupo"/>
            <p:cNvGrpSpPr/>
            <p:nvPr/>
          </p:nvGrpSpPr>
          <p:grpSpPr>
            <a:xfrm>
              <a:off x="6572264" y="2928934"/>
              <a:ext cx="1928826" cy="1285884"/>
              <a:chOff x="7000892" y="1714488"/>
              <a:chExt cx="1928826" cy="1285884"/>
            </a:xfrm>
          </p:grpSpPr>
          <p:cxnSp>
            <p:nvCxnSpPr>
              <p:cNvPr id="18" name="17 Conector angular"/>
              <p:cNvCxnSpPr/>
              <p:nvPr/>
            </p:nvCxnSpPr>
            <p:spPr>
              <a:xfrm>
                <a:off x="8143900" y="2571744"/>
                <a:ext cx="500066" cy="214314"/>
              </a:xfrm>
              <a:prstGeom prst="bentConnector3">
                <a:avLst>
                  <a:gd name="adj1" fmla="val 50000"/>
                </a:avLst>
              </a:prstGeom>
              <a:ln w="38100">
                <a:solidFill>
                  <a:srgbClr val="D6A300"/>
                </a:solidFill>
              </a:ln>
            </p:spPr>
            <p:style>
              <a:lnRef idx="1">
                <a:schemeClr val="accent1"/>
              </a:lnRef>
              <a:fillRef idx="0">
                <a:schemeClr val="accent1"/>
              </a:fillRef>
              <a:effectRef idx="0">
                <a:schemeClr val="accent1"/>
              </a:effectRef>
              <a:fontRef idx="minor">
                <a:schemeClr val="tx1"/>
              </a:fontRef>
            </p:style>
          </p:cxnSp>
          <p:grpSp>
            <p:nvGrpSpPr>
              <p:cNvPr id="19" name="16 Grupo"/>
              <p:cNvGrpSpPr/>
              <p:nvPr/>
            </p:nvGrpSpPr>
            <p:grpSpPr>
              <a:xfrm>
                <a:off x="7000892" y="1714488"/>
                <a:ext cx="1928826" cy="1285884"/>
                <a:chOff x="7000892" y="2000240"/>
                <a:chExt cx="1928826" cy="1285884"/>
              </a:xfrm>
            </p:grpSpPr>
            <p:cxnSp>
              <p:nvCxnSpPr>
                <p:cNvPr id="20" name="19 Conector angular"/>
                <p:cNvCxnSpPr/>
                <p:nvPr/>
              </p:nvCxnSpPr>
              <p:spPr>
                <a:xfrm>
                  <a:off x="7000892" y="2000240"/>
                  <a:ext cx="500066" cy="214314"/>
                </a:xfrm>
                <a:prstGeom prst="bentConnector3">
                  <a:avLst>
                    <a:gd name="adj1" fmla="val 50000"/>
                  </a:avLst>
                </a:prstGeom>
                <a:ln w="38100">
                  <a:solidFill>
                    <a:srgbClr val="D6A300"/>
                  </a:solidFill>
                </a:ln>
              </p:spPr>
              <p:style>
                <a:lnRef idx="1">
                  <a:schemeClr val="accent1"/>
                </a:lnRef>
                <a:fillRef idx="0">
                  <a:schemeClr val="accent1"/>
                </a:fillRef>
                <a:effectRef idx="0">
                  <a:schemeClr val="accent1"/>
                </a:effectRef>
                <a:fontRef idx="minor">
                  <a:schemeClr val="tx1"/>
                </a:fontRef>
              </p:style>
            </p:cxnSp>
            <p:cxnSp>
              <p:nvCxnSpPr>
                <p:cNvPr id="21" name="13 Conector angular"/>
                <p:cNvCxnSpPr/>
                <p:nvPr/>
              </p:nvCxnSpPr>
              <p:spPr>
                <a:xfrm>
                  <a:off x="7286644" y="2214554"/>
                  <a:ext cx="500066" cy="214314"/>
                </a:xfrm>
                <a:prstGeom prst="bentConnector3">
                  <a:avLst>
                    <a:gd name="adj1" fmla="val 50000"/>
                  </a:avLst>
                </a:prstGeom>
                <a:ln w="38100">
                  <a:solidFill>
                    <a:srgbClr val="D6A300"/>
                  </a:solidFill>
                </a:ln>
              </p:spPr>
              <p:style>
                <a:lnRef idx="1">
                  <a:schemeClr val="accent1"/>
                </a:lnRef>
                <a:fillRef idx="0">
                  <a:schemeClr val="accent1"/>
                </a:fillRef>
                <a:effectRef idx="0">
                  <a:schemeClr val="accent1"/>
                </a:effectRef>
                <a:fontRef idx="minor">
                  <a:schemeClr val="tx1"/>
                </a:fontRef>
              </p:style>
            </p:cxnSp>
            <p:cxnSp>
              <p:nvCxnSpPr>
                <p:cNvPr id="22" name="21 Conector angular"/>
                <p:cNvCxnSpPr/>
                <p:nvPr/>
              </p:nvCxnSpPr>
              <p:spPr>
                <a:xfrm>
                  <a:off x="8429652" y="3071810"/>
                  <a:ext cx="500066" cy="214314"/>
                </a:xfrm>
                <a:prstGeom prst="bentConnector3">
                  <a:avLst>
                    <a:gd name="adj1" fmla="val 50000"/>
                  </a:avLst>
                </a:prstGeom>
                <a:ln w="38100">
                  <a:solidFill>
                    <a:srgbClr val="D6A300"/>
                  </a:solidFill>
                </a:ln>
              </p:spPr>
              <p:style>
                <a:lnRef idx="1">
                  <a:schemeClr val="accent1"/>
                </a:lnRef>
                <a:fillRef idx="0">
                  <a:schemeClr val="accent1"/>
                </a:fillRef>
                <a:effectRef idx="0">
                  <a:schemeClr val="accent1"/>
                </a:effectRef>
                <a:fontRef idx="minor">
                  <a:schemeClr val="tx1"/>
                </a:fontRef>
              </p:style>
            </p:cxnSp>
            <p:cxnSp>
              <p:nvCxnSpPr>
                <p:cNvPr id="23" name="22 Conector angular"/>
                <p:cNvCxnSpPr/>
                <p:nvPr/>
              </p:nvCxnSpPr>
              <p:spPr>
                <a:xfrm>
                  <a:off x="7572396" y="2428868"/>
                  <a:ext cx="500066" cy="214314"/>
                </a:xfrm>
                <a:prstGeom prst="bentConnector3">
                  <a:avLst>
                    <a:gd name="adj1" fmla="val 50000"/>
                  </a:avLst>
                </a:prstGeom>
                <a:ln w="38100">
                  <a:solidFill>
                    <a:srgbClr val="D6A300"/>
                  </a:solidFill>
                </a:ln>
              </p:spPr>
              <p:style>
                <a:lnRef idx="1">
                  <a:schemeClr val="accent1"/>
                </a:lnRef>
                <a:fillRef idx="0">
                  <a:schemeClr val="accent1"/>
                </a:fillRef>
                <a:effectRef idx="0">
                  <a:schemeClr val="accent1"/>
                </a:effectRef>
                <a:fontRef idx="minor">
                  <a:schemeClr val="tx1"/>
                </a:fontRef>
              </p:style>
            </p:cxnSp>
            <p:cxnSp>
              <p:nvCxnSpPr>
                <p:cNvPr id="24" name="23 Conector angular"/>
                <p:cNvCxnSpPr/>
                <p:nvPr/>
              </p:nvCxnSpPr>
              <p:spPr>
                <a:xfrm>
                  <a:off x="7858148" y="2643182"/>
                  <a:ext cx="500066" cy="214314"/>
                </a:xfrm>
                <a:prstGeom prst="bentConnector3">
                  <a:avLst>
                    <a:gd name="adj1" fmla="val 50000"/>
                  </a:avLst>
                </a:prstGeom>
                <a:ln w="38100">
                  <a:solidFill>
                    <a:srgbClr val="D6A300"/>
                  </a:solidFill>
                </a:ln>
              </p:spPr>
              <p:style>
                <a:lnRef idx="1">
                  <a:schemeClr val="accent1"/>
                </a:lnRef>
                <a:fillRef idx="0">
                  <a:schemeClr val="accent1"/>
                </a:fillRef>
                <a:effectRef idx="0">
                  <a:schemeClr val="accent1"/>
                </a:effectRef>
                <a:fontRef idx="minor">
                  <a:schemeClr val="tx1"/>
                </a:fontRef>
              </p:style>
            </p:cxnSp>
          </p:grpSp>
        </p:grpSp>
        <p:grpSp>
          <p:nvGrpSpPr>
            <p:cNvPr id="10" name="40 Grupo"/>
            <p:cNvGrpSpPr/>
            <p:nvPr/>
          </p:nvGrpSpPr>
          <p:grpSpPr>
            <a:xfrm>
              <a:off x="6500826" y="2631040"/>
              <a:ext cx="2433402" cy="1655216"/>
              <a:chOff x="6852117" y="1916660"/>
              <a:chExt cx="2433402" cy="1655216"/>
            </a:xfrm>
          </p:grpSpPr>
          <p:sp>
            <p:nvSpPr>
              <p:cNvPr id="11" name="10 Rectángulo"/>
              <p:cNvSpPr/>
              <p:nvPr/>
            </p:nvSpPr>
            <p:spPr>
              <a:xfrm>
                <a:off x="6852117" y="1916660"/>
                <a:ext cx="632367" cy="369332"/>
              </a:xfrm>
              <a:prstGeom prst="rect">
                <a:avLst/>
              </a:prstGeom>
            </p:spPr>
            <p:txBody>
              <a:bodyPr wrap="square">
                <a:spAutoFit/>
              </a:bodyPr>
              <a:lstStyle/>
              <a:p>
                <a:r>
                  <a:rPr lang="en-US" dirty="0" smtClean="0"/>
                  <a:t>kL</a:t>
                </a:r>
                <a:endParaRPr lang="es-ES" dirty="0"/>
              </a:p>
            </p:txBody>
          </p:sp>
          <p:sp>
            <p:nvSpPr>
              <p:cNvPr id="12" name="11 Rectángulo"/>
              <p:cNvSpPr/>
              <p:nvPr/>
            </p:nvSpPr>
            <p:spPr>
              <a:xfrm>
                <a:off x="7143768" y="2130974"/>
                <a:ext cx="646412" cy="369332"/>
              </a:xfrm>
              <a:prstGeom prst="rect">
                <a:avLst/>
              </a:prstGeom>
            </p:spPr>
            <p:txBody>
              <a:bodyPr wrap="square">
                <a:spAutoFit/>
              </a:bodyPr>
              <a:lstStyle/>
              <a:p>
                <a:r>
                  <a:rPr lang="en-US" dirty="0" smtClean="0"/>
                  <a:t>hL</a:t>
                </a:r>
                <a:endParaRPr lang="es-ES" dirty="0"/>
              </a:p>
            </p:txBody>
          </p:sp>
          <p:sp>
            <p:nvSpPr>
              <p:cNvPr id="13" name="12 Rectángulo"/>
              <p:cNvSpPr/>
              <p:nvPr/>
            </p:nvSpPr>
            <p:spPr>
              <a:xfrm>
                <a:off x="7425876" y="2345288"/>
                <a:ext cx="857256" cy="369332"/>
              </a:xfrm>
              <a:prstGeom prst="rect">
                <a:avLst/>
              </a:prstGeom>
            </p:spPr>
            <p:txBody>
              <a:bodyPr wrap="square">
                <a:spAutoFit/>
              </a:bodyPr>
              <a:lstStyle/>
              <a:p>
                <a:r>
                  <a:rPr lang="en-US" dirty="0" smtClean="0"/>
                  <a:t>daL</a:t>
                </a:r>
                <a:endParaRPr lang="es-ES" dirty="0"/>
              </a:p>
            </p:txBody>
          </p:sp>
          <p:sp>
            <p:nvSpPr>
              <p:cNvPr id="14" name="13 Rectángulo"/>
              <p:cNvSpPr/>
              <p:nvPr/>
            </p:nvSpPr>
            <p:spPr>
              <a:xfrm>
                <a:off x="7709374" y="2559602"/>
                <a:ext cx="505964" cy="369332"/>
              </a:xfrm>
              <a:prstGeom prst="rect">
                <a:avLst/>
              </a:prstGeom>
            </p:spPr>
            <p:txBody>
              <a:bodyPr wrap="square">
                <a:spAutoFit/>
              </a:bodyPr>
              <a:lstStyle/>
              <a:p>
                <a:r>
                  <a:rPr lang="en-US" dirty="0" smtClean="0"/>
                  <a:t>L</a:t>
                </a:r>
                <a:endParaRPr lang="es-ES" dirty="0"/>
              </a:p>
            </p:txBody>
          </p:sp>
          <p:sp>
            <p:nvSpPr>
              <p:cNvPr id="15" name="14 Rectángulo"/>
              <p:cNvSpPr/>
              <p:nvPr/>
            </p:nvSpPr>
            <p:spPr>
              <a:xfrm>
                <a:off x="7995126" y="2773916"/>
                <a:ext cx="646412" cy="369332"/>
              </a:xfrm>
              <a:prstGeom prst="rect">
                <a:avLst/>
              </a:prstGeom>
            </p:spPr>
            <p:txBody>
              <a:bodyPr wrap="square">
                <a:spAutoFit/>
              </a:bodyPr>
              <a:lstStyle/>
              <a:p>
                <a:r>
                  <a:rPr lang="en-US" dirty="0" smtClean="0"/>
                  <a:t>dL</a:t>
                </a:r>
                <a:endParaRPr lang="es-ES" dirty="0"/>
              </a:p>
            </p:txBody>
          </p:sp>
          <p:sp>
            <p:nvSpPr>
              <p:cNvPr id="16" name="15 Rectángulo"/>
              <p:cNvSpPr/>
              <p:nvPr/>
            </p:nvSpPr>
            <p:spPr>
              <a:xfrm>
                <a:off x="8280877" y="2988230"/>
                <a:ext cx="632367" cy="369332"/>
              </a:xfrm>
              <a:prstGeom prst="rect">
                <a:avLst/>
              </a:prstGeom>
            </p:spPr>
            <p:txBody>
              <a:bodyPr wrap="square">
                <a:spAutoFit/>
              </a:bodyPr>
              <a:lstStyle/>
              <a:p>
                <a:r>
                  <a:rPr lang="en-US" dirty="0" smtClean="0"/>
                  <a:t>cL</a:t>
                </a:r>
                <a:endParaRPr lang="es-ES" dirty="0"/>
              </a:p>
            </p:txBody>
          </p:sp>
          <p:sp>
            <p:nvSpPr>
              <p:cNvPr id="17" name="16 Rectángulo"/>
              <p:cNvSpPr/>
              <p:nvPr/>
            </p:nvSpPr>
            <p:spPr>
              <a:xfrm>
                <a:off x="8568884" y="3202544"/>
                <a:ext cx="716635" cy="369332"/>
              </a:xfrm>
              <a:prstGeom prst="rect">
                <a:avLst/>
              </a:prstGeom>
            </p:spPr>
            <p:txBody>
              <a:bodyPr wrap="square">
                <a:spAutoFit/>
              </a:bodyPr>
              <a:lstStyle/>
              <a:p>
                <a:r>
                  <a:rPr lang="en-US" dirty="0" smtClean="0"/>
                  <a:t>mL</a:t>
                </a:r>
                <a:endParaRPr lang="es-ES" dirty="0"/>
              </a:p>
            </p:txBody>
          </p:sp>
        </p:grpSp>
      </p:grpSp>
      <p:sp>
        <p:nvSpPr>
          <p:cNvPr id="25" name="24 Llamada con línea 2"/>
          <p:cNvSpPr/>
          <p:nvPr/>
        </p:nvSpPr>
        <p:spPr>
          <a:xfrm>
            <a:off x="6286512" y="4714884"/>
            <a:ext cx="2714644" cy="1500198"/>
          </a:xfrm>
          <a:prstGeom prst="borderCallout2">
            <a:avLst>
              <a:gd name="adj1" fmla="val 18750"/>
              <a:gd name="adj2" fmla="val -8333"/>
              <a:gd name="adj3" fmla="val 18750"/>
              <a:gd name="adj4" fmla="val -16667"/>
              <a:gd name="adj5" fmla="val -67038"/>
              <a:gd name="adj6" fmla="val 20011"/>
            </a:avLst>
          </a:prstGeom>
          <a:solidFill>
            <a:srgbClr val="DAB642"/>
          </a:solidFill>
          <a:ln>
            <a:solidFill>
              <a:srgbClr val="D6A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6" name="25 Rectángulo"/>
          <p:cNvSpPr/>
          <p:nvPr/>
        </p:nvSpPr>
        <p:spPr>
          <a:xfrm>
            <a:off x="6286512" y="4820204"/>
            <a:ext cx="2714644" cy="830997"/>
          </a:xfrm>
          <a:prstGeom prst="rect">
            <a:avLst/>
          </a:prstGeom>
        </p:spPr>
        <p:txBody>
          <a:bodyPr wrap="square">
            <a:spAutoFit/>
          </a:bodyPr>
          <a:lstStyle/>
          <a:p>
            <a:pPr algn="just"/>
            <a:r>
              <a:rPr lang="en-US" sz="1600" dirty="0" smtClean="0">
                <a:solidFill>
                  <a:schemeClr val="bg2">
                    <a:lumMod val="10000"/>
                  </a:schemeClr>
                </a:solidFill>
              </a:rPr>
              <a:t>In these stairs, each step is 10 times greater than the inferior immediate step.</a:t>
            </a:r>
            <a:endParaRPr lang="es-ES" sz="1600" dirty="0">
              <a:solidFill>
                <a:schemeClr val="bg2">
                  <a:lumMod val="10000"/>
                </a:schemeClr>
              </a:solidFill>
            </a:endParaRPr>
          </a:p>
        </p:txBody>
      </p:sp>
      <p:sp>
        <p:nvSpPr>
          <p:cNvPr id="27" name="26 Marcador de pie de página"/>
          <p:cNvSpPr>
            <a:spLocks noGrp="1"/>
          </p:cNvSpPr>
          <p:nvPr>
            <p:ph type="ftr" sz="quarter" idx="11"/>
          </p:nvPr>
        </p:nvSpPr>
        <p:spPr/>
        <p:txBody>
          <a:bodyPr/>
          <a:lstStyle/>
          <a:p>
            <a:pPr>
              <a:defRPr/>
            </a:pPr>
            <a:r>
              <a:rPr lang="es-ES_tradnl" dirty="0" smtClean="0"/>
              <a:t>Susana Morales Bernal</a:t>
            </a:r>
            <a:endParaRPr lang="es-ES_tradnl"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grpSp>
        <p:nvGrpSpPr>
          <p:cNvPr id="17" name="16 Grupo"/>
          <p:cNvGrpSpPr/>
          <p:nvPr/>
        </p:nvGrpSpPr>
        <p:grpSpPr>
          <a:xfrm>
            <a:off x="3143240" y="2000240"/>
            <a:ext cx="2917520" cy="3757696"/>
            <a:chOff x="3071802" y="2000240"/>
            <a:chExt cx="2917520" cy="3757696"/>
          </a:xfrm>
        </p:grpSpPr>
        <p:pic>
          <p:nvPicPr>
            <p:cNvPr id="2071" name="Picture 23" descr="http://www.uv.es/gammmm/Subsitio%20Operaciones/images/prob4.jpg"/>
            <p:cNvPicPr>
              <a:picLocks noChangeAspect="1" noChangeArrowheads="1"/>
            </p:cNvPicPr>
            <p:nvPr/>
          </p:nvPicPr>
          <p:blipFill>
            <a:blip r:embed="rId3" cstate="print"/>
            <a:srcRect/>
            <a:stretch>
              <a:fillRect/>
            </a:stretch>
          </p:blipFill>
          <p:spPr bwMode="auto">
            <a:xfrm>
              <a:off x="3071802" y="2000240"/>
              <a:ext cx="2917520" cy="3286148"/>
            </a:xfrm>
            <a:prstGeom prst="rect">
              <a:avLst/>
            </a:prstGeom>
            <a:noFill/>
          </p:spPr>
        </p:pic>
        <p:sp>
          <p:nvSpPr>
            <p:cNvPr id="26" name="25 Rectángulo"/>
            <p:cNvSpPr/>
            <p:nvPr/>
          </p:nvSpPr>
          <p:spPr>
            <a:xfrm>
              <a:off x="3428992" y="5357826"/>
              <a:ext cx="2222147" cy="400110"/>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a:spAutoFit/>
            </a:bodyPr>
            <a:lstStyle/>
            <a:p>
              <a:r>
                <a:rPr lang="es-ES" sz="20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Graduated cylinder</a:t>
              </a:r>
              <a:endParaRPr lang="es-ES" sz="20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p:txBody>
        </p:sp>
      </p:grpSp>
      <p:grpSp>
        <p:nvGrpSpPr>
          <p:cNvPr id="14" name="13 Grupo"/>
          <p:cNvGrpSpPr/>
          <p:nvPr/>
        </p:nvGrpSpPr>
        <p:grpSpPr>
          <a:xfrm>
            <a:off x="6696105" y="1142984"/>
            <a:ext cx="2162175" cy="2543250"/>
            <a:chOff x="6500826" y="1142984"/>
            <a:chExt cx="2162175" cy="2543250"/>
          </a:xfrm>
        </p:grpSpPr>
        <p:pic>
          <p:nvPicPr>
            <p:cNvPr id="2060" name="Picture 12" descr="http://www.insbal.com/img/vasos.precipitados.bohemia.jpg"/>
            <p:cNvPicPr>
              <a:picLocks noChangeAspect="1" noChangeArrowheads="1"/>
            </p:cNvPicPr>
            <p:nvPr/>
          </p:nvPicPr>
          <p:blipFill>
            <a:blip r:embed="rId4" cstate="print"/>
            <a:srcRect/>
            <a:stretch>
              <a:fillRect/>
            </a:stretch>
          </p:blipFill>
          <p:spPr bwMode="auto">
            <a:xfrm>
              <a:off x="6500826" y="1142984"/>
              <a:ext cx="2162175" cy="2143140"/>
            </a:xfrm>
            <a:prstGeom prst="rect">
              <a:avLst/>
            </a:prstGeom>
            <a:noFill/>
          </p:spPr>
        </p:pic>
        <p:sp>
          <p:nvSpPr>
            <p:cNvPr id="27" name="26 Rectángulo"/>
            <p:cNvSpPr/>
            <p:nvPr/>
          </p:nvSpPr>
          <p:spPr>
            <a:xfrm>
              <a:off x="7174668" y="3286124"/>
              <a:ext cx="1040670" cy="400110"/>
            </a:xfrm>
            <a:prstGeom prst="rect">
              <a:avLst/>
            </a:prstGeom>
          </p:spPr>
          <p:txBody>
            <a:bodyPr wrap="none">
              <a:spAutoFit/>
            </a:bodyPr>
            <a:lstStyle/>
            <a:p>
              <a:r>
                <a:rPr lang="es-ES" sz="20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Beaker</a:t>
              </a:r>
              <a:endParaRPr lang="es-ES" sz="20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p:txBody>
        </p:sp>
      </p:grpSp>
      <p:grpSp>
        <p:nvGrpSpPr>
          <p:cNvPr id="19" name="18 Grupo"/>
          <p:cNvGrpSpPr/>
          <p:nvPr/>
        </p:nvGrpSpPr>
        <p:grpSpPr>
          <a:xfrm>
            <a:off x="257485" y="1357298"/>
            <a:ext cx="2242813" cy="2614688"/>
            <a:chOff x="206376" y="1357298"/>
            <a:chExt cx="2242813" cy="2614688"/>
          </a:xfrm>
        </p:grpSpPr>
        <p:pic>
          <p:nvPicPr>
            <p:cNvPr id="2054" name="Picture 6" descr="http://www.insbal.com/img/matraces.erlenmeyer.boca.normal.jpg"/>
            <p:cNvPicPr>
              <a:picLocks noChangeAspect="1" noChangeArrowheads="1"/>
            </p:cNvPicPr>
            <p:nvPr/>
          </p:nvPicPr>
          <p:blipFill>
            <a:blip r:embed="rId5" cstate="print"/>
            <a:srcRect/>
            <a:stretch>
              <a:fillRect/>
            </a:stretch>
          </p:blipFill>
          <p:spPr bwMode="auto">
            <a:xfrm>
              <a:off x="206376" y="1357298"/>
              <a:ext cx="2151046" cy="2162175"/>
            </a:xfrm>
            <a:prstGeom prst="rect">
              <a:avLst/>
            </a:prstGeom>
            <a:noFill/>
          </p:spPr>
        </p:pic>
        <p:sp>
          <p:nvSpPr>
            <p:cNvPr id="28" name="27 Rectángulo"/>
            <p:cNvSpPr/>
            <p:nvPr/>
          </p:nvSpPr>
          <p:spPr>
            <a:xfrm>
              <a:off x="214282" y="3571876"/>
              <a:ext cx="2234907" cy="400110"/>
            </a:xfrm>
            <a:prstGeom prst="rect">
              <a:avLst/>
            </a:prstGeom>
          </p:spPr>
          <p:txBody>
            <a:bodyPr wrap="none">
              <a:spAutoFit/>
            </a:bodyPr>
            <a:lstStyle/>
            <a:p>
              <a:r>
                <a:rPr lang="es-ES" sz="20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Erlenmeyer flask</a:t>
              </a:r>
              <a:endParaRPr lang="es-ES" sz="2000" b="1" dirty="0">
                <a:solidFill>
                  <a:srgbClr val="002060"/>
                </a:solidFill>
              </a:endParaRPr>
            </a:p>
          </p:txBody>
        </p:sp>
      </p:grpSp>
      <p:grpSp>
        <p:nvGrpSpPr>
          <p:cNvPr id="18" name="17 Grupo"/>
          <p:cNvGrpSpPr/>
          <p:nvPr/>
        </p:nvGrpSpPr>
        <p:grpSpPr>
          <a:xfrm>
            <a:off x="204774" y="4348182"/>
            <a:ext cx="2438400" cy="2267010"/>
            <a:chOff x="204774" y="4348182"/>
            <a:chExt cx="2438400" cy="2267010"/>
          </a:xfrm>
        </p:grpSpPr>
        <p:pic>
          <p:nvPicPr>
            <p:cNvPr id="2069" name="Picture 21" descr="C:\Users\Susana\AppData\Local\Microsoft\Windows\Temporary Internet Files\Low\Content.IE5\2EFW8PXH\1519[1].jpg"/>
            <p:cNvPicPr>
              <a:picLocks noChangeAspect="1" noChangeArrowheads="1"/>
            </p:cNvPicPr>
            <p:nvPr/>
          </p:nvPicPr>
          <p:blipFill>
            <a:blip r:embed="rId6" cstate="print"/>
            <a:srcRect/>
            <a:stretch>
              <a:fillRect/>
            </a:stretch>
          </p:blipFill>
          <p:spPr bwMode="auto">
            <a:xfrm>
              <a:off x="204774" y="4348182"/>
              <a:ext cx="2438400" cy="1866900"/>
            </a:xfrm>
            <a:prstGeom prst="rect">
              <a:avLst/>
            </a:prstGeom>
            <a:noFill/>
          </p:spPr>
        </p:pic>
        <p:sp>
          <p:nvSpPr>
            <p:cNvPr id="29" name="28 Rectángulo"/>
            <p:cNvSpPr/>
            <p:nvPr/>
          </p:nvSpPr>
          <p:spPr>
            <a:xfrm>
              <a:off x="525917" y="6215082"/>
              <a:ext cx="1039067" cy="400110"/>
            </a:xfrm>
            <a:prstGeom prst="rect">
              <a:avLst/>
            </a:prstGeom>
          </p:spPr>
          <p:txBody>
            <a:bodyPr wrap="none">
              <a:spAutoFit/>
            </a:bodyPr>
            <a:lstStyle/>
            <a:p>
              <a:r>
                <a:rPr lang="es-ES" sz="20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Pipette</a:t>
              </a:r>
              <a:endParaRPr lang="es-ES" sz="20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p:txBody>
        </p:sp>
      </p:grpSp>
      <p:grpSp>
        <p:nvGrpSpPr>
          <p:cNvPr id="16" name="15 Grupo"/>
          <p:cNvGrpSpPr/>
          <p:nvPr/>
        </p:nvGrpSpPr>
        <p:grpSpPr>
          <a:xfrm>
            <a:off x="6857428" y="3786190"/>
            <a:ext cx="2143728" cy="3071834"/>
            <a:chOff x="6500238" y="3786190"/>
            <a:chExt cx="2143728" cy="3071834"/>
          </a:xfrm>
        </p:grpSpPr>
        <p:pic>
          <p:nvPicPr>
            <p:cNvPr id="2056" name="Picture 8" descr="http://www.insbal.com/img/matraces.aforados.clase.a.con.tapon.jpg"/>
            <p:cNvPicPr>
              <a:picLocks noChangeAspect="1" noChangeArrowheads="1"/>
            </p:cNvPicPr>
            <p:nvPr/>
          </p:nvPicPr>
          <p:blipFill>
            <a:blip r:embed="rId7" cstate="print"/>
            <a:srcRect/>
            <a:stretch>
              <a:fillRect/>
            </a:stretch>
          </p:blipFill>
          <p:spPr bwMode="auto">
            <a:xfrm>
              <a:off x="6500826" y="3786190"/>
              <a:ext cx="2000264" cy="2643206"/>
            </a:xfrm>
            <a:prstGeom prst="rect">
              <a:avLst/>
            </a:prstGeom>
            <a:noFill/>
          </p:spPr>
        </p:pic>
        <p:sp>
          <p:nvSpPr>
            <p:cNvPr id="30" name="29 Rectángulo"/>
            <p:cNvSpPr/>
            <p:nvPr/>
          </p:nvSpPr>
          <p:spPr>
            <a:xfrm>
              <a:off x="6500238" y="6457914"/>
              <a:ext cx="2143728" cy="400110"/>
            </a:xfrm>
            <a:prstGeom prst="rect">
              <a:avLst/>
            </a:prstGeom>
          </p:spPr>
          <p:txBody>
            <a:bodyPr wrap="none">
              <a:spAutoFit/>
            </a:bodyPr>
            <a:lstStyle/>
            <a:p>
              <a:r>
                <a:rPr lang="es-ES" sz="20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Volumetric flask</a:t>
              </a:r>
              <a:endParaRPr lang="es-ES" sz="20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p:txBody>
        </p:sp>
      </p:grpSp>
      <p:sp>
        <p:nvSpPr>
          <p:cNvPr id="13" name="12 Rectángulo"/>
          <p:cNvSpPr/>
          <p:nvPr/>
        </p:nvSpPr>
        <p:spPr>
          <a:xfrm>
            <a:off x="142844" y="210901"/>
            <a:ext cx="8786874" cy="64633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txBody>
          <a:bodyPr wrap="square">
            <a:spAutoFit/>
          </a:bodyPr>
          <a:lstStyle/>
          <a:p>
            <a:pPr algn="ctr"/>
            <a:r>
              <a:rPr lang="en-US"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We use different containers  to measure the volume of liquids, in a laboratory.  </a:t>
            </a:r>
          </a:p>
          <a:p>
            <a:pPr algn="ctr"/>
            <a:r>
              <a:rPr lang="en-US"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Some of them are the following ones</a:t>
            </a:r>
            <a:endParaRPr lang="es-ES" dirty="0"/>
          </a:p>
        </p:txBody>
      </p:sp>
      <p:sp>
        <p:nvSpPr>
          <p:cNvPr id="20" name="19 Marcador de pie de página"/>
          <p:cNvSpPr>
            <a:spLocks noGrp="1"/>
          </p:cNvSpPr>
          <p:nvPr>
            <p:ph type="ftr" sz="quarter" idx="11"/>
          </p:nvPr>
        </p:nvSpPr>
        <p:spPr/>
        <p:txBody>
          <a:bodyPr/>
          <a:lstStyle/>
          <a:p>
            <a:pPr>
              <a:defRPr/>
            </a:pPr>
            <a:r>
              <a:rPr lang="es-ES_tradnl" dirty="0" smtClean="0"/>
              <a:t>Susana Morales Bernal</a:t>
            </a:r>
            <a:endParaRPr lang="es-ES_tradnl"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4" name="3 CuadroTexto"/>
          <p:cNvSpPr txBox="1"/>
          <p:nvPr/>
        </p:nvSpPr>
        <p:spPr>
          <a:xfrm>
            <a:off x="428596" y="841701"/>
            <a:ext cx="3071834" cy="707886"/>
          </a:xfrm>
          <a:prstGeom prst="rect">
            <a:avLst/>
          </a:prstGeom>
          <a:blipFill>
            <a:blip r:embed="rId3" cstate="print"/>
            <a:tile tx="0" ty="0" sx="100000" sy="100000" flip="none" algn="tl"/>
          </a:blipFill>
          <a:ln>
            <a:solidFill>
              <a:srgbClr val="C00000"/>
            </a:solidFill>
          </a:ln>
        </p:spPr>
        <p:txBody>
          <a:bodyPr wrap="square" rtlCol="0">
            <a:spAutoFit/>
          </a:bodyPr>
          <a:lstStyle/>
          <a:p>
            <a:pPr algn="just"/>
            <a:r>
              <a:rPr lang="en-US" sz="2000" dirty="0" smtClean="0">
                <a:solidFill>
                  <a:srgbClr val="C00000"/>
                </a:solidFill>
              </a:rPr>
              <a:t>Mass is the amount of matter that an object has</a:t>
            </a:r>
            <a:endParaRPr lang="es-ES" sz="2000" dirty="0">
              <a:solidFill>
                <a:srgbClr val="C00000"/>
              </a:solidFill>
            </a:endParaRPr>
          </a:p>
        </p:txBody>
      </p:sp>
      <p:sp>
        <p:nvSpPr>
          <p:cNvPr id="5" name="4 CuadroTexto"/>
          <p:cNvSpPr txBox="1"/>
          <p:nvPr/>
        </p:nvSpPr>
        <p:spPr>
          <a:xfrm>
            <a:off x="2928926" y="-142900"/>
            <a:ext cx="3214710" cy="1015663"/>
          </a:xfrm>
          <a:prstGeom prst="rect">
            <a:avLst/>
          </a:prstGeom>
          <a:noFill/>
        </p:spPr>
        <p:txBody>
          <a:bodyPr wrap="square" rtlCol="0">
            <a:spAutoFit/>
          </a:bodyPr>
          <a:lstStyle/>
          <a:p>
            <a:pPr algn="ctr"/>
            <a:r>
              <a:rPr lang="es-ES" sz="6000" dirty="0" smtClean="0">
                <a:ln w="18415" cmpd="sng">
                  <a:solidFill>
                    <a:srgbClr val="FFFFFF"/>
                  </a:solidFill>
                  <a:prstDash val="solid"/>
                </a:ln>
                <a:solidFill>
                  <a:srgbClr val="C00000"/>
                </a:solidFill>
                <a:effectLst>
                  <a:outerShdw blurRad="63500" dir="3600000" algn="tl" rotWithShape="0">
                    <a:srgbClr val="000000">
                      <a:alpha val="70000"/>
                    </a:srgbClr>
                  </a:outerShdw>
                </a:effectLst>
              </a:rPr>
              <a:t>MASS</a:t>
            </a:r>
            <a:endParaRPr lang="es-ES" sz="6000" dirty="0">
              <a:solidFill>
                <a:srgbClr val="C00000"/>
              </a:solidFill>
            </a:endParaRPr>
          </a:p>
        </p:txBody>
      </p:sp>
      <p:sp>
        <p:nvSpPr>
          <p:cNvPr id="6" name="5 Flecha abajo"/>
          <p:cNvSpPr/>
          <p:nvPr/>
        </p:nvSpPr>
        <p:spPr>
          <a:xfrm>
            <a:off x="1714480" y="2000240"/>
            <a:ext cx="428628" cy="1071570"/>
          </a:xfrm>
          <a:prstGeom prst="downArrow">
            <a:avLst/>
          </a:prstGeom>
          <a:solidFill>
            <a:schemeClr val="bg2">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 name="6 CuadroTexto"/>
          <p:cNvSpPr txBox="1"/>
          <p:nvPr/>
        </p:nvSpPr>
        <p:spPr>
          <a:xfrm>
            <a:off x="428596" y="3199155"/>
            <a:ext cx="3071834" cy="1015663"/>
          </a:xfrm>
          <a:prstGeom prst="rect">
            <a:avLst/>
          </a:prstGeom>
          <a:blipFill>
            <a:blip r:embed="rId3" cstate="print"/>
            <a:tile tx="0" ty="0" sx="100000" sy="100000" flip="none" algn="tl"/>
          </a:blipFill>
          <a:ln>
            <a:solidFill>
              <a:srgbClr val="C00000"/>
            </a:solidFill>
          </a:ln>
        </p:spPr>
        <p:txBody>
          <a:bodyPr wrap="square" rtlCol="0">
            <a:spAutoFit/>
          </a:bodyPr>
          <a:lstStyle/>
          <a:p>
            <a:pPr algn="just"/>
            <a:r>
              <a:rPr lang="en-US" sz="2000" dirty="0" smtClean="0">
                <a:solidFill>
                  <a:srgbClr val="C00000"/>
                </a:solidFill>
              </a:rPr>
              <a:t>The unit of mass in the international system of units is the kilogram (kg)</a:t>
            </a:r>
            <a:endParaRPr lang="es-ES" sz="2000" dirty="0">
              <a:solidFill>
                <a:srgbClr val="C00000"/>
              </a:solidFill>
            </a:endParaRPr>
          </a:p>
        </p:txBody>
      </p:sp>
      <p:sp>
        <p:nvSpPr>
          <p:cNvPr id="8" name="7 Flecha abajo"/>
          <p:cNvSpPr/>
          <p:nvPr/>
        </p:nvSpPr>
        <p:spPr>
          <a:xfrm>
            <a:off x="1714480" y="4429132"/>
            <a:ext cx="428628" cy="1071570"/>
          </a:xfrm>
          <a:prstGeom prst="downArrow">
            <a:avLst/>
          </a:prstGeom>
          <a:solidFill>
            <a:schemeClr val="bg2">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8 CuadroTexto"/>
          <p:cNvSpPr txBox="1"/>
          <p:nvPr/>
        </p:nvSpPr>
        <p:spPr>
          <a:xfrm>
            <a:off x="428596" y="5643578"/>
            <a:ext cx="3071834" cy="707886"/>
          </a:xfrm>
          <a:prstGeom prst="rect">
            <a:avLst/>
          </a:prstGeom>
          <a:blipFill>
            <a:blip r:embed="rId3" cstate="print"/>
            <a:tile tx="0" ty="0" sx="100000" sy="100000" flip="none" algn="tl"/>
          </a:blipFill>
          <a:ln>
            <a:solidFill>
              <a:srgbClr val="C00000"/>
            </a:solidFill>
          </a:ln>
        </p:spPr>
        <p:txBody>
          <a:bodyPr wrap="square" rtlCol="0">
            <a:spAutoFit/>
          </a:bodyPr>
          <a:lstStyle/>
          <a:p>
            <a:pPr algn="just"/>
            <a:r>
              <a:rPr lang="en-US" sz="2000" dirty="0" smtClean="0">
                <a:solidFill>
                  <a:srgbClr val="C00000"/>
                </a:solidFill>
              </a:rPr>
              <a:t>We can measure the mass  with balances</a:t>
            </a:r>
            <a:endParaRPr lang="es-ES" sz="2000" dirty="0">
              <a:solidFill>
                <a:srgbClr val="C00000"/>
              </a:solidFill>
            </a:endParaRPr>
          </a:p>
        </p:txBody>
      </p:sp>
      <p:sp>
        <p:nvSpPr>
          <p:cNvPr id="10" name="9 CuadroTexto"/>
          <p:cNvSpPr txBox="1"/>
          <p:nvPr/>
        </p:nvSpPr>
        <p:spPr>
          <a:xfrm>
            <a:off x="4429124" y="841701"/>
            <a:ext cx="4643470" cy="1015663"/>
          </a:xfrm>
          <a:prstGeom prst="rect">
            <a:avLst/>
          </a:prstGeom>
          <a:blipFill>
            <a:blip r:embed="rId3" cstate="print"/>
            <a:tile tx="0" ty="0" sx="100000" sy="100000" flip="none" algn="tl"/>
          </a:blipFill>
          <a:ln>
            <a:solidFill>
              <a:srgbClr val="C00000"/>
            </a:solidFill>
          </a:ln>
        </p:spPr>
        <p:txBody>
          <a:bodyPr wrap="square" rtlCol="0">
            <a:spAutoFit/>
          </a:bodyPr>
          <a:lstStyle/>
          <a:p>
            <a:pPr algn="just"/>
            <a:r>
              <a:rPr lang="en-US" sz="2000" dirty="0" smtClean="0">
                <a:solidFill>
                  <a:srgbClr val="C00000"/>
                </a:solidFill>
              </a:rPr>
              <a:t>The air and the other gases have mass and take up a place in space, just as solids and liquids</a:t>
            </a:r>
          </a:p>
        </p:txBody>
      </p:sp>
      <p:sp>
        <p:nvSpPr>
          <p:cNvPr id="11" name="10 Flecha abajo"/>
          <p:cNvSpPr/>
          <p:nvPr/>
        </p:nvSpPr>
        <p:spPr>
          <a:xfrm rot="16200000">
            <a:off x="3786182" y="964389"/>
            <a:ext cx="428628" cy="714379"/>
          </a:xfrm>
          <a:prstGeom prst="downArrow">
            <a:avLst/>
          </a:prstGeom>
          <a:solidFill>
            <a:schemeClr val="bg2">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11 Flecha abajo"/>
          <p:cNvSpPr/>
          <p:nvPr/>
        </p:nvSpPr>
        <p:spPr>
          <a:xfrm>
            <a:off x="6143636" y="2000240"/>
            <a:ext cx="428628" cy="714379"/>
          </a:xfrm>
          <a:prstGeom prst="downArrow">
            <a:avLst/>
          </a:prstGeom>
          <a:solidFill>
            <a:schemeClr val="bg2">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3" name="12 CuadroTexto"/>
          <p:cNvSpPr txBox="1"/>
          <p:nvPr/>
        </p:nvSpPr>
        <p:spPr>
          <a:xfrm>
            <a:off x="4000496" y="2786058"/>
            <a:ext cx="5000660" cy="400110"/>
          </a:xfrm>
          <a:prstGeom prst="rect">
            <a:avLst/>
          </a:prstGeom>
          <a:blipFill>
            <a:blip r:embed="rId3" cstate="print"/>
            <a:tile tx="0" ty="0" sx="100000" sy="100000" flip="none" algn="tl"/>
          </a:blipFill>
          <a:ln>
            <a:solidFill>
              <a:srgbClr val="C00000"/>
            </a:solidFill>
          </a:ln>
        </p:spPr>
        <p:txBody>
          <a:bodyPr wrap="square" rtlCol="0">
            <a:spAutoFit/>
          </a:bodyPr>
          <a:lstStyle/>
          <a:p>
            <a:pPr algn="just"/>
            <a:r>
              <a:rPr lang="en-US" sz="2000" dirty="0" smtClean="0">
                <a:solidFill>
                  <a:srgbClr val="C00000"/>
                </a:solidFill>
              </a:rPr>
              <a:t>An object has the same mass in any place</a:t>
            </a:r>
            <a:endParaRPr lang="es-ES" sz="2000" dirty="0">
              <a:solidFill>
                <a:srgbClr val="C00000"/>
              </a:solidFill>
            </a:endParaRPr>
          </a:p>
        </p:txBody>
      </p:sp>
      <p:sp>
        <p:nvSpPr>
          <p:cNvPr id="14" name="13 Flecha abajo"/>
          <p:cNvSpPr/>
          <p:nvPr/>
        </p:nvSpPr>
        <p:spPr>
          <a:xfrm>
            <a:off x="6143636" y="3357562"/>
            <a:ext cx="428628" cy="714379"/>
          </a:xfrm>
          <a:prstGeom prst="downArrow">
            <a:avLst/>
          </a:prstGeom>
          <a:solidFill>
            <a:schemeClr val="bg2">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5" name="14 Flecha abajo"/>
          <p:cNvSpPr/>
          <p:nvPr/>
        </p:nvSpPr>
        <p:spPr>
          <a:xfrm rot="16200000">
            <a:off x="3929059" y="5429266"/>
            <a:ext cx="428628" cy="1000129"/>
          </a:xfrm>
          <a:prstGeom prst="downArrow">
            <a:avLst/>
          </a:prstGeom>
          <a:solidFill>
            <a:schemeClr val="bg2">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36866" name="Picture 2" descr="http://onemperu.files.wordpress.com/2008/02/875-20552-a-basculas-antiguas-balanzas.jpg"/>
          <p:cNvPicPr>
            <a:picLocks noChangeAspect="1" noChangeArrowheads="1"/>
          </p:cNvPicPr>
          <p:nvPr/>
        </p:nvPicPr>
        <p:blipFill>
          <a:blip r:embed="rId4" cstate="print"/>
          <a:srcRect/>
          <a:stretch>
            <a:fillRect/>
          </a:stretch>
        </p:blipFill>
        <p:spPr bwMode="auto">
          <a:xfrm>
            <a:off x="4929190" y="4232689"/>
            <a:ext cx="3143272" cy="2553897"/>
          </a:xfrm>
          <a:prstGeom prst="rect">
            <a:avLst/>
          </a:prstGeom>
          <a:noFill/>
        </p:spPr>
      </p:pic>
      <p:sp>
        <p:nvSpPr>
          <p:cNvPr id="16" name="15 Marcador de pie de página"/>
          <p:cNvSpPr>
            <a:spLocks noGrp="1"/>
          </p:cNvSpPr>
          <p:nvPr>
            <p:ph type="ftr" sz="quarter" idx="11"/>
          </p:nvPr>
        </p:nvSpPr>
        <p:spPr/>
        <p:txBody>
          <a:bodyPr/>
          <a:lstStyle/>
          <a:p>
            <a:pPr>
              <a:defRPr/>
            </a:pPr>
            <a:r>
              <a:rPr lang="es-ES_tradnl" dirty="0" smtClean="0"/>
              <a:t>Susana Morales Bernal</a:t>
            </a:r>
            <a:endParaRPr lang="es-ES_trad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dissolv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6866"/>
                                        </p:tgtEl>
                                        <p:attrNameLst>
                                          <p:attrName>style.visibility</p:attrName>
                                        </p:attrNameLst>
                                      </p:cBhvr>
                                      <p:to>
                                        <p:strVal val="visible"/>
                                      </p:to>
                                    </p:set>
                                    <p:anim calcmode="lin" valueType="num">
                                      <p:cBhvr additive="base">
                                        <p:cTn id="42" dur="500" fill="hold"/>
                                        <p:tgtEl>
                                          <p:spTgt spid="36866"/>
                                        </p:tgtEl>
                                        <p:attrNameLst>
                                          <p:attrName>ppt_x</p:attrName>
                                        </p:attrNameLst>
                                      </p:cBhvr>
                                      <p:tavLst>
                                        <p:tav tm="0">
                                          <p:val>
                                            <p:strVal val="#ppt_x"/>
                                          </p:val>
                                        </p:tav>
                                        <p:tav tm="100000">
                                          <p:val>
                                            <p:strVal val="#ppt_x"/>
                                          </p:val>
                                        </p:tav>
                                      </p:tavLst>
                                    </p:anim>
                                    <p:anim calcmode="lin" valueType="num">
                                      <p:cBhvr additive="base">
                                        <p:cTn id="43" dur="500" fill="hold"/>
                                        <p:tgtEl>
                                          <p:spTgt spid="36866"/>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dissolve">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6"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barn(inHorizontal)">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dissolve">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6"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barn(inHorizontal)">
                                      <p:cBhvr>
                                        <p:cTn id="63" dur="500"/>
                                        <p:tgtEl>
                                          <p:spTgt spid="13"/>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dissolve">
                                      <p:cBhvr>
                                        <p:cTn id="6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51 Llamada con línea 2"/>
          <p:cNvSpPr/>
          <p:nvPr/>
        </p:nvSpPr>
        <p:spPr>
          <a:xfrm>
            <a:off x="7000892" y="4286256"/>
            <a:ext cx="2071702" cy="1879369"/>
          </a:xfrm>
          <a:prstGeom prst="borderCallout2">
            <a:avLst>
              <a:gd name="adj1" fmla="val 18750"/>
              <a:gd name="adj2" fmla="val -8333"/>
              <a:gd name="adj3" fmla="val 18750"/>
              <a:gd name="adj4" fmla="val -16667"/>
              <a:gd name="adj5" fmla="val -67038"/>
              <a:gd name="adj6" fmla="val 20011"/>
            </a:avLst>
          </a:prstGeom>
          <a:blipFill>
            <a:blip r:embed="rId3" cstate="print"/>
            <a:tile tx="0" ty="0" sx="100000" sy="100000" flip="none" algn="tl"/>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aphicFrame>
        <p:nvGraphicFramePr>
          <p:cNvPr id="4" name="3 Tabla"/>
          <p:cNvGraphicFramePr>
            <a:graphicFrameLocks noGrp="1"/>
          </p:cNvGraphicFramePr>
          <p:nvPr/>
        </p:nvGraphicFramePr>
        <p:xfrm>
          <a:off x="428596" y="1428736"/>
          <a:ext cx="6096000" cy="4856766"/>
        </p:xfrm>
        <a:graphic>
          <a:graphicData uri="http://schemas.openxmlformats.org/drawingml/2006/table">
            <a:tbl>
              <a:tblPr firstRow="1" bandRow="1">
                <a:tableStyleId>{5C22544A-7EE6-4342-B048-85BDC9FD1C3A}</a:tableStyleId>
              </a:tblPr>
              <a:tblGrid>
                <a:gridCol w="1785950"/>
                <a:gridCol w="1214446"/>
                <a:gridCol w="3095604"/>
              </a:tblGrid>
              <a:tr h="376206">
                <a:tc>
                  <a:txBody>
                    <a:bodyPr/>
                    <a:lstStyle/>
                    <a:p>
                      <a:pPr algn="ctr"/>
                      <a:r>
                        <a:rPr lang="es-ES" sz="1800" dirty="0" smtClean="0">
                          <a:solidFill>
                            <a:schemeClr val="tx1"/>
                          </a:solidFill>
                          <a:effectLst/>
                          <a:latin typeface="+mn-lt"/>
                          <a:cs typeface="Arial" pitchFamily="34" charset="0"/>
                        </a:rPr>
                        <a:t>UNIT</a:t>
                      </a:r>
                      <a:endParaRPr lang="es-ES" sz="1800" dirty="0">
                        <a:solidFill>
                          <a:schemeClr val="tx1"/>
                        </a:solidFill>
                        <a:effectLst/>
                        <a:latin typeface="+mn-lt"/>
                        <a:cs typeface="Arial"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00000"/>
                    </a:solidFill>
                  </a:tcPr>
                </a:tc>
                <a:tc>
                  <a:txBody>
                    <a:bodyPr/>
                    <a:lstStyle/>
                    <a:p>
                      <a:pPr algn="ctr"/>
                      <a:r>
                        <a:rPr lang="es-ES" sz="1800" dirty="0" smtClean="0">
                          <a:solidFill>
                            <a:schemeClr val="tx1"/>
                          </a:solidFill>
                          <a:effectLst/>
                          <a:latin typeface="+mn-lt"/>
                          <a:cs typeface="Arial" pitchFamily="34" charset="0"/>
                        </a:rPr>
                        <a:t>SYMBOL</a:t>
                      </a:r>
                      <a:endParaRPr lang="es-ES" sz="1800" dirty="0">
                        <a:solidFill>
                          <a:schemeClr val="tx1"/>
                        </a:solidFill>
                        <a:effectLst/>
                        <a:latin typeface="+mn-lt"/>
                        <a:cs typeface="Arial"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00000"/>
                    </a:solidFill>
                  </a:tcPr>
                </a:tc>
                <a:tc>
                  <a:txBody>
                    <a:bodyPr/>
                    <a:lstStyle/>
                    <a:p>
                      <a:pPr algn="ctr"/>
                      <a:r>
                        <a:rPr lang="es-ES" sz="1800" dirty="0" smtClean="0">
                          <a:solidFill>
                            <a:schemeClr val="tx1"/>
                          </a:solidFill>
                          <a:effectLst/>
                          <a:latin typeface="+mn-lt"/>
                          <a:cs typeface="Arial" pitchFamily="34" charset="0"/>
                        </a:rPr>
                        <a:t>EQUIVALENT</a:t>
                      </a:r>
                      <a:endParaRPr lang="es-ES" sz="1800" dirty="0">
                        <a:solidFill>
                          <a:schemeClr val="tx1"/>
                        </a:solidFill>
                        <a:effectLst/>
                        <a:latin typeface="+mn-lt"/>
                        <a:cs typeface="Arial"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00000"/>
                    </a:solidFill>
                  </a:tcPr>
                </a:tc>
              </a:tr>
              <a:tr h="370840">
                <a:tc>
                  <a:txBody>
                    <a:bodyPr/>
                    <a:lstStyle/>
                    <a:p>
                      <a:pPr algn="l"/>
                      <a:endParaRPr lang="es-ES" sz="1800" b="1" dirty="0" smtClean="0">
                        <a:latin typeface="+mn-lt"/>
                        <a:cs typeface="Arial" pitchFamily="34" charset="0"/>
                      </a:endParaRPr>
                    </a:p>
                    <a:p>
                      <a:pPr algn="l"/>
                      <a:r>
                        <a:rPr lang="es-ES" sz="1800" b="1" dirty="0" smtClean="0">
                          <a:latin typeface="+mn-lt"/>
                          <a:cs typeface="Arial" pitchFamily="34" charset="0"/>
                        </a:rPr>
                        <a:t>Kilogram</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800" b="1" dirty="0" smtClean="0">
                        <a:solidFill>
                          <a:srgbClr val="000000"/>
                        </a:solidFill>
                        <a:latin typeface="+mn-lt"/>
                        <a:ea typeface="Times New Roman"/>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ES" sz="1800" b="1" dirty="0" smtClean="0">
                          <a:solidFill>
                            <a:srgbClr val="000000"/>
                          </a:solidFill>
                          <a:latin typeface="+mn-lt"/>
                          <a:ea typeface="Times New Roman"/>
                          <a:cs typeface="Arial" pitchFamily="34" charset="0"/>
                        </a:rPr>
                        <a:t>kg</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800" b="0" dirty="0" smtClean="0">
                        <a:ln>
                          <a:solidFill>
                            <a:sysClr val="windowText" lastClr="000000"/>
                          </a:solidFill>
                        </a:ln>
                        <a:latin typeface="+mn-lt"/>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800" b="0" dirty="0" smtClean="0">
                          <a:ln>
                            <a:solidFill>
                              <a:sysClr val="windowText" lastClr="000000"/>
                            </a:solidFill>
                          </a:ln>
                          <a:latin typeface="+mn-lt"/>
                          <a:cs typeface="Arial" pitchFamily="34" charset="0"/>
                        </a:rPr>
                        <a:t>1 </a:t>
                      </a:r>
                      <a:r>
                        <a:rPr lang="es-ES" sz="1800" b="0" dirty="0" smtClean="0">
                          <a:ln>
                            <a:solidFill>
                              <a:sysClr val="windowText" lastClr="000000"/>
                            </a:solidFill>
                          </a:ln>
                          <a:solidFill>
                            <a:srgbClr val="000000"/>
                          </a:solidFill>
                          <a:latin typeface="+mn-lt"/>
                          <a:ea typeface="Times New Roman"/>
                          <a:cs typeface="Arial" pitchFamily="34" charset="0"/>
                        </a:rPr>
                        <a:t>kg</a:t>
                      </a:r>
                      <a:r>
                        <a:rPr lang="es-ES" sz="1800" b="0" baseline="0" dirty="0" smtClean="0">
                          <a:ln>
                            <a:solidFill>
                              <a:sysClr val="windowText" lastClr="000000"/>
                            </a:solidFill>
                          </a:ln>
                          <a:solidFill>
                            <a:srgbClr val="000000"/>
                          </a:solidFill>
                          <a:latin typeface="+mn-lt"/>
                          <a:ea typeface="Times New Roman"/>
                          <a:cs typeface="Arial" pitchFamily="34" charset="0"/>
                        </a:rPr>
                        <a:t> </a:t>
                      </a:r>
                      <a:endParaRPr lang="es-ES" sz="1800" b="0" dirty="0" smtClean="0">
                        <a:ln>
                          <a:solidFill>
                            <a:sysClr val="windowText" lastClr="000000"/>
                          </a:solidFill>
                        </a:ln>
                        <a:solidFill>
                          <a:srgbClr val="000000"/>
                        </a:solidFill>
                        <a:latin typeface="+mn-lt"/>
                        <a:ea typeface="Times New Roman"/>
                        <a:cs typeface="Arial"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blipFill>
                      <a:blip r:embed="rId3"/>
                      <a:tile tx="0" ty="0" sx="100000" sy="100000" flip="none" algn="tl"/>
                    </a:blipFill>
                  </a:tcPr>
                </a:tc>
              </a:tr>
              <a:tr h="370840">
                <a:tc>
                  <a:txBody>
                    <a:bodyPr/>
                    <a:lstStyle/>
                    <a:p>
                      <a:pPr algn="l"/>
                      <a:endParaRPr lang="es-ES" sz="1800" b="1" dirty="0" smtClean="0">
                        <a:latin typeface="+mn-lt"/>
                        <a:cs typeface="Arial" pitchFamily="34" charset="0"/>
                      </a:endParaRPr>
                    </a:p>
                    <a:p>
                      <a:pPr algn="l"/>
                      <a:r>
                        <a:rPr lang="es-ES" sz="1800" b="1" dirty="0" smtClean="0">
                          <a:latin typeface="+mn-lt"/>
                          <a:cs typeface="Arial" pitchFamily="34" charset="0"/>
                        </a:rPr>
                        <a:t>Hectogram</a:t>
                      </a:r>
                      <a:endParaRPr lang="es-ES" sz="1800" b="1" dirty="0">
                        <a:latin typeface="+mn-lt"/>
                        <a:cs typeface="Arial"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800" b="1" dirty="0" smtClean="0">
                        <a:solidFill>
                          <a:srgbClr val="000000"/>
                        </a:solidFill>
                        <a:latin typeface="+mn-lt"/>
                        <a:ea typeface="Times New Roman"/>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ES" sz="1800" b="1" dirty="0" smtClean="0">
                          <a:solidFill>
                            <a:srgbClr val="000000"/>
                          </a:solidFill>
                          <a:latin typeface="+mn-lt"/>
                          <a:ea typeface="Times New Roman"/>
                          <a:cs typeface="Arial" pitchFamily="34" charset="0"/>
                        </a:rPr>
                        <a:t>hg</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800" b="0" dirty="0" smtClean="0">
                        <a:ln>
                          <a:solidFill>
                            <a:sysClr val="windowText" lastClr="000000"/>
                          </a:solidFill>
                        </a:ln>
                        <a:latin typeface="+mn-lt"/>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800" b="0" dirty="0" smtClean="0">
                          <a:ln>
                            <a:solidFill>
                              <a:sysClr val="windowText" lastClr="000000"/>
                            </a:solidFill>
                          </a:ln>
                          <a:latin typeface="+mn-lt"/>
                          <a:cs typeface="Arial" pitchFamily="34" charset="0"/>
                        </a:rPr>
                        <a:t>1 </a:t>
                      </a:r>
                      <a:r>
                        <a:rPr lang="es-ES" sz="1800" b="0" dirty="0" smtClean="0">
                          <a:ln>
                            <a:solidFill>
                              <a:sysClr val="windowText" lastClr="000000"/>
                            </a:solidFill>
                          </a:ln>
                          <a:solidFill>
                            <a:srgbClr val="000000"/>
                          </a:solidFill>
                          <a:latin typeface="+mn-lt"/>
                          <a:ea typeface="Times New Roman"/>
                          <a:cs typeface="Arial" pitchFamily="34" charset="0"/>
                        </a:rPr>
                        <a:t>hg</a:t>
                      </a:r>
                      <a:r>
                        <a:rPr lang="es-ES" sz="1800" b="0" baseline="0" dirty="0" smtClean="0">
                          <a:ln>
                            <a:solidFill>
                              <a:sysClr val="windowText" lastClr="000000"/>
                            </a:solidFill>
                          </a:ln>
                          <a:solidFill>
                            <a:srgbClr val="000000"/>
                          </a:solidFill>
                          <a:latin typeface="+mn-lt"/>
                          <a:ea typeface="Times New Roman"/>
                          <a:cs typeface="Arial" pitchFamily="34" charset="0"/>
                        </a:rPr>
                        <a:t> = 0,1 kg</a:t>
                      </a:r>
                      <a:endParaRPr lang="es-ES" sz="1800" b="0" dirty="0" smtClean="0">
                        <a:ln>
                          <a:solidFill>
                            <a:sysClr val="windowText" lastClr="000000"/>
                          </a:solidFill>
                        </a:ln>
                        <a:solidFill>
                          <a:srgbClr val="000000"/>
                        </a:solidFill>
                        <a:latin typeface="+mn-lt"/>
                        <a:ea typeface="Times New Roman"/>
                        <a:cs typeface="Arial"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blipFill>
                      <a:blip r:embed="rId3"/>
                      <a:tile tx="0" ty="0" sx="100000" sy="100000" flip="none" algn="tl"/>
                    </a:blipFill>
                  </a:tcPr>
                </a:tc>
              </a:tr>
              <a:tr h="370840">
                <a:tc>
                  <a:txBody>
                    <a:bodyPr/>
                    <a:lstStyle/>
                    <a:p>
                      <a:pPr algn="l"/>
                      <a:endParaRPr lang="es-ES" sz="1800" b="1" dirty="0" smtClean="0">
                        <a:latin typeface="+mn-lt"/>
                        <a:cs typeface="Arial" pitchFamily="34" charset="0"/>
                      </a:endParaRPr>
                    </a:p>
                    <a:p>
                      <a:pPr algn="l"/>
                      <a:r>
                        <a:rPr lang="es-ES" sz="1800" b="1" dirty="0" smtClean="0">
                          <a:latin typeface="+mn-lt"/>
                          <a:cs typeface="Arial" pitchFamily="34" charset="0"/>
                        </a:rPr>
                        <a:t>Decagram</a:t>
                      </a:r>
                      <a:endParaRPr lang="es-ES" sz="1800" b="1" dirty="0">
                        <a:latin typeface="+mn-lt"/>
                        <a:cs typeface="Arial"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800" b="1" dirty="0" smtClean="0">
                        <a:solidFill>
                          <a:srgbClr val="000000"/>
                        </a:solidFill>
                        <a:latin typeface="+mn-lt"/>
                        <a:ea typeface="Times New Roman"/>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ES" sz="1800" b="1" dirty="0" smtClean="0">
                          <a:solidFill>
                            <a:srgbClr val="000000"/>
                          </a:solidFill>
                          <a:latin typeface="+mn-lt"/>
                          <a:ea typeface="Times New Roman"/>
                          <a:cs typeface="Arial" pitchFamily="34" charset="0"/>
                        </a:rPr>
                        <a:t>dag</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800" b="0" dirty="0" smtClean="0">
                        <a:ln>
                          <a:solidFill>
                            <a:sysClr val="windowText" lastClr="000000"/>
                          </a:solidFill>
                        </a:ln>
                        <a:latin typeface="+mn-lt"/>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800" b="0" dirty="0" smtClean="0">
                          <a:ln>
                            <a:solidFill>
                              <a:sysClr val="windowText" lastClr="000000"/>
                            </a:solidFill>
                          </a:ln>
                          <a:latin typeface="+mn-lt"/>
                          <a:cs typeface="Arial" pitchFamily="34" charset="0"/>
                        </a:rPr>
                        <a:t>1 </a:t>
                      </a:r>
                      <a:r>
                        <a:rPr lang="es-ES" sz="1800" b="0" dirty="0" smtClean="0">
                          <a:ln>
                            <a:solidFill>
                              <a:sysClr val="windowText" lastClr="000000"/>
                            </a:solidFill>
                          </a:ln>
                          <a:solidFill>
                            <a:srgbClr val="000000"/>
                          </a:solidFill>
                          <a:latin typeface="+mn-lt"/>
                          <a:ea typeface="Times New Roman"/>
                          <a:cs typeface="Arial" pitchFamily="34" charset="0"/>
                        </a:rPr>
                        <a:t>dag</a:t>
                      </a:r>
                      <a:r>
                        <a:rPr lang="es-ES" sz="1800" b="0" baseline="0" dirty="0" smtClean="0">
                          <a:ln>
                            <a:solidFill>
                              <a:sysClr val="windowText" lastClr="000000"/>
                            </a:solidFill>
                          </a:ln>
                          <a:solidFill>
                            <a:srgbClr val="000000"/>
                          </a:solidFill>
                          <a:latin typeface="+mn-lt"/>
                          <a:ea typeface="Times New Roman"/>
                          <a:cs typeface="Arial" pitchFamily="34" charset="0"/>
                        </a:rPr>
                        <a:t> = 0,01 kg</a:t>
                      </a:r>
                      <a:endParaRPr lang="es-ES" sz="1800" b="0" dirty="0" smtClean="0">
                        <a:ln>
                          <a:solidFill>
                            <a:sysClr val="windowText" lastClr="000000"/>
                          </a:solidFill>
                        </a:ln>
                        <a:solidFill>
                          <a:srgbClr val="000000"/>
                        </a:solidFill>
                        <a:latin typeface="+mn-lt"/>
                        <a:ea typeface="Times New Roman"/>
                        <a:cs typeface="Arial"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blipFill>
                      <a:blip r:embed="rId3"/>
                      <a:tile tx="0" ty="0" sx="100000" sy="100000" flip="none" algn="tl"/>
                    </a:blipFill>
                  </a:tcPr>
                </a:tc>
              </a:tr>
              <a:tr h="370840">
                <a:tc>
                  <a:txBody>
                    <a:bodyPr/>
                    <a:lstStyle/>
                    <a:p>
                      <a:pPr algn="l"/>
                      <a:endParaRPr lang="es-ES" sz="1800" b="1" dirty="0" smtClean="0">
                        <a:latin typeface="+mn-lt"/>
                        <a:cs typeface="Arial" pitchFamily="34" charset="0"/>
                      </a:endParaRPr>
                    </a:p>
                    <a:p>
                      <a:pPr algn="l"/>
                      <a:r>
                        <a:rPr lang="es-ES" sz="1800" b="1" dirty="0" smtClean="0">
                          <a:latin typeface="+mn-lt"/>
                          <a:cs typeface="Arial" pitchFamily="34" charset="0"/>
                        </a:rPr>
                        <a:t>Gram</a:t>
                      </a:r>
                      <a:endParaRPr lang="es-ES" sz="1800" b="1" dirty="0">
                        <a:latin typeface="+mn-lt"/>
                        <a:cs typeface="Arial"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800" b="1" dirty="0" smtClean="0">
                        <a:solidFill>
                          <a:srgbClr val="000000"/>
                        </a:solidFill>
                        <a:latin typeface="+mn-lt"/>
                        <a:ea typeface="Times New Roman"/>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ES" sz="1800" b="1" dirty="0" smtClean="0">
                          <a:solidFill>
                            <a:srgbClr val="000000"/>
                          </a:solidFill>
                          <a:latin typeface="+mn-lt"/>
                          <a:ea typeface="Times New Roman"/>
                          <a:cs typeface="Arial" pitchFamily="34" charset="0"/>
                        </a:rPr>
                        <a:t>g</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800" b="0" dirty="0" smtClean="0">
                        <a:ln>
                          <a:solidFill>
                            <a:sysClr val="windowText" lastClr="000000"/>
                          </a:solidFill>
                        </a:ln>
                        <a:solidFill>
                          <a:srgbClr val="000000"/>
                        </a:solidFill>
                        <a:latin typeface="+mn-lt"/>
                        <a:ea typeface="Times New Roman"/>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800" b="0" dirty="0" smtClean="0">
                          <a:ln>
                            <a:solidFill>
                              <a:sysClr val="windowText" lastClr="000000"/>
                            </a:solidFill>
                          </a:ln>
                          <a:solidFill>
                            <a:srgbClr val="000000"/>
                          </a:solidFill>
                          <a:latin typeface="+mn-lt"/>
                          <a:ea typeface="Times New Roman"/>
                          <a:cs typeface="Arial" pitchFamily="34" charset="0"/>
                        </a:rPr>
                        <a:t>1 g = 0,001 kg</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blipFill>
                      <a:blip r:embed="rId3"/>
                      <a:tile tx="0" ty="0" sx="100000" sy="100000" flip="none" algn="tl"/>
                    </a:blipFill>
                  </a:tcPr>
                </a:tc>
              </a:tr>
              <a:tr h="370840">
                <a:tc>
                  <a:txBody>
                    <a:bodyPr/>
                    <a:lstStyle/>
                    <a:p>
                      <a:pPr algn="l"/>
                      <a:endParaRPr lang="es-ES" sz="1800" b="1" dirty="0" smtClean="0">
                        <a:latin typeface="+mn-lt"/>
                        <a:cs typeface="Arial" pitchFamily="34" charset="0"/>
                      </a:endParaRPr>
                    </a:p>
                    <a:p>
                      <a:pPr algn="l"/>
                      <a:r>
                        <a:rPr lang="es-ES" sz="1800" b="1" dirty="0" smtClean="0">
                          <a:latin typeface="+mn-lt"/>
                          <a:cs typeface="Arial" pitchFamily="34" charset="0"/>
                        </a:rPr>
                        <a:t>Decigram</a:t>
                      </a:r>
                      <a:endParaRPr lang="es-ES" sz="1800" b="1" dirty="0">
                        <a:latin typeface="+mn-lt"/>
                        <a:cs typeface="Arial"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800" b="1" dirty="0" smtClean="0">
                        <a:solidFill>
                          <a:srgbClr val="000000"/>
                        </a:solidFill>
                        <a:latin typeface="+mn-lt"/>
                        <a:ea typeface="Times New Roman"/>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ES" sz="1800" b="1" dirty="0" smtClean="0">
                          <a:solidFill>
                            <a:srgbClr val="000000"/>
                          </a:solidFill>
                          <a:latin typeface="+mn-lt"/>
                          <a:ea typeface="Times New Roman"/>
                          <a:cs typeface="Arial" pitchFamily="34" charset="0"/>
                        </a:rPr>
                        <a:t>dg</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800" b="0" dirty="0" smtClean="0">
                        <a:ln>
                          <a:solidFill>
                            <a:sysClr val="windowText" lastClr="000000"/>
                          </a:solidFill>
                        </a:ln>
                        <a:solidFill>
                          <a:srgbClr val="000000"/>
                        </a:solidFill>
                        <a:latin typeface="+mn-lt"/>
                        <a:ea typeface="Times New Roman"/>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800" b="0" dirty="0" smtClean="0">
                          <a:ln>
                            <a:solidFill>
                              <a:sysClr val="windowText" lastClr="000000"/>
                            </a:solidFill>
                          </a:ln>
                          <a:solidFill>
                            <a:srgbClr val="000000"/>
                          </a:solidFill>
                          <a:latin typeface="+mn-lt"/>
                          <a:ea typeface="Times New Roman"/>
                          <a:cs typeface="Arial" pitchFamily="34" charset="0"/>
                        </a:rPr>
                        <a:t>1 dg</a:t>
                      </a:r>
                      <a:r>
                        <a:rPr lang="es-ES" sz="1800" b="0" baseline="0" dirty="0" smtClean="0">
                          <a:ln>
                            <a:solidFill>
                              <a:sysClr val="windowText" lastClr="000000"/>
                            </a:solidFill>
                          </a:ln>
                          <a:solidFill>
                            <a:srgbClr val="000000"/>
                          </a:solidFill>
                          <a:latin typeface="+mn-lt"/>
                          <a:ea typeface="Times New Roman"/>
                          <a:cs typeface="Arial" pitchFamily="34" charset="0"/>
                        </a:rPr>
                        <a:t> = 0,000 1 kg</a:t>
                      </a:r>
                      <a:endParaRPr lang="es-ES" sz="1800" b="0" dirty="0" smtClean="0">
                        <a:ln>
                          <a:solidFill>
                            <a:sysClr val="windowText" lastClr="000000"/>
                          </a:solidFill>
                        </a:ln>
                        <a:solidFill>
                          <a:srgbClr val="000000"/>
                        </a:solidFill>
                        <a:latin typeface="+mn-lt"/>
                        <a:ea typeface="Times New Roman"/>
                        <a:cs typeface="Arial"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blipFill>
                      <a:blip r:embed="rId3"/>
                      <a:tile tx="0" ty="0" sx="100000" sy="100000" flip="none" algn="tl"/>
                    </a:blipFill>
                  </a:tcPr>
                </a:tc>
              </a:tr>
              <a:tr h="370840">
                <a:tc>
                  <a:txBody>
                    <a:bodyPr/>
                    <a:lstStyle/>
                    <a:p>
                      <a:pPr algn="l"/>
                      <a:endParaRPr lang="es-ES" sz="1800" b="1" dirty="0" smtClean="0">
                        <a:latin typeface="+mn-lt"/>
                        <a:cs typeface="Arial" pitchFamily="34" charset="0"/>
                      </a:endParaRPr>
                    </a:p>
                    <a:p>
                      <a:pPr algn="l"/>
                      <a:r>
                        <a:rPr lang="es-ES" sz="1800" b="1" dirty="0" smtClean="0">
                          <a:latin typeface="+mn-lt"/>
                          <a:cs typeface="Arial" pitchFamily="34" charset="0"/>
                        </a:rPr>
                        <a:t>Centigram</a:t>
                      </a:r>
                      <a:endParaRPr lang="es-ES" sz="1800" b="1" dirty="0">
                        <a:latin typeface="+mn-lt"/>
                        <a:cs typeface="Arial"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800" b="1" dirty="0" smtClean="0">
                        <a:solidFill>
                          <a:srgbClr val="000000"/>
                        </a:solidFill>
                        <a:latin typeface="+mn-lt"/>
                        <a:ea typeface="Times New Roman"/>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ES" sz="1800" b="1" dirty="0" smtClean="0">
                          <a:solidFill>
                            <a:srgbClr val="000000"/>
                          </a:solidFill>
                          <a:latin typeface="+mn-lt"/>
                          <a:ea typeface="Times New Roman"/>
                          <a:cs typeface="Arial" pitchFamily="34" charset="0"/>
                        </a:rPr>
                        <a:t>cg</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800" b="0" dirty="0" smtClean="0">
                        <a:ln>
                          <a:solidFill>
                            <a:sysClr val="windowText" lastClr="000000"/>
                          </a:solidFill>
                        </a:ln>
                        <a:solidFill>
                          <a:srgbClr val="000000"/>
                        </a:solidFill>
                        <a:latin typeface="+mn-lt"/>
                        <a:ea typeface="Times New Roman"/>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800" b="0" dirty="0" smtClean="0">
                          <a:ln>
                            <a:solidFill>
                              <a:sysClr val="windowText" lastClr="000000"/>
                            </a:solidFill>
                          </a:ln>
                          <a:solidFill>
                            <a:srgbClr val="000000"/>
                          </a:solidFill>
                          <a:latin typeface="+mn-lt"/>
                          <a:ea typeface="Times New Roman"/>
                          <a:cs typeface="Arial" pitchFamily="34" charset="0"/>
                        </a:rPr>
                        <a:t>1 cg</a:t>
                      </a:r>
                      <a:r>
                        <a:rPr lang="es-ES" sz="1800" b="0" baseline="0" dirty="0" smtClean="0">
                          <a:ln>
                            <a:solidFill>
                              <a:sysClr val="windowText" lastClr="000000"/>
                            </a:solidFill>
                          </a:ln>
                          <a:solidFill>
                            <a:srgbClr val="000000"/>
                          </a:solidFill>
                          <a:latin typeface="+mn-lt"/>
                          <a:ea typeface="Times New Roman"/>
                          <a:cs typeface="Arial" pitchFamily="34" charset="0"/>
                        </a:rPr>
                        <a:t> = 0, 000 01 kg</a:t>
                      </a:r>
                      <a:endParaRPr lang="es-ES" sz="1800" b="0" dirty="0" smtClean="0">
                        <a:ln>
                          <a:solidFill>
                            <a:sysClr val="windowText" lastClr="000000"/>
                          </a:solidFill>
                        </a:ln>
                        <a:solidFill>
                          <a:srgbClr val="000000"/>
                        </a:solidFill>
                        <a:latin typeface="+mn-lt"/>
                        <a:ea typeface="Times New Roman"/>
                        <a:cs typeface="Arial"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blipFill>
                      <a:blip r:embed="rId3"/>
                      <a:tile tx="0" ty="0" sx="100000" sy="100000" flip="none" algn="tl"/>
                    </a:blipFill>
                  </a:tcPr>
                </a:tc>
              </a:tr>
              <a:tr h="370840">
                <a:tc>
                  <a:txBody>
                    <a:bodyPr/>
                    <a:lstStyle/>
                    <a:p>
                      <a:pPr algn="l"/>
                      <a:endParaRPr lang="es-ES" sz="1800" b="1" dirty="0" smtClean="0">
                        <a:latin typeface="+mn-lt"/>
                        <a:cs typeface="Arial" pitchFamily="34" charset="0"/>
                      </a:endParaRPr>
                    </a:p>
                    <a:p>
                      <a:pPr algn="l"/>
                      <a:r>
                        <a:rPr lang="es-ES" sz="1800" b="1" dirty="0" smtClean="0">
                          <a:latin typeface="+mn-lt"/>
                          <a:cs typeface="Arial" pitchFamily="34" charset="0"/>
                        </a:rPr>
                        <a:t>Milligram</a:t>
                      </a:r>
                      <a:endParaRPr lang="es-ES" sz="1800" b="1" dirty="0">
                        <a:latin typeface="+mn-lt"/>
                        <a:cs typeface="Arial"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800" b="1" dirty="0" smtClean="0">
                        <a:solidFill>
                          <a:srgbClr val="000000"/>
                        </a:solidFill>
                        <a:latin typeface="+mn-lt"/>
                        <a:ea typeface="Times New Roman"/>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ES" sz="1800" b="1" dirty="0" smtClean="0">
                          <a:solidFill>
                            <a:srgbClr val="000000"/>
                          </a:solidFill>
                          <a:latin typeface="+mn-lt"/>
                          <a:ea typeface="Times New Roman"/>
                          <a:cs typeface="Arial" pitchFamily="34" charset="0"/>
                        </a:rPr>
                        <a:t>mg</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800" b="0" dirty="0" smtClean="0">
                        <a:ln>
                          <a:solidFill>
                            <a:sysClr val="windowText" lastClr="000000"/>
                          </a:solidFill>
                        </a:ln>
                        <a:solidFill>
                          <a:srgbClr val="000000"/>
                        </a:solidFill>
                        <a:latin typeface="+mn-lt"/>
                        <a:ea typeface="Times New Roman"/>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800" b="0" dirty="0" smtClean="0">
                          <a:ln>
                            <a:solidFill>
                              <a:sysClr val="windowText" lastClr="000000"/>
                            </a:solidFill>
                          </a:ln>
                          <a:solidFill>
                            <a:srgbClr val="000000"/>
                          </a:solidFill>
                          <a:latin typeface="+mn-lt"/>
                          <a:ea typeface="Times New Roman"/>
                          <a:cs typeface="Arial" pitchFamily="34" charset="0"/>
                        </a:rPr>
                        <a:t>1 mg</a:t>
                      </a:r>
                      <a:r>
                        <a:rPr lang="es-ES" sz="1800" b="0" baseline="0" dirty="0" smtClean="0">
                          <a:ln>
                            <a:solidFill>
                              <a:sysClr val="windowText" lastClr="000000"/>
                            </a:solidFill>
                          </a:ln>
                          <a:solidFill>
                            <a:srgbClr val="000000"/>
                          </a:solidFill>
                          <a:latin typeface="+mn-lt"/>
                          <a:ea typeface="Times New Roman"/>
                          <a:cs typeface="Arial" pitchFamily="34" charset="0"/>
                        </a:rPr>
                        <a:t>  = 0,000 001 kg</a:t>
                      </a:r>
                      <a:endParaRPr lang="es-ES" sz="1800" b="0" dirty="0" smtClean="0">
                        <a:ln>
                          <a:solidFill>
                            <a:sysClr val="windowText" lastClr="000000"/>
                          </a:solidFill>
                        </a:ln>
                        <a:solidFill>
                          <a:srgbClr val="000000"/>
                        </a:solidFill>
                        <a:latin typeface="+mn-lt"/>
                        <a:ea typeface="Times New Roman"/>
                        <a:cs typeface="Arial"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blipFill>
                      <a:blip r:embed="rId3"/>
                      <a:tile tx="0" ty="0" sx="100000" sy="100000" flip="none" algn="tl"/>
                    </a:blipFill>
                  </a:tcPr>
                </a:tc>
              </a:tr>
            </a:tbl>
          </a:graphicData>
        </a:graphic>
      </p:graphicFrame>
      <p:sp>
        <p:nvSpPr>
          <p:cNvPr id="5" name="4 Rectángulo"/>
          <p:cNvSpPr/>
          <p:nvPr/>
        </p:nvSpPr>
        <p:spPr>
          <a:xfrm>
            <a:off x="7072330" y="4572008"/>
            <a:ext cx="1928826" cy="1323439"/>
          </a:xfrm>
          <a:prstGeom prst="rect">
            <a:avLst/>
          </a:prstGeom>
        </p:spPr>
        <p:txBody>
          <a:bodyPr wrap="square">
            <a:spAutoFit/>
          </a:bodyPr>
          <a:lstStyle/>
          <a:p>
            <a:pPr algn="just"/>
            <a:r>
              <a:rPr lang="en-US" sz="1600" dirty="0" smtClean="0"/>
              <a:t>In the stairs of the mass, each step is 10 times greater than the inferior immediate step.</a:t>
            </a:r>
            <a:endParaRPr lang="es-ES" sz="1600" dirty="0"/>
          </a:p>
        </p:txBody>
      </p:sp>
      <p:sp>
        <p:nvSpPr>
          <p:cNvPr id="7" name="6 Rectángulo"/>
          <p:cNvSpPr/>
          <p:nvPr/>
        </p:nvSpPr>
        <p:spPr>
          <a:xfrm>
            <a:off x="0" y="142852"/>
            <a:ext cx="9144000" cy="830997"/>
          </a:xfrm>
          <a:prstGeom prst="rect">
            <a:avLst/>
          </a:prstGeom>
        </p:spPr>
        <p:txBody>
          <a:bodyPr wrap="square">
            <a:spAutoFit/>
          </a:bodyPr>
          <a:lstStyle/>
          <a:p>
            <a:pPr algn="ctr"/>
            <a:r>
              <a:rPr lang="es-ES" sz="4800" b="1" dirty="0" smtClean="0">
                <a:solidFill>
                  <a:srgbClr val="C00000"/>
                </a:solidFill>
              </a:rPr>
              <a:t>Submultiples of kilogram</a:t>
            </a:r>
            <a:endParaRPr lang="es-ES" sz="4800" b="1" dirty="0">
              <a:solidFill>
                <a:srgbClr val="C00000"/>
              </a:solidFill>
            </a:endParaRPr>
          </a:p>
        </p:txBody>
      </p:sp>
      <p:grpSp>
        <p:nvGrpSpPr>
          <p:cNvPr id="19" name="18 Grupo"/>
          <p:cNvGrpSpPr/>
          <p:nvPr/>
        </p:nvGrpSpPr>
        <p:grpSpPr>
          <a:xfrm>
            <a:off x="6643702" y="2000240"/>
            <a:ext cx="2571768" cy="1655216"/>
            <a:chOff x="6858016" y="2702478"/>
            <a:chExt cx="2571768" cy="1655216"/>
          </a:xfrm>
        </p:grpSpPr>
        <p:grpSp>
          <p:nvGrpSpPr>
            <p:cNvPr id="20" name="9 Grupo"/>
            <p:cNvGrpSpPr/>
            <p:nvPr/>
          </p:nvGrpSpPr>
          <p:grpSpPr>
            <a:xfrm>
              <a:off x="6929454" y="3000372"/>
              <a:ext cx="2000264" cy="1285884"/>
              <a:chOff x="7000892" y="1714488"/>
              <a:chExt cx="2000264" cy="1285884"/>
            </a:xfrm>
          </p:grpSpPr>
          <p:cxnSp>
            <p:nvCxnSpPr>
              <p:cNvPr id="30" name="29 Conector angular"/>
              <p:cNvCxnSpPr/>
              <p:nvPr/>
            </p:nvCxnSpPr>
            <p:spPr>
              <a:xfrm>
                <a:off x="8215338" y="2571744"/>
                <a:ext cx="500066" cy="214314"/>
              </a:xfrm>
              <a:prstGeom prst="bentConnector3">
                <a:avLst>
                  <a:gd name="adj1" fmla="val 50000"/>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31" name="16 Grupo"/>
              <p:cNvGrpSpPr/>
              <p:nvPr/>
            </p:nvGrpSpPr>
            <p:grpSpPr>
              <a:xfrm>
                <a:off x="7000892" y="1714488"/>
                <a:ext cx="2000264" cy="1285884"/>
                <a:chOff x="7000892" y="2000240"/>
                <a:chExt cx="2000264" cy="1285884"/>
              </a:xfrm>
            </p:grpSpPr>
            <p:cxnSp>
              <p:nvCxnSpPr>
                <p:cNvPr id="32" name="31 Conector angular"/>
                <p:cNvCxnSpPr/>
                <p:nvPr/>
              </p:nvCxnSpPr>
              <p:spPr>
                <a:xfrm>
                  <a:off x="7000892" y="2000240"/>
                  <a:ext cx="500066" cy="214314"/>
                </a:xfrm>
                <a:prstGeom prst="bentConnector3">
                  <a:avLst>
                    <a:gd name="adj1" fmla="val 50000"/>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13 Conector angular"/>
                <p:cNvCxnSpPr/>
                <p:nvPr/>
              </p:nvCxnSpPr>
              <p:spPr>
                <a:xfrm>
                  <a:off x="7286644" y="2214554"/>
                  <a:ext cx="500066" cy="214314"/>
                </a:xfrm>
                <a:prstGeom prst="bentConnector3">
                  <a:avLst>
                    <a:gd name="adj1" fmla="val 50000"/>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 name="33 Conector angular"/>
                <p:cNvCxnSpPr/>
                <p:nvPr/>
              </p:nvCxnSpPr>
              <p:spPr>
                <a:xfrm>
                  <a:off x="8501090" y="3071810"/>
                  <a:ext cx="500066" cy="214314"/>
                </a:xfrm>
                <a:prstGeom prst="bentConnector3">
                  <a:avLst>
                    <a:gd name="adj1" fmla="val 50000"/>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34 Conector angular"/>
                <p:cNvCxnSpPr/>
                <p:nvPr/>
              </p:nvCxnSpPr>
              <p:spPr>
                <a:xfrm>
                  <a:off x="7572396" y="2428868"/>
                  <a:ext cx="500066" cy="214314"/>
                </a:xfrm>
                <a:prstGeom prst="bentConnector3">
                  <a:avLst>
                    <a:gd name="adj1" fmla="val 50000"/>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35 Conector angular"/>
                <p:cNvCxnSpPr/>
                <p:nvPr/>
              </p:nvCxnSpPr>
              <p:spPr>
                <a:xfrm>
                  <a:off x="7858148" y="2643182"/>
                  <a:ext cx="500066" cy="214314"/>
                </a:xfrm>
                <a:prstGeom prst="bentConnector3">
                  <a:avLst>
                    <a:gd name="adj1" fmla="val 50000"/>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grpSp>
          <p:nvGrpSpPr>
            <p:cNvPr id="21" name="25 Grupo"/>
            <p:cNvGrpSpPr/>
            <p:nvPr/>
          </p:nvGrpSpPr>
          <p:grpSpPr>
            <a:xfrm>
              <a:off x="6858016" y="2702478"/>
              <a:ext cx="2571768" cy="1655216"/>
              <a:chOff x="6858016" y="1488032"/>
              <a:chExt cx="2571768" cy="1655216"/>
            </a:xfrm>
          </p:grpSpPr>
          <p:sp>
            <p:nvSpPr>
              <p:cNvPr id="22" name="21 CuadroTexto"/>
              <p:cNvSpPr txBox="1"/>
              <p:nvPr/>
            </p:nvSpPr>
            <p:spPr>
              <a:xfrm>
                <a:off x="7715272" y="2130974"/>
                <a:ext cx="500066" cy="369332"/>
              </a:xfrm>
              <a:prstGeom prst="rect">
                <a:avLst/>
              </a:prstGeom>
              <a:noFill/>
            </p:spPr>
            <p:txBody>
              <a:bodyPr wrap="square" rtlCol="0">
                <a:spAutoFit/>
              </a:bodyPr>
              <a:lstStyle/>
              <a:p>
                <a:r>
                  <a:rPr lang="es-ES" dirty="0" smtClean="0"/>
                  <a:t>g</a:t>
                </a:r>
                <a:endParaRPr lang="es-ES" dirty="0"/>
              </a:p>
            </p:txBody>
          </p:sp>
          <p:grpSp>
            <p:nvGrpSpPr>
              <p:cNvPr id="23" name="24 Grupo"/>
              <p:cNvGrpSpPr/>
              <p:nvPr/>
            </p:nvGrpSpPr>
            <p:grpSpPr>
              <a:xfrm>
                <a:off x="6858016" y="1488032"/>
                <a:ext cx="2571768" cy="1655216"/>
                <a:chOff x="6858016" y="1500174"/>
                <a:chExt cx="2571768" cy="1655216"/>
              </a:xfrm>
            </p:grpSpPr>
            <p:sp>
              <p:nvSpPr>
                <p:cNvPr id="24" name="23 CuadroTexto"/>
                <p:cNvSpPr txBox="1"/>
                <p:nvPr/>
              </p:nvSpPr>
              <p:spPr>
                <a:xfrm>
                  <a:off x="6858016" y="1500174"/>
                  <a:ext cx="785818" cy="369332"/>
                </a:xfrm>
                <a:prstGeom prst="rect">
                  <a:avLst/>
                </a:prstGeom>
                <a:noFill/>
              </p:spPr>
              <p:txBody>
                <a:bodyPr wrap="square" rtlCol="0">
                  <a:spAutoFit/>
                </a:bodyPr>
                <a:lstStyle/>
                <a:p>
                  <a:r>
                    <a:rPr lang="es-ES" dirty="0" smtClean="0"/>
                    <a:t>kg</a:t>
                  </a:r>
                  <a:endParaRPr lang="es-ES" dirty="0"/>
                </a:p>
              </p:txBody>
            </p:sp>
            <p:sp>
              <p:nvSpPr>
                <p:cNvPr id="25" name="24 CuadroTexto"/>
                <p:cNvSpPr txBox="1"/>
                <p:nvPr/>
              </p:nvSpPr>
              <p:spPr>
                <a:xfrm>
                  <a:off x="7143768" y="1714488"/>
                  <a:ext cx="1000132" cy="369332"/>
                </a:xfrm>
                <a:prstGeom prst="rect">
                  <a:avLst/>
                </a:prstGeom>
                <a:noFill/>
              </p:spPr>
              <p:txBody>
                <a:bodyPr wrap="square" rtlCol="0">
                  <a:spAutoFit/>
                </a:bodyPr>
                <a:lstStyle/>
                <a:p>
                  <a:r>
                    <a:rPr lang="es-ES" dirty="0" smtClean="0"/>
                    <a:t>hg</a:t>
                  </a:r>
                  <a:endParaRPr lang="es-ES" dirty="0"/>
                </a:p>
              </p:txBody>
            </p:sp>
            <p:sp>
              <p:nvSpPr>
                <p:cNvPr id="26" name="25 CuadroTexto"/>
                <p:cNvSpPr txBox="1"/>
                <p:nvPr/>
              </p:nvSpPr>
              <p:spPr>
                <a:xfrm>
                  <a:off x="7429520" y="1928802"/>
                  <a:ext cx="1000132" cy="369332"/>
                </a:xfrm>
                <a:prstGeom prst="rect">
                  <a:avLst/>
                </a:prstGeom>
                <a:noFill/>
              </p:spPr>
              <p:txBody>
                <a:bodyPr wrap="square" rtlCol="0">
                  <a:spAutoFit/>
                </a:bodyPr>
                <a:lstStyle/>
                <a:p>
                  <a:r>
                    <a:rPr lang="es-ES" dirty="0" smtClean="0"/>
                    <a:t>dag</a:t>
                  </a:r>
                  <a:endParaRPr lang="es-ES" dirty="0"/>
                </a:p>
              </p:txBody>
            </p:sp>
            <p:sp>
              <p:nvSpPr>
                <p:cNvPr id="27" name="26 CuadroTexto"/>
                <p:cNvSpPr txBox="1"/>
                <p:nvPr/>
              </p:nvSpPr>
              <p:spPr>
                <a:xfrm>
                  <a:off x="8001024" y="2357430"/>
                  <a:ext cx="847732" cy="369332"/>
                </a:xfrm>
                <a:prstGeom prst="rect">
                  <a:avLst/>
                </a:prstGeom>
                <a:noFill/>
              </p:spPr>
              <p:txBody>
                <a:bodyPr wrap="square" rtlCol="0">
                  <a:spAutoFit/>
                </a:bodyPr>
                <a:lstStyle/>
                <a:p>
                  <a:r>
                    <a:rPr lang="es-ES" dirty="0" smtClean="0"/>
                    <a:t>dg</a:t>
                  </a:r>
                  <a:endParaRPr lang="es-ES" dirty="0"/>
                </a:p>
              </p:txBody>
            </p:sp>
            <p:sp>
              <p:nvSpPr>
                <p:cNvPr id="28" name="27 CuadroTexto"/>
                <p:cNvSpPr txBox="1"/>
                <p:nvPr/>
              </p:nvSpPr>
              <p:spPr>
                <a:xfrm>
                  <a:off x="8358214" y="2571744"/>
                  <a:ext cx="500066" cy="369332"/>
                </a:xfrm>
                <a:prstGeom prst="rect">
                  <a:avLst/>
                </a:prstGeom>
                <a:noFill/>
              </p:spPr>
              <p:txBody>
                <a:bodyPr wrap="square" rtlCol="0">
                  <a:spAutoFit/>
                </a:bodyPr>
                <a:lstStyle/>
                <a:p>
                  <a:r>
                    <a:rPr lang="es-ES" dirty="0" smtClean="0"/>
                    <a:t>cg</a:t>
                  </a:r>
                  <a:endParaRPr lang="es-ES" dirty="0"/>
                </a:p>
              </p:txBody>
            </p:sp>
            <p:sp>
              <p:nvSpPr>
                <p:cNvPr id="29" name="28 CuadroTexto"/>
                <p:cNvSpPr txBox="1"/>
                <p:nvPr/>
              </p:nvSpPr>
              <p:spPr>
                <a:xfrm>
                  <a:off x="8643966" y="2786058"/>
                  <a:ext cx="785818" cy="369332"/>
                </a:xfrm>
                <a:prstGeom prst="rect">
                  <a:avLst/>
                </a:prstGeom>
                <a:noFill/>
              </p:spPr>
              <p:txBody>
                <a:bodyPr wrap="square" rtlCol="0">
                  <a:spAutoFit/>
                </a:bodyPr>
                <a:lstStyle/>
                <a:p>
                  <a:r>
                    <a:rPr lang="es-ES" dirty="0" smtClean="0"/>
                    <a:t>mg</a:t>
                  </a:r>
                  <a:endParaRPr lang="es-ES" dirty="0"/>
                </a:p>
              </p:txBody>
            </p:sp>
          </p:grpSp>
        </p:grpSp>
      </p:grpSp>
      <p:sp>
        <p:nvSpPr>
          <p:cNvPr id="37" name="36 Marcador de pie de página"/>
          <p:cNvSpPr>
            <a:spLocks noGrp="1"/>
          </p:cNvSpPr>
          <p:nvPr>
            <p:ph type="ftr" sz="quarter" idx="11"/>
          </p:nvPr>
        </p:nvSpPr>
        <p:spPr/>
        <p:txBody>
          <a:bodyPr/>
          <a:lstStyle/>
          <a:p>
            <a:pPr>
              <a:defRPr/>
            </a:pPr>
            <a:r>
              <a:rPr lang="es-ES_tradnl" dirty="0" smtClean="0"/>
              <a:t>Susana Morales Bernal</a:t>
            </a:r>
            <a:endParaRPr lang="es-ES_tradnl"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6" name="5 CuadroTexto"/>
          <p:cNvSpPr txBox="1"/>
          <p:nvPr/>
        </p:nvSpPr>
        <p:spPr>
          <a:xfrm>
            <a:off x="2071670" y="214290"/>
            <a:ext cx="6643734" cy="369332"/>
          </a:xfrm>
          <a:prstGeom prst="rect">
            <a:avLst/>
          </a:prstGeom>
          <a:noFill/>
        </p:spPr>
        <p:txBody>
          <a:bodyPr wrap="square" rtlCol="0">
            <a:spAutoFit/>
          </a:bodyPr>
          <a:lstStyle/>
          <a:p>
            <a:endParaRPr lang="es-ES" dirty="0"/>
          </a:p>
        </p:txBody>
      </p:sp>
      <p:sp>
        <p:nvSpPr>
          <p:cNvPr id="7" name="6 CuadroTexto"/>
          <p:cNvSpPr txBox="1"/>
          <p:nvPr/>
        </p:nvSpPr>
        <p:spPr>
          <a:xfrm>
            <a:off x="-32" y="785794"/>
            <a:ext cx="9001188" cy="707886"/>
          </a:xfrm>
          <a:prstGeom prst="rect">
            <a:avLst/>
          </a:prstGeom>
          <a:noFill/>
          <a:ln w="3175">
            <a:noFill/>
          </a:ln>
        </p:spPr>
        <p:txBody>
          <a:bodyPr wrap="square" rtlCol="0">
            <a:spAutoFit/>
          </a:bodyPr>
          <a:lstStyle/>
          <a:p>
            <a:pPr algn="just"/>
            <a:r>
              <a:rPr lang="en-US" sz="2000" b="1" dirty="0" smtClean="0">
                <a:solidFill>
                  <a:srgbClr val="FF0000"/>
                </a:solidFill>
              </a:rPr>
              <a:t>Density is the relationship between the mass of an object and its volume, we represent  it by the symbol ( </a:t>
            </a:r>
            <a:r>
              <a:rPr lang="el-GR" sz="2000" b="1" dirty="0" smtClean="0">
                <a:solidFill>
                  <a:srgbClr val="FF0000"/>
                </a:solidFill>
              </a:rPr>
              <a:t>ρ</a:t>
            </a:r>
            <a:r>
              <a:rPr lang="es-ES" sz="2000" b="1" dirty="0" smtClean="0">
                <a:solidFill>
                  <a:srgbClr val="FF0000"/>
                </a:solidFill>
              </a:rPr>
              <a:t> )</a:t>
            </a:r>
            <a:endParaRPr lang="es-ES" sz="2000" b="1" dirty="0">
              <a:solidFill>
                <a:srgbClr val="FF0000"/>
              </a:solidFill>
            </a:endParaRPr>
          </a:p>
        </p:txBody>
      </p:sp>
      <p:sp>
        <p:nvSpPr>
          <p:cNvPr id="4" name="3 CuadroTexto"/>
          <p:cNvSpPr txBox="1"/>
          <p:nvPr/>
        </p:nvSpPr>
        <p:spPr>
          <a:xfrm>
            <a:off x="2500298" y="-142900"/>
            <a:ext cx="3643338" cy="1015663"/>
          </a:xfrm>
          <a:prstGeom prst="rect">
            <a:avLst/>
          </a:prstGeom>
          <a:noFill/>
        </p:spPr>
        <p:txBody>
          <a:bodyPr wrap="square" rtlCol="0">
            <a:spAutoFit/>
          </a:bodyPr>
          <a:lstStyle/>
          <a:p>
            <a:r>
              <a:rPr lang="es-ES" sz="6000" dirty="0" smtClean="0">
                <a:ln w="12700">
                  <a:solidFill>
                    <a:schemeClr val="bg1"/>
                  </a:solidFill>
                  <a:prstDash val="solid"/>
                </a:ln>
                <a:solidFill>
                  <a:srgbClr val="002060"/>
                </a:solidFill>
                <a:effectLst>
                  <a:outerShdw blurRad="38100" dist="38100" dir="2700000" algn="tl">
                    <a:srgbClr val="000000">
                      <a:alpha val="43137"/>
                    </a:srgbClr>
                  </a:outerShdw>
                </a:effectLst>
              </a:rPr>
              <a:t>DENSITY</a:t>
            </a:r>
            <a:endParaRPr lang="es-ES" sz="6000" dirty="0">
              <a:ln w="12700">
                <a:solidFill>
                  <a:schemeClr val="bg1"/>
                </a:solidFill>
                <a:prstDash val="solid"/>
              </a:ln>
              <a:solidFill>
                <a:srgbClr val="002060"/>
              </a:solidFill>
              <a:effectLst>
                <a:outerShdw blurRad="38100" dist="38100" dir="2700000" algn="tl">
                  <a:srgbClr val="000000">
                    <a:alpha val="43137"/>
                  </a:srgbClr>
                </a:outerShdw>
              </a:effectLst>
            </a:endParaRPr>
          </a:p>
        </p:txBody>
      </p:sp>
      <p:sp>
        <p:nvSpPr>
          <p:cNvPr id="5" name="4 CuadroTexto"/>
          <p:cNvSpPr txBox="1"/>
          <p:nvPr/>
        </p:nvSpPr>
        <p:spPr>
          <a:xfrm>
            <a:off x="142844" y="2285992"/>
            <a:ext cx="5357850" cy="1015663"/>
          </a:xfrm>
          <a:prstGeom prst="rect">
            <a:avLst/>
          </a:prstGeom>
          <a:noFill/>
        </p:spPr>
        <p:txBody>
          <a:bodyPr wrap="square" rtlCol="0">
            <a:spAutoFit/>
          </a:bodyPr>
          <a:lstStyle/>
          <a:p>
            <a:r>
              <a:rPr lang="en-US" sz="2000" b="1" i="1" dirty="0" smtClean="0">
                <a:solidFill>
                  <a:srgbClr val="FF0000"/>
                </a:solidFill>
              </a:rPr>
              <a:t>If we want to calculate the density of an object, we must calculate its mass and its volume </a:t>
            </a:r>
            <a:endParaRPr lang="es-ES" sz="2000" b="1" i="1" dirty="0">
              <a:solidFill>
                <a:srgbClr val="FF0000"/>
              </a:solidFill>
            </a:endParaRPr>
          </a:p>
        </p:txBody>
      </p:sp>
      <p:pic>
        <p:nvPicPr>
          <p:cNvPr id="1026" name="Picture 2" descr="G:\medir volumen y densidad cc.jpg"/>
          <p:cNvPicPr>
            <a:picLocks noChangeAspect="1" noChangeArrowheads="1"/>
          </p:cNvPicPr>
          <p:nvPr/>
        </p:nvPicPr>
        <p:blipFill>
          <a:blip r:embed="rId3" cstate="print"/>
          <a:srcRect/>
          <a:stretch>
            <a:fillRect/>
          </a:stretch>
        </p:blipFill>
        <p:spPr bwMode="auto">
          <a:xfrm>
            <a:off x="71406" y="3213124"/>
            <a:ext cx="8526463" cy="3644900"/>
          </a:xfrm>
          <a:prstGeom prst="rect">
            <a:avLst/>
          </a:prstGeom>
          <a:noFill/>
        </p:spPr>
      </p:pic>
      <p:sp>
        <p:nvSpPr>
          <p:cNvPr id="14" name="13 CuadroTexto"/>
          <p:cNvSpPr txBox="1"/>
          <p:nvPr/>
        </p:nvSpPr>
        <p:spPr>
          <a:xfrm>
            <a:off x="6286512" y="1714488"/>
            <a:ext cx="2571768" cy="1200329"/>
          </a:xfrm>
          <a:prstGeom prst="rect">
            <a:avLst/>
          </a:prstGeom>
          <a:noFill/>
        </p:spPr>
        <p:txBody>
          <a:bodyPr wrap="square" rtlCol="0">
            <a:spAutoFit/>
          </a:bodyPr>
          <a:lstStyle/>
          <a:p>
            <a:r>
              <a:rPr lang="en-US" b="1" dirty="0" smtClean="0">
                <a:solidFill>
                  <a:srgbClr val="FF0000"/>
                </a:solidFill>
              </a:rPr>
              <a:t>The mathematical expression of the density is:</a:t>
            </a:r>
          </a:p>
          <a:p>
            <a:endParaRPr lang="es-ES" b="1" dirty="0">
              <a:solidFill>
                <a:srgbClr val="FF0000"/>
              </a:solidFill>
            </a:endParaRPr>
          </a:p>
        </p:txBody>
      </p:sp>
      <p:grpSp>
        <p:nvGrpSpPr>
          <p:cNvPr id="31" name="30 Grupo"/>
          <p:cNvGrpSpPr/>
          <p:nvPr/>
        </p:nvGrpSpPr>
        <p:grpSpPr>
          <a:xfrm>
            <a:off x="6572264" y="2488164"/>
            <a:ext cx="1428760" cy="810102"/>
            <a:chOff x="6572264" y="2488164"/>
            <a:chExt cx="1428760" cy="810102"/>
          </a:xfrm>
        </p:grpSpPr>
        <p:sp>
          <p:nvSpPr>
            <p:cNvPr id="19" name="18 CuadroTexto"/>
            <p:cNvSpPr txBox="1"/>
            <p:nvPr/>
          </p:nvSpPr>
          <p:spPr>
            <a:xfrm>
              <a:off x="7500958" y="2488164"/>
              <a:ext cx="500066" cy="369332"/>
            </a:xfrm>
            <a:prstGeom prst="rect">
              <a:avLst/>
            </a:prstGeom>
            <a:noFill/>
          </p:spPr>
          <p:txBody>
            <a:bodyPr wrap="square" rtlCol="0">
              <a:spAutoFit/>
            </a:bodyPr>
            <a:lstStyle/>
            <a:p>
              <a:r>
                <a:rPr lang="es-ES" dirty="0" smtClean="0">
                  <a:solidFill>
                    <a:schemeClr val="accent5">
                      <a:lumMod val="75000"/>
                    </a:schemeClr>
                  </a:solidFill>
                </a:rPr>
                <a:t>m</a:t>
              </a:r>
              <a:endParaRPr lang="es-ES" dirty="0">
                <a:solidFill>
                  <a:schemeClr val="accent5">
                    <a:lumMod val="75000"/>
                  </a:schemeClr>
                </a:solidFill>
              </a:endParaRPr>
            </a:p>
          </p:txBody>
        </p:sp>
        <p:grpSp>
          <p:nvGrpSpPr>
            <p:cNvPr id="30" name="29 Grupo"/>
            <p:cNvGrpSpPr/>
            <p:nvPr/>
          </p:nvGrpSpPr>
          <p:grpSpPr>
            <a:xfrm>
              <a:off x="6572264" y="2643182"/>
              <a:ext cx="1428760" cy="655084"/>
              <a:chOff x="6572264" y="2643182"/>
              <a:chExt cx="1428760" cy="655084"/>
            </a:xfrm>
          </p:grpSpPr>
          <p:sp>
            <p:nvSpPr>
              <p:cNvPr id="16" name="15 Igual que"/>
              <p:cNvSpPr/>
              <p:nvPr/>
            </p:nvSpPr>
            <p:spPr>
              <a:xfrm>
                <a:off x="7000892" y="2714620"/>
                <a:ext cx="285752" cy="285752"/>
              </a:xfrm>
              <a:prstGeom prst="mathEqual">
                <a:avLst>
                  <a:gd name="adj1" fmla="val 0"/>
                  <a:gd name="adj2" fmla="val 15313"/>
                </a:avLst>
              </a:prstGeom>
              <a:solidFill>
                <a:srgbClr val="C0000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17" name="16 CuadroTexto"/>
              <p:cNvSpPr txBox="1"/>
              <p:nvPr/>
            </p:nvSpPr>
            <p:spPr>
              <a:xfrm>
                <a:off x="6572264" y="2643182"/>
                <a:ext cx="571504" cy="369332"/>
              </a:xfrm>
              <a:prstGeom prst="rect">
                <a:avLst/>
              </a:prstGeom>
              <a:noFill/>
            </p:spPr>
            <p:txBody>
              <a:bodyPr wrap="square" rtlCol="0">
                <a:spAutoFit/>
              </a:bodyPr>
              <a:lstStyle/>
              <a:p>
                <a:r>
                  <a:rPr lang="el-GR" b="1" dirty="0" smtClean="0">
                    <a:solidFill>
                      <a:schemeClr val="accent5">
                        <a:lumMod val="75000"/>
                      </a:schemeClr>
                    </a:solidFill>
                  </a:rPr>
                  <a:t>ρ</a:t>
                </a:r>
                <a:endParaRPr lang="es-ES" dirty="0">
                  <a:solidFill>
                    <a:schemeClr val="accent5">
                      <a:lumMod val="75000"/>
                    </a:schemeClr>
                  </a:solidFill>
                </a:endParaRPr>
              </a:p>
            </p:txBody>
          </p:sp>
          <p:sp>
            <p:nvSpPr>
              <p:cNvPr id="18" name="17 Menos"/>
              <p:cNvSpPr/>
              <p:nvPr/>
            </p:nvSpPr>
            <p:spPr>
              <a:xfrm>
                <a:off x="7358082" y="2857496"/>
                <a:ext cx="642942" cy="45719"/>
              </a:xfrm>
              <a:prstGeom prst="mathMinus">
                <a:avLst/>
              </a:prstGeom>
              <a:solidFill>
                <a:schemeClr val="accent5">
                  <a:lumMod val="60000"/>
                  <a:lumOff val="40000"/>
                </a:schemeClr>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0" name="19 CuadroTexto"/>
              <p:cNvSpPr txBox="1"/>
              <p:nvPr/>
            </p:nvSpPr>
            <p:spPr>
              <a:xfrm>
                <a:off x="7500958" y="2928934"/>
                <a:ext cx="500066" cy="369332"/>
              </a:xfrm>
              <a:prstGeom prst="rect">
                <a:avLst/>
              </a:prstGeom>
              <a:noFill/>
            </p:spPr>
            <p:txBody>
              <a:bodyPr wrap="square" rtlCol="0">
                <a:spAutoFit/>
              </a:bodyPr>
              <a:lstStyle/>
              <a:p>
                <a:r>
                  <a:rPr lang="es-ES" dirty="0" smtClean="0">
                    <a:solidFill>
                      <a:schemeClr val="accent5">
                        <a:lumMod val="75000"/>
                      </a:schemeClr>
                    </a:solidFill>
                  </a:rPr>
                  <a:t>V</a:t>
                </a:r>
                <a:endParaRPr lang="es-ES" dirty="0">
                  <a:solidFill>
                    <a:schemeClr val="accent5">
                      <a:lumMod val="75000"/>
                    </a:schemeClr>
                  </a:solidFill>
                </a:endParaRPr>
              </a:p>
            </p:txBody>
          </p:sp>
        </p:grpSp>
      </p:grpSp>
      <p:sp>
        <p:nvSpPr>
          <p:cNvPr id="21" name="20 Esquina doblada"/>
          <p:cNvSpPr/>
          <p:nvPr/>
        </p:nvSpPr>
        <p:spPr>
          <a:xfrm>
            <a:off x="6143636" y="1643050"/>
            <a:ext cx="2857520" cy="3143272"/>
          </a:xfrm>
          <a:prstGeom prst="foldedCorner">
            <a:avLst/>
          </a:prstGeom>
          <a:no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2" name="21 CuadroTexto"/>
          <p:cNvSpPr txBox="1"/>
          <p:nvPr/>
        </p:nvSpPr>
        <p:spPr>
          <a:xfrm>
            <a:off x="6215074" y="3214686"/>
            <a:ext cx="2714644" cy="646331"/>
          </a:xfrm>
          <a:prstGeom prst="rect">
            <a:avLst/>
          </a:prstGeom>
          <a:noFill/>
        </p:spPr>
        <p:txBody>
          <a:bodyPr wrap="square" rtlCol="0">
            <a:spAutoFit/>
          </a:bodyPr>
          <a:lstStyle/>
          <a:p>
            <a:r>
              <a:rPr lang="en-US" b="1" i="1" dirty="0" smtClean="0">
                <a:solidFill>
                  <a:srgbClr val="FF0000"/>
                </a:solidFill>
              </a:rPr>
              <a:t>The density of the ball of the figure is: </a:t>
            </a:r>
            <a:endParaRPr lang="es-ES" b="1" i="1" dirty="0">
              <a:solidFill>
                <a:srgbClr val="FF0000"/>
              </a:solidFill>
            </a:endParaRPr>
          </a:p>
        </p:txBody>
      </p:sp>
      <p:grpSp>
        <p:nvGrpSpPr>
          <p:cNvPr id="36" name="35 Grupo"/>
          <p:cNvGrpSpPr/>
          <p:nvPr/>
        </p:nvGrpSpPr>
        <p:grpSpPr>
          <a:xfrm>
            <a:off x="6215074" y="3774048"/>
            <a:ext cx="3214710" cy="810102"/>
            <a:chOff x="6215074" y="3774048"/>
            <a:chExt cx="3214710" cy="810102"/>
          </a:xfrm>
        </p:grpSpPr>
        <p:sp>
          <p:nvSpPr>
            <p:cNvPr id="28" name="27 Igual que"/>
            <p:cNvSpPr/>
            <p:nvPr/>
          </p:nvSpPr>
          <p:spPr>
            <a:xfrm>
              <a:off x="7715272" y="4000504"/>
              <a:ext cx="285752" cy="285752"/>
            </a:xfrm>
            <a:prstGeom prst="mathEqual">
              <a:avLst>
                <a:gd name="adj1" fmla="val 0"/>
                <a:gd name="adj2" fmla="val 15313"/>
              </a:avLst>
            </a:prstGeom>
            <a:solidFill>
              <a:srgbClr val="C0000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grpSp>
          <p:nvGrpSpPr>
            <p:cNvPr id="35" name="34 Grupo"/>
            <p:cNvGrpSpPr/>
            <p:nvPr/>
          </p:nvGrpSpPr>
          <p:grpSpPr>
            <a:xfrm>
              <a:off x="6215074" y="3774048"/>
              <a:ext cx="3214710" cy="810102"/>
              <a:chOff x="6215074" y="3774048"/>
              <a:chExt cx="3214710" cy="810102"/>
            </a:xfrm>
          </p:grpSpPr>
          <p:sp>
            <p:nvSpPr>
              <p:cNvPr id="25" name="24 Menos"/>
              <p:cNvSpPr/>
              <p:nvPr/>
            </p:nvSpPr>
            <p:spPr>
              <a:xfrm>
                <a:off x="6786578" y="4143380"/>
                <a:ext cx="1000132" cy="45719"/>
              </a:xfrm>
              <a:prstGeom prst="mathMinus">
                <a:avLst/>
              </a:prstGeom>
              <a:solidFill>
                <a:schemeClr val="accent5">
                  <a:lumMod val="60000"/>
                  <a:lumOff val="40000"/>
                </a:schemeClr>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34" name="33 Grupo"/>
              <p:cNvGrpSpPr/>
              <p:nvPr/>
            </p:nvGrpSpPr>
            <p:grpSpPr>
              <a:xfrm>
                <a:off x="6215074" y="3774048"/>
                <a:ext cx="3214710" cy="810102"/>
                <a:chOff x="6215074" y="3774048"/>
                <a:chExt cx="3214710" cy="810102"/>
              </a:xfrm>
            </p:grpSpPr>
            <p:sp>
              <p:nvSpPr>
                <p:cNvPr id="26" name="25 CuadroTexto"/>
                <p:cNvSpPr txBox="1"/>
                <p:nvPr/>
              </p:nvSpPr>
              <p:spPr>
                <a:xfrm>
                  <a:off x="6929454" y="3774048"/>
                  <a:ext cx="1000132" cy="369332"/>
                </a:xfrm>
                <a:prstGeom prst="rect">
                  <a:avLst/>
                </a:prstGeom>
                <a:noFill/>
              </p:spPr>
              <p:txBody>
                <a:bodyPr wrap="square" rtlCol="0">
                  <a:spAutoFit/>
                </a:bodyPr>
                <a:lstStyle/>
                <a:p>
                  <a:r>
                    <a:rPr lang="es-ES" i="1" dirty="0" smtClean="0">
                      <a:solidFill>
                        <a:schemeClr val="accent5">
                          <a:lumMod val="75000"/>
                        </a:schemeClr>
                      </a:solidFill>
                    </a:rPr>
                    <a:t>30 g</a:t>
                  </a:r>
                  <a:endParaRPr lang="es-ES" i="1" dirty="0">
                    <a:solidFill>
                      <a:schemeClr val="accent5">
                        <a:lumMod val="75000"/>
                      </a:schemeClr>
                    </a:solidFill>
                  </a:endParaRPr>
                </a:p>
              </p:txBody>
            </p:sp>
            <p:sp>
              <p:nvSpPr>
                <p:cNvPr id="23" name="22 CuadroTexto"/>
                <p:cNvSpPr txBox="1"/>
                <p:nvPr/>
              </p:nvSpPr>
              <p:spPr>
                <a:xfrm>
                  <a:off x="6215074" y="3929066"/>
                  <a:ext cx="571504" cy="369332"/>
                </a:xfrm>
                <a:prstGeom prst="rect">
                  <a:avLst/>
                </a:prstGeom>
                <a:noFill/>
              </p:spPr>
              <p:txBody>
                <a:bodyPr wrap="square" rtlCol="0">
                  <a:spAutoFit/>
                </a:bodyPr>
                <a:lstStyle/>
                <a:p>
                  <a:r>
                    <a:rPr lang="el-GR" b="1" dirty="0" smtClean="0">
                      <a:solidFill>
                        <a:schemeClr val="accent5">
                          <a:lumMod val="75000"/>
                        </a:schemeClr>
                      </a:solidFill>
                    </a:rPr>
                    <a:t>ρ</a:t>
                  </a:r>
                  <a:endParaRPr lang="es-ES" dirty="0">
                    <a:solidFill>
                      <a:schemeClr val="accent5">
                        <a:lumMod val="75000"/>
                      </a:schemeClr>
                    </a:solidFill>
                  </a:endParaRPr>
                </a:p>
              </p:txBody>
            </p:sp>
            <p:sp>
              <p:nvSpPr>
                <p:cNvPr id="24" name="23 Igual que"/>
                <p:cNvSpPr/>
                <p:nvPr/>
              </p:nvSpPr>
              <p:spPr>
                <a:xfrm>
                  <a:off x="6572264" y="4000504"/>
                  <a:ext cx="285752" cy="285752"/>
                </a:xfrm>
                <a:prstGeom prst="mathEqual">
                  <a:avLst>
                    <a:gd name="adj1" fmla="val 0"/>
                    <a:gd name="adj2" fmla="val 15313"/>
                  </a:avLst>
                </a:prstGeom>
                <a:solidFill>
                  <a:srgbClr val="C0000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27" name="26 CuadroTexto"/>
                <p:cNvSpPr txBox="1"/>
                <p:nvPr/>
              </p:nvSpPr>
              <p:spPr>
                <a:xfrm>
                  <a:off x="6858016" y="4214818"/>
                  <a:ext cx="1214446" cy="369332"/>
                </a:xfrm>
                <a:prstGeom prst="rect">
                  <a:avLst/>
                </a:prstGeom>
                <a:noFill/>
              </p:spPr>
              <p:txBody>
                <a:bodyPr wrap="square" rtlCol="0">
                  <a:spAutoFit/>
                </a:bodyPr>
                <a:lstStyle/>
                <a:p>
                  <a:r>
                    <a:rPr lang="es-ES" i="1" dirty="0" smtClean="0">
                      <a:solidFill>
                        <a:schemeClr val="accent5">
                          <a:lumMod val="75000"/>
                        </a:schemeClr>
                      </a:solidFill>
                    </a:rPr>
                    <a:t>10 cm</a:t>
                  </a:r>
                  <a:r>
                    <a:rPr lang="es-ES" i="1" baseline="30000" dirty="0" smtClean="0">
                      <a:solidFill>
                        <a:schemeClr val="accent5">
                          <a:lumMod val="75000"/>
                        </a:schemeClr>
                      </a:solidFill>
                    </a:rPr>
                    <a:t>3</a:t>
                  </a:r>
                  <a:endParaRPr lang="es-ES" i="1" dirty="0">
                    <a:solidFill>
                      <a:schemeClr val="accent5">
                        <a:lumMod val="75000"/>
                      </a:schemeClr>
                    </a:solidFill>
                  </a:endParaRPr>
                </a:p>
              </p:txBody>
            </p:sp>
            <p:sp>
              <p:nvSpPr>
                <p:cNvPr id="29" name="28 CuadroTexto"/>
                <p:cNvSpPr txBox="1"/>
                <p:nvPr/>
              </p:nvSpPr>
              <p:spPr>
                <a:xfrm>
                  <a:off x="8001024" y="3929066"/>
                  <a:ext cx="1428760" cy="369332"/>
                </a:xfrm>
                <a:prstGeom prst="rect">
                  <a:avLst/>
                </a:prstGeom>
                <a:noFill/>
              </p:spPr>
              <p:txBody>
                <a:bodyPr wrap="square" rtlCol="0">
                  <a:spAutoFit/>
                </a:bodyPr>
                <a:lstStyle/>
                <a:p>
                  <a:r>
                    <a:rPr lang="es-ES" i="1" dirty="0" smtClean="0">
                      <a:solidFill>
                        <a:schemeClr val="accent5">
                          <a:lumMod val="75000"/>
                        </a:schemeClr>
                      </a:solidFill>
                    </a:rPr>
                    <a:t>3 g/cm</a:t>
                  </a:r>
                  <a:r>
                    <a:rPr lang="es-ES" i="1" baseline="30000" dirty="0" smtClean="0">
                      <a:solidFill>
                        <a:schemeClr val="accent5">
                          <a:lumMod val="75000"/>
                        </a:schemeClr>
                      </a:solidFill>
                    </a:rPr>
                    <a:t>3</a:t>
                  </a:r>
                  <a:endParaRPr lang="es-ES" i="1" dirty="0">
                    <a:solidFill>
                      <a:schemeClr val="accent5">
                        <a:lumMod val="75000"/>
                      </a:schemeClr>
                    </a:solidFill>
                  </a:endParaRPr>
                </a:p>
              </p:txBody>
            </p:sp>
          </p:grpSp>
        </p:grpSp>
      </p:grpSp>
      <p:sp>
        <p:nvSpPr>
          <p:cNvPr id="32" name="31 CuadroTexto"/>
          <p:cNvSpPr txBox="1"/>
          <p:nvPr/>
        </p:nvSpPr>
        <p:spPr>
          <a:xfrm>
            <a:off x="-32" y="1571612"/>
            <a:ext cx="6143668" cy="707886"/>
          </a:xfrm>
          <a:prstGeom prst="rect">
            <a:avLst/>
          </a:prstGeom>
          <a:noFill/>
        </p:spPr>
        <p:txBody>
          <a:bodyPr wrap="square" rtlCol="0">
            <a:spAutoFit/>
          </a:bodyPr>
          <a:lstStyle/>
          <a:p>
            <a:pPr algn="just"/>
            <a:r>
              <a:rPr lang="en-US" sz="2000" b="1" dirty="0" smtClean="0">
                <a:solidFill>
                  <a:srgbClr val="FF0000"/>
                </a:solidFill>
              </a:rPr>
              <a:t>The density is a characteristic property because it allows us to identify substances </a:t>
            </a:r>
            <a:endParaRPr lang="es-ES" sz="2000" b="1" dirty="0">
              <a:solidFill>
                <a:srgbClr val="FF0000"/>
              </a:solidFill>
            </a:endParaRPr>
          </a:p>
        </p:txBody>
      </p:sp>
      <p:sp>
        <p:nvSpPr>
          <p:cNvPr id="33" name="32 Marcador de pie de página"/>
          <p:cNvSpPr>
            <a:spLocks noGrp="1"/>
          </p:cNvSpPr>
          <p:nvPr>
            <p:ph type="ftr" sz="quarter" idx="11"/>
          </p:nvPr>
        </p:nvSpPr>
        <p:spPr/>
        <p:txBody>
          <a:bodyPr/>
          <a:lstStyle/>
          <a:p>
            <a:pPr>
              <a:defRPr/>
            </a:pPr>
            <a:r>
              <a:rPr lang="es-ES_tradnl" dirty="0" smtClean="0"/>
              <a:t>Susana Morales Bernal</a:t>
            </a:r>
            <a:endParaRPr lang="es-ES_trad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heel(4)">
                                      <p:cBhvr>
                                        <p:cTn id="23" dur="20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heel(4)">
                                      <p:cBhvr>
                                        <p:cTn id="28" dur="20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ox(in)">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026"/>
                                        </p:tgtEl>
                                        <p:attrNameLst>
                                          <p:attrName>style.visibility</p:attrName>
                                        </p:attrNameLst>
                                      </p:cBhvr>
                                      <p:to>
                                        <p:strVal val="visible"/>
                                      </p:to>
                                    </p:set>
                                    <p:anim calcmode="lin" valueType="num">
                                      <p:cBhvr additive="base">
                                        <p:cTn id="38" dur="500" fill="hold"/>
                                        <p:tgtEl>
                                          <p:spTgt spid="1026"/>
                                        </p:tgtEl>
                                        <p:attrNameLst>
                                          <p:attrName>ppt_x</p:attrName>
                                        </p:attrNameLst>
                                      </p:cBhvr>
                                      <p:tavLst>
                                        <p:tav tm="0">
                                          <p:val>
                                            <p:strVal val="#ppt_x"/>
                                          </p:val>
                                        </p:tav>
                                        <p:tav tm="100000">
                                          <p:val>
                                            <p:strVal val="#ppt_x"/>
                                          </p:val>
                                        </p:tav>
                                      </p:tavLst>
                                    </p:anim>
                                    <p:anim calcmode="lin" valueType="num">
                                      <p:cBhvr additive="base">
                                        <p:cTn id="39"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1" presetClass="entr" presetSubtype="4"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heel(4)">
                                      <p:cBhvr>
                                        <p:cTn id="44" dur="20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4" fill="hold" nodeType="click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wheel(4)">
                                      <p:cBhvr>
                                        <p:cTn id="49"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P spid="14" grpId="0"/>
      <p:bldP spid="21" grpId="0" animBg="1"/>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atic.matton.com/bild/IS/comp/IE329-036.JPG"/>
          <p:cNvPicPr>
            <a:picLocks noChangeAspect="1" noChangeArrowheads="1"/>
          </p:cNvPicPr>
          <p:nvPr/>
        </p:nvPicPr>
        <p:blipFill>
          <a:blip r:embed="rId3" cstate="print"/>
          <a:srcRect/>
          <a:stretch>
            <a:fillRect/>
          </a:stretch>
        </p:blipFill>
        <p:spPr bwMode="auto">
          <a:xfrm>
            <a:off x="5972207" y="1785926"/>
            <a:ext cx="3171825" cy="4762500"/>
          </a:xfrm>
          <a:prstGeom prst="rect">
            <a:avLst/>
          </a:prstGeom>
          <a:noFill/>
        </p:spPr>
      </p:pic>
      <p:sp>
        <p:nvSpPr>
          <p:cNvPr id="7" name="6 Rectángulo"/>
          <p:cNvSpPr/>
          <p:nvPr/>
        </p:nvSpPr>
        <p:spPr>
          <a:xfrm>
            <a:off x="71438" y="824195"/>
            <a:ext cx="8929718" cy="461665"/>
          </a:xfrm>
          <a:prstGeom prst="rect">
            <a:avLst/>
          </a:prstGeom>
        </p:spPr>
        <p:txBody>
          <a:bodyPr wrap="square">
            <a:spAutoFit/>
          </a:bodyPr>
          <a:lstStyle/>
          <a:p>
            <a:r>
              <a:rPr lang="en-US" sz="2400" b="1" dirty="0" smtClean="0">
                <a:solidFill>
                  <a:schemeClr val="accent3">
                    <a:lumMod val="50000"/>
                  </a:schemeClr>
                </a:solidFill>
                <a:latin typeface="+mn-lt"/>
                <a:cs typeface="Arial" pitchFamily="34" charset="0"/>
              </a:rPr>
              <a:t>Temperature informs  us about the thermal state of objects</a:t>
            </a:r>
          </a:p>
        </p:txBody>
      </p:sp>
      <p:sp>
        <p:nvSpPr>
          <p:cNvPr id="8" name="7 Rectángulo"/>
          <p:cNvSpPr/>
          <p:nvPr/>
        </p:nvSpPr>
        <p:spPr>
          <a:xfrm>
            <a:off x="214314" y="1500736"/>
            <a:ext cx="6000760" cy="1200329"/>
          </a:xfrm>
          <a:prstGeom prst="rect">
            <a:avLst/>
          </a:prstGeom>
        </p:spPr>
        <p:txBody>
          <a:bodyPr wrap="square">
            <a:spAutoFit/>
          </a:bodyPr>
          <a:lstStyle/>
          <a:p>
            <a:pPr algn="just"/>
            <a:r>
              <a:rPr lang="en-US" sz="2400" b="1" dirty="0" smtClean="0">
                <a:solidFill>
                  <a:schemeClr val="accent3">
                    <a:lumMod val="50000"/>
                  </a:schemeClr>
                </a:solidFill>
                <a:latin typeface="+mn-lt"/>
                <a:cs typeface="Arial" pitchFamily="34" charset="0"/>
              </a:rPr>
              <a:t>The temperature of the objects does not depend on either the type of substance nor  the amount of substance</a:t>
            </a:r>
          </a:p>
        </p:txBody>
      </p:sp>
      <p:sp>
        <p:nvSpPr>
          <p:cNvPr id="9" name="8 Rectángulo"/>
          <p:cNvSpPr/>
          <p:nvPr/>
        </p:nvSpPr>
        <p:spPr>
          <a:xfrm>
            <a:off x="214282" y="2883755"/>
            <a:ext cx="5929354" cy="830997"/>
          </a:xfrm>
          <a:prstGeom prst="rect">
            <a:avLst/>
          </a:prstGeom>
        </p:spPr>
        <p:txBody>
          <a:bodyPr wrap="square">
            <a:spAutoFit/>
          </a:bodyPr>
          <a:lstStyle/>
          <a:p>
            <a:pPr algn="just"/>
            <a:r>
              <a:rPr lang="en-US" sz="2400" b="1" dirty="0" smtClean="0">
                <a:solidFill>
                  <a:schemeClr val="accent3">
                    <a:lumMod val="50000"/>
                  </a:schemeClr>
                </a:solidFill>
                <a:latin typeface="+mn-lt"/>
                <a:cs typeface="Arial" pitchFamily="34" charset="0"/>
              </a:rPr>
              <a:t>We can measure the temperature of an object  with thermometers</a:t>
            </a:r>
          </a:p>
        </p:txBody>
      </p:sp>
      <p:sp>
        <p:nvSpPr>
          <p:cNvPr id="10" name="9 Rectángulo"/>
          <p:cNvSpPr/>
          <p:nvPr/>
        </p:nvSpPr>
        <p:spPr>
          <a:xfrm>
            <a:off x="214282" y="3929066"/>
            <a:ext cx="6000792" cy="830997"/>
          </a:xfrm>
          <a:prstGeom prst="rect">
            <a:avLst/>
          </a:prstGeom>
        </p:spPr>
        <p:txBody>
          <a:bodyPr wrap="square">
            <a:spAutoFit/>
          </a:bodyPr>
          <a:lstStyle/>
          <a:p>
            <a:pPr algn="just"/>
            <a:r>
              <a:rPr lang="en-US" sz="2400" b="1" dirty="0" smtClean="0">
                <a:solidFill>
                  <a:schemeClr val="accent3">
                    <a:lumMod val="50000"/>
                  </a:schemeClr>
                </a:solidFill>
                <a:latin typeface="+mn-lt"/>
              </a:rPr>
              <a:t>The unit of temperature in the international system of units is the Kelvin</a:t>
            </a:r>
          </a:p>
        </p:txBody>
      </p:sp>
      <p:sp>
        <p:nvSpPr>
          <p:cNvPr id="11" name="10 Rectángulo"/>
          <p:cNvSpPr/>
          <p:nvPr/>
        </p:nvSpPr>
        <p:spPr>
          <a:xfrm>
            <a:off x="214282" y="5145488"/>
            <a:ext cx="5929354" cy="1569660"/>
          </a:xfrm>
          <a:prstGeom prst="rect">
            <a:avLst/>
          </a:prstGeom>
        </p:spPr>
        <p:txBody>
          <a:bodyPr wrap="square">
            <a:spAutoFit/>
          </a:bodyPr>
          <a:lstStyle/>
          <a:p>
            <a:pPr algn="just"/>
            <a:r>
              <a:rPr lang="en-US" sz="2400" b="1" dirty="0" smtClean="0">
                <a:solidFill>
                  <a:schemeClr val="accent3">
                    <a:lumMod val="50000"/>
                  </a:schemeClr>
                </a:solidFill>
                <a:latin typeface="+mn-lt"/>
              </a:rPr>
              <a:t>In order to transform the degrees Celsius into Kelvin we must add 273</a:t>
            </a:r>
          </a:p>
          <a:p>
            <a:pPr algn="ctr">
              <a:buNone/>
            </a:pPr>
            <a:endParaRPr lang="en-US" sz="2400" b="1" dirty="0" smtClean="0">
              <a:solidFill>
                <a:schemeClr val="accent6">
                  <a:lumMod val="50000"/>
                </a:schemeClr>
              </a:solidFill>
              <a:latin typeface="+mn-lt"/>
            </a:endParaRPr>
          </a:p>
          <a:p>
            <a:pPr algn="ctr">
              <a:buNone/>
            </a:pPr>
            <a:r>
              <a:rPr lang="en-US" sz="2400" b="1" dirty="0" smtClean="0">
                <a:solidFill>
                  <a:schemeClr val="accent6">
                    <a:lumMod val="50000"/>
                  </a:schemeClr>
                </a:solidFill>
                <a:latin typeface="+mn-lt"/>
              </a:rPr>
              <a:t>Tª (K) = Tª (⁰C) + 273</a:t>
            </a:r>
          </a:p>
        </p:txBody>
      </p:sp>
      <p:sp>
        <p:nvSpPr>
          <p:cNvPr id="12" name="1 Título"/>
          <p:cNvSpPr>
            <a:spLocks noGrp="1"/>
          </p:cNvSpPr>
          <p:nvPr>
            <p:ph type="title"/>
          </p:nvPr>
        </p:nvSpPr>
        <p:spPr>
          <a:xfrm>
            <a:off x="428596" y="-71462"/>
            <a:ext cx="8229600" cy="857256"/>
          </a:xfrm>
        </p:spPr>
        <p:txBody>
          <a:bodyPr>
            <a:noAutofit/>
          </a:bodyPr>
          <a:lstStyle/>
          <a:p>
            <a:r>
              <a:rPr lang="es-ES" sz="6000" dirty="0" smtClean="0">
                <a:ln w="18415" cmpd="sng">
                  <a:solidFill>
                    <a:srgbClr val="FFFFFF"/>
                  </a:solidFill>
                  <a:prstDash val="solid"/>
                </a:ln>
                <a:solidFill>
                  <a:schemeClr val="accent3">
                    <a:lumMod val="50000"/>
                  </a:schemeClr>
                </a:solidFill>
                <a:effectLst>
                  <a:outerShdw blurRad="63500" dir="3600000" algn="tl" rotWithShape="0">
                    <a:srgbClr val="000000">
                      <a:alpha val="70000"/>
                    </a:srgbClr>
                  </a:outerShdw>
                </a:effectLst>
              </a:rPr>
              <a:t>TEMPERATURE</a:t>
            </a:r>
            <a:endParaRPr lang="es-ES" sz="6000" dirty="0">
              <a:ln w="18415" cmpd="sng">
                <a:solidFill>
                  <a:srgbClr val="FFFFFF"/>
                </a:solidFill>
                <a:prstDash val="solid"/>
              </a:ln>
              <a:solidFill>
                <a:schemeClr val="accent3">
                  <a:lumMod val="50000"/>
                </a:schemeClr>
              </a:solidFill>
              <a:effectLst>
                <a:outerShdw blurRad="63500" dir="3600000" algn="tl" rotWithShape="0">
                  <a:srgbClr val="000000">
                    <a:alpha val="70000"/>
                  </a:srgbClr>
                </a:outerShdw>
              </a:effectLst>
            </a:endParaRPr>
          </a:p>
        </p:txBody>
      </p:sp>
      <p:sp>
        <p:nvSpPr>
          <p:cNvPr id="13" name="12 Marcador de pie de página"/>
          <p:cNvSpPr>
            <a:spLocks noGrp="1"/>
          </p:cNvSpPr>
          <p:nvPr>
            <p:ph type="ftr" sz="quarter" idx="11"/>
          </p:nvPr>
        </p:nvSpPr>
        <p:spPr/>
        <p:txBody>
          <a:bodyPr/>
          <a:lstStyle/>
          <a:p>
            <a:pPr>
              <a:defRPr/>
            </a:pPr>
            <a:r>
              <a:rPr lang="es-ES_tradnl" dirty="0" smtClean="0"/>
              <a:t>Susana Morales Bernal</a:t>
            </a:r>
            <a:endParaRPr lang="es-ES_trad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anim calcmode="lin" valueType="num">
                                      <p:cBhvr additive="base">
                                        <p:cTn id="30" dur="500" fill="hold"/>
                                        <p:tgtEl>
                                          <p:spTgt spid="1026"/>
                                        </p:tgtEl>
                                        <p:attrNameLst>
                                          <p:attrName>ppt_x</p:attrName>
                                        </p:attrNameLst>
                                      </p:cBhvr>
                                      <p:tavLst>
                                        <p:tav tm="0">
                                          <p:val>
                                            <p:strVal val="#ppt_x"/>
                                          </p:val>
                                        </p:tav>
                                        <p:tav tm="100000">
                                          <p:val>
                                            <p:strVal val="#ppt_x"/>
                                          </p:val>
                                        </p:tav>
                                      </p:tavLst>
                                    </p:anim>
                                    <p:anim calcmode="lin" valueType="num">
                                      <p:cBhvr additive="base">
                                        <p:cTn id="31"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ppt_x"/>
                                          </p:val>
                                        </p:tav>
                                        <p:tav tm="100000">
                                          <p:val>
                                            <p:strVal val="#ppt_x"/>
                                          </p:val>
                                        </p:tav>
                                      </p:tavLst>
                                    </p:anim>
                                    <p:anim calcmode="lin" valueType="num">
                                      <p:cBhvr additive="base">
                                        <p:cTn id="4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28596" y="571480"/>
            <a:ext cx="8286808" cy="6247864"/>
          </a:xfrm>
          <a:prstGeom prst="rect">
            <a:avLst/>
          </a:prstGeom>
          <a:ln w="28575">
            <a:solidFill>
              <a:srgbClr val="FFC000"/>
            </a:solidFill>
          </a:ln>
        </p:spPr>
        <p:txBody>
          <a:bodyPr wrap="square">
            <a:spAutoFit/>
          </a:bodyPr>
          <a:lstStyle/>
          <a:p>
            <a:pPr marL="342900" indent="-342900" algn="just">
              <a:buFont typeface="+mj-lt"/>
              <a:buAutoNum type="arabicPeriod"/>
            </a:pPr>
            <a:r>
              <a:rPr lang="en-US" sz="1600" dirty="0" smtClean="0"/>
              <a:t>To know what a physical magnitude is.</a:t>
            </a:r>
          </a:p>
          <a:p>
            <a:pPr marL="342900" indent="-342900" algn="just">
              <a:buFont typeface="+mj-lt"/>
              <a:buAutoNum type="arabicPeriod"/>
            </a:pPr>
            <a:r>
              <a:rPr lang="en-US" sz="1600" dirty="0" smtClean="0"/>
              <a:t>To know in which it consists to measure and to understand the necessity of an unit of measurement</a:t>
            </a:r>
          </a:p>
          <a:p>
            <a:pPr marL="342900" indent="-342900" algn="just">
              <a:buFont typeface="+mj-lt"/>
              <a:buAutoNum type="arabicPeriod"/>
            </a:pPr>
            <a:r>
              <a:rPr lang="en-US" sz="1600" dirty="0" smtClean="0"/>
              <a:t>To know the units of the international system of length, surface, volume, mass and temperature.</a:t>
            </a:r>
          </a:p>
          <a:p>
            <a:pPr marL="342900" indent="-342900" algn="just">
              <a:buFont typeface="+mj-lt"/>
              <a:buAutoNum type="arabicPeriod"/>
            </a:pPr>
            <a:r>
              <a:rPr lang="en-US" sz="1600" dirty="0" smtClean="0"/>
              <a:t>To know how to measure with simple instruments like rulers, scales, thermometers, graduated cylinders.</a:t>
            </a:r>
          </a:p>
          <a:p>
            <a:pPr marL="342900" indent="-342900" algn="just">
              <a:buFont typeface="+mj-lt"/>
              <a:buAutoNum type="arabicPeriod"/>
            </a:pPr>
            <a:r>
              <a:rPr lang="en-US" sz="1600" dirty="0" smtClean="0"/>
              <a:t>To know how to pass between the multiples or submultiples of the units of measurement of the magnitudes: length, surface, volume, mass and temperature.</a:t>
            </a:r>
          </a:p>
          <a:p>
            <a:pPr marL="342900" indent="-342900" algn="just">
              <a:buFont typeface="+mj-lt"/>
              <a:buAutoNum type="arabicPeriod"/>
            </a:pPr>
            <a:r>
              <a:rPr lang="en-US" sz="1600" dirty="0" smtClean="0"/>
              <a:t>To know that the mass of a system does not change if matter does not enter or leave.</a:t>
            </a:r>
          </a:p>
          <a:p>
            <a:pPr marL="342900" indent="-342900" algn="just">
              <a:buFont typeface="+mj-lt"/>
              <a:buAutoNum type="arabicPeriod"/>
            </a:pPr>
            <a:r>
              <a:rPr lang="en-US" sz="1600" dirty="0" smtClean="0"/>
              <a:t>To know that the gases weigh and measure volumes.</a:t>
            </a:r>
          </a:p>
          <a:p>
            <a:pPr marL="342900" indent="-342900" algn="just">
              <a:buFont typeface="+mj-lt"/>
              <a:buAutoNum type="arabicPeriod"/>
            </a:pPr>
            <a:r>
              <a:rPr lang="en-US" sz="1600" dirty="0" smtClean="0"/>
              <a:t>To know that the volume of a system does not depend on the state of division nor of its form.</a:t>
            </a:r>
          </a:p>
          <a:p>
            <a:pPr marL="342900" indent="-342900" algn="just">
              <a:buFont typeface="+mj-lt"/>
              <a:buAutoNum type="arabicPeriod"/>
            </a:pPr>
            <a:r>
              <a:rPr lang="en-US" sz="1600" dirty="0" smtClean="0"/>
              <a:t>To know that the volume of an object can change without  material entering or leaving.</a:t>
            </a:r>
          </a:p>
          <a:p>
            <a:pPr marL="342900" indent="-342900" algn="just">
              <a:buFont typeface="+mj-lt"/>
              <a:buAutoNum type="arabicPeriod"/>
            </a:pPr>
            <a:r>
              <a:rPr lang="en-US" sz="1600" dirty="0" smtClean="0"/>
              <a:t>To differentiate between  mass  and volume.</a:t>
            </a:r>
          </a:p>
          <a:p>
            <a:pPr marL="342900" indent="-342900" algn="just">
              <a:buFont typeface="+mj-lt"/>
              <a:buAutoNum type="arabicPeriod"/>
            </a:pPr>
            <a:r>
              <a:rPr lang="en-US" sz="1600" dirty="0" smtClean="0"/>
              <a:t>To know how to calculate the density of an object knowing its mass and volume. </a:t>
            </a:r>
          </a:p>
          <a:p>
            <a:pPr marL="342900" indent="-342900" algn="just">
              <a:buFont typeface="+mj-lt"/>
              <a:buAutoNum type="arabicPeriod"/>
            </a:pPr>
            <a:r>
              <a:rPr lang="en-US" sz="1600" dirty="0" smtClean="0"/>
              <a:t>To know how to apply the values of density  to decide what bodies float in others. </a:t>
            </a:r>
          </a:p>
          <a:p>
            <a:pPr marL="342900" indent="-342900" algn="just">
              <a:buFont typeface="+mj-lt"/>
              <a:buAutoNum type="arabicPeriod"/>
            </a:pPr>
            <a:r>
              <a:rPr lang="en-US" sz="1600" dirty="0" smtClean="0"/>
              <a:t>To know the density is a characteristic property because it allows for identifying substances. It depends on the nature of each substance and not on the amount nor on the form.</a:t>
            </a:r>
          </a:p>
          <a:p>
            <a:pPr marL="342900" indent="-342900" algn="just">
              <a:buFont typeface="+mj-lt"/>
              <a:buAutoNum type="arabicPeriod"/>
            </a:pPr>
            <a:r>
              <a:rPr lang="en-US" sz="1600" dirty="0" smtClean="0"/>
              <a:t>To know how to design and to carry out experiments to measure the density of an object.  </a:t>
            </a:r>
          </a:p>
          <a:p>
            <a:pPr marL="342900" indent="-342900" algn="just">
              <a:buFont typeface="+mj-lt"/>
              <a:buAutoNum type="arabicPeriod"/>
            </a:pPr>
            <a:r>
              <a:rPr lang="en-US" sz="1600" dirty="0" smtClean="0"/>
              <a:t>To know that the temperature informs about the thermal state of objects.</a:t>
            </a:r>
          </a:p>
          <a:p>
            <a:pPr marL="342900" indent="-342900" algn="just">
              <a:buFont typeface="+mj-lt"/>
              <a:buAutoNum type="arabicPeriod"/>
            </a:pPr>
            <a:r>
              <a:rPr lang="en-US" sz="1600" dirty="0" smtClean="0"/>
              <a:t>To know that the temperature does not depend on the amount of substance nor on the type of substance.</a:t>
            </a:r>
            <a:endParaRPr lang="es-ES" sz="1600" dirty="0"/>
          </a:p>
        </p:txBody>
      </p:sp>
      <p:sp>
        <p:nvSpPr>
          <p:cNvPr id="5" name="4 CuadroTexto"/>
          <p:cNvSpPr txBox="1"/>
          <p:nvPr/>
        </p:nvSpPr>
        <p:spPr>
          <a:xfrm>
            <a:off x="357158" y="142852"/>
            <a:ext cx="1714512" cy="461665"/>
          </a:xfrm>
          <a:prstGeom prst="rect">
            <a:avLst/>
          </a:prstGeom>
          <a:noFill/>
        </p:spPr>
        <p:txBody>
          <a:bodyPr wrap="square" rtlCol="0">
            <a:spAutoFit/>
          </a:bodyPr>
          <a:lstStyle/>
          <a:p>
            <a:r>
              <a:rPr lang="en-US" sz="2400" dirty="0" smtClean="0">
                <a:solidFill>
                  <a:srgbClr val="FFC000"/>
                </a:solidFill>
              </a:rPr>
              <a:t>Objectives</a:t>
            </a:r>
            <a:endParaRPr lang="es-ES" sz="2400" dirty="0">
              <a:solidFill>
                <a:srgbClr val="FFC000"/>
              </a:solidFill>
            </a:endParaRPr>
          </a:p>
        </p:txBody>
      </p:sp>
      <p:sp>
        <p:nvSpPr>
          <p:cNvPr id="6" name="5 Marcador de pie de página"/>
          <p:cNvSpPr>
            <a:spLocks noGrp="1"/>
          </p:cNvSpPr>
          <p:nvPr>
            <p:ph type="ftr" sz="quarter" idx="11"/>
          </p:nvPr>
        </p:nvSpPr>
        <p:spPr/>
        <p:txBody>
          <a:bodyPr/>
          <a:lstStyle/>
          <a:p>
            <a:pPr>
              <a:defRPr/>
            </a:pPr>
            <a:r>
              <a:rPr lang="es-ES_tradnl" dirty="0" smtClean="0"/>
              <a:t>Susana Morales Bernal</a:t>
            </a:r>
            <a:endParaRPr lang="es-ES_tradnl"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000100" y="428604"/>
            <a:ext cx="1357322" cy="369332"/>
          </a:xfrm>
          <a:prstGeom prst="rect">
            <a:avLst/>
          </a:prstGeom>
          <a:noFill/>
          <a:ln w="28575">
            <a:solidFill>
              <a:schemeClr val="accent6">
                <a:lumMod val="50000"/>
              </a:schemeClr>
            </a:solidFill>
          </a:ln>
        </p:spPr>
        <p:txBody>
          <a:bodyPr wrap="square" rtlCol="0">
            <a:spAutoFit/>
          </a:bodyPr>
          <a:lstStyle/>
          <a:p>
            <a:pPr algn="ctr"/>
            <a:r>
              <a:rPr lang="es-ES" b="1" dirty="0" smtClean="0">
                <a:solidFill>
                  <a:schemeClr val="accent2">
                    <a:lumMod val="50000"/>
                  </a:schemeClr>
                </a:solidFill>
              </a:rPr>
              <a:t>MATTER</a:t>
            </a:r>
            <a:endParaRPr lang="es-ES" b="1" dirty="0">
              <a:solidFill>
                <a:schemeClr val="accent2">
                  <a:lumMod val="50000"/>
                </a:schemeClr>
              </a:solidFill>
            </a:endParaRPr>
          </a:p>
        </p:txBody>
      </p:sp>
      <p:cxnSp>
        <p:nvCxnSpPr>
          <p:cNvPr id="7" name="6 Conector recto de flecha"/>
          <p:cNvCxnSpPr/>
          <p:nvPr/>
        </p:nvCxnSpPr>
        <p:spPr>
          <a:xfrm>
            <a:off x="2357422" y="642918"/>
            <a:ext cx="1071570" cy="1588"/>
          </a:xfrm>
          <a:prstGeom prst="straightConnector1">
            <a:avLst/>
          </a:prstGeom>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9 CuadroTexto"/>
          <p:cNvSpPr txBox="1"/>
          <p:nvPr/>
        </p:nvSpPr>
        <p:spPr>
          <a:xfrm>
            <a:off x="3500430" y="500042"/>
            <a:ext cx="1857388" cy="369332"/>
          </a:xfrm>
          <a:prstGeom prst="rect">
            <a:avLst/>
          </a:prstGeom>
          <a:noFill/>
          <a:ln w="28575">
            <a:solidFill>
              <a:schemeClr val="accent6">
                <a:lumMod val="50000"/>
              </a:schemeClr>
            </a:solidFill>
          </a:ln>
        </p:spPr>
        <p:txBody>
          <a:bodyPr wrap="square" rtlCol="0">
            <a:spAutoFit/>
          </a:bodyPr>
          <a:lstStyle/>
          <a:p>
            <a:r>
              <a:rPr lang="es-ES" b="1" dirty="0" smtClean="0">
                <a:solidFill>
                  <a:schemeClr val="accent2">
                    <a:lumMod val="50000"/>
                  </a:schemeClr>
                </a:solidFill>
              </a:rPr>
              <a:t>PROPERTIES</a:t>
            </a:r>
            <a:endParaRPr lang="es-ES" b="1" dirty="0">
              <a:solidFill>
                <a:schemeClr val="accent2">
                  <a:lumMod val="50000"/>
                </a:schemeClr>
              </a:solidFill>
            </a:endParaRPr>
          </a:p>
        </p:txBody>
      </p:sp>
      <p:sp>
        <p:nvSpPr>
          <p:cNvPr id="11" name="10 CuadroTexto"/>
          <p:cNvSpPr txBox="1"/>
          <p:nvPr/>
        </p:nvSpPr>
        <p:spPr>
          <a:xfrm>
            <a:off x="2571736" y="357166"/>
            <a:ext cx="571504" cy="369332"/>
          </a:xfrm>
          <a:prstGeom prst="rect">
            <a:avLst/>
          </a:prstGeom>
          <a:noFill/>
        </p:spPr>
        <p:txBody>
          <a:bodyPr wrap="square" rtlCol="0">
            <a:spAutoFit/>
          </a:bodyPr>
          <a:lstStyle/>
          <a:p>
            <a:r>
              <a:rPr lang="es-ES" dirty="0" smtClean="0"/>
              <a:t>has</a:t>
            </a:r>
            <a:endParaRPr lang="es-ES" dirty="0"/>
          </a:p>
        </p:txBody>
      </p:sp>
      <p:grpSp>
        <p:nvGrpSpPr>
          <p:cNvPr id="44" name="43 Grupo"/>
          <p:cNvGrpSpPr/>
          <p:nvPr/>
        </p:nvGrpSpPr>
        <p:grpSpPr>
          <a:xfrm>
            <a:off x="927074" y="858820"/>
            <a:ext cx="6359570" cy="1570048"/>
            <a:chOff x="927074" y="858820"/>
            <a:chExt cx="6359570" cy="1570048"/>
          </a:xfrm>
        </p:grpSpPr>
        <p:sp>
          <p:nvSpPr>
            <p:cNvPr id="14" name="13 CuadroTexto"/>
            <p:cNvSpPr txBox="1"/>
            <p:nvPr/>
          </p:nvSpPr>
          <p:spPr>
            <a:xfrm>
              <a:off x="4071934" y="928670"/>
              <a:ext cx="1714512" cy="369332"/>
            </a:xfrm>
            <a:prstGeom prst="rect">
              <a:avLst/>
            </a:prstGeom>
            <a:noFill/>
          </p:spPr>
          <p:txBody>
            <a:bodyPr wrap="square" rtlCol="0">
              <a:spAutoFit/>
            </a:bodyPr>
            <a:lstStyle/>
            <a:p>
              <a:r>
                <a:rPr lang="es-ES" dirty="0" smtClean="0"/>
                <a:t>that can be</a:t>
              </a:r>
              <a:endParaRPr lang="es-ES" dirty="0"/>
            </a:p>
          </p:txBody>
        </p:sp>
        <p:grpSp>
          <p:nvGrpSpPr>
            <p:cNvPr id="42" name="41 Grupo"/>
            <p:cNvGrpSpPr/>
            <p:nvPr/>
          </p:nvGrpSpPr>
          <p:grpSpPr>
            <a:xfrm>
              <a:off x="927074" y="858820"/>
              <a:ext cx="6359570" cy="1570048"/>
              <a:chOff x="927074" y="858820"/>
              <a:chExt cx="6359570" cy="1570048"/>
            </a:xfrm>
          </p:grpSpPr>
          <p:cxnSp>
            <p:nvCxnSpPr>
              <p:cNvPr id="18" name="17 Conector recto"/>
              <p:cNvCxnSpPr/>
              <p:nvPr/>
            </p:nvCxnSpPr>
            <p:spPr>
              <a:xfrm rot="5400000">
                <a:off x="3786579" y="1143381"/>
                <a:ext cx="570710" cy="1588"/>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19 Conector recto"/>
              <p:cNvCxnSpPr/>
              <p:nvPr/>
            </p:nvCxnSpPr>
            <p:spPr>
              <a:xfrm rot="10800000">
                <a:off x="928662" y="1428736"/>
                <a:ext cx="3286148" cy="1588"/>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21 Conector recto"/>
              <p:cNvCxnSpPr/>
              <p:nvPr/>
            </p:nvCxnSpPr>
            <p:spPr>
              <a:xfrm>
                <a:off x="4214810" y="1428736"/>
                <a:ext cx="3071834" cy="1588"/>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p:nvPr/>
            </p:nvCxnSpPr>
            <p:spPr>
              <a:xfrm rot="5400000">
                <a:off x="427802" y="1928008"/>
                <a:ext cx="1000132" cy="1588"/>
              </a:xfrm>
              <a:prstGeom prst="straightConnector1">
                <a:avLst/>
              </a:prstGeom>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30 Conector recto de flecha"/>
              <p:cNvCxnSpPr/>
              <p:nvPr/>
            </p:nvCxnSpPr>
            <p:spPr>
              <a:xfrm rot="5400000">
                <a:off x="2356628" y="1928008"/>
                <a:ext cx="1000132" cy="1588"/>
              </a:xfrm>
              <a:prstGeom prst="straightConnector1">
                <a:avLst/>
              </a:prstGeom>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31 Conector recto de flecha"/>
              <p:cNvCxnSpPr/>
              <p:nvPr/>
            </p:nvCxnSpPr>
            <p:spPr>
              <a:xfrm rot="5400000">
                <a:off x="4785520" y="1928008"/>
                <a:ext cx="1000132" cy="1588"/>
              </a:xfrm>
              <a:prstGeom prst="straightConnector1">
                <a:avLst/>
              </a:prstGeom>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32 Conector recto de flecha"/>
              <p:cNvCxnSpPr/>
              <p:nvPr/>
            </p:nvCxnSpPr>
            <p:spPr>
              <a:xfrm rot="5400000">
                <a:off x="6785784" y="1928008"/>
                <a:ext cx="1000132" cy="1588"/>
              </a:xfrm>
              <a:prstGeom prst="straightConnector1">
                <a:avLst/>
              </a:prstGeom>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grpSp>
      </p:grpSp>
      <p:sp>
        <p:nvSpPr>
          <p:cNvPr id="38" name="37 CuadroTexto"/>
          <p:cNvSpPr txBox="1"/>
          <p:nvPr/>
        </p:nvSpPr>
        <p:spPr>
          <a:xfrm>
            <a:off x="1768496" y="2494658"/>
            <a:ext cx="2232000" cy="1200329"/>
          </a:xfrm>
          <a:prstGeom prst="rect">
            <a:avLst/>
          </a:prstGeom>
          <a:noFill/>
          <a:ln w="28575">
            <a:solidFill>
              <a:schemeClr val="accent6">
                <a:lumMod val="50000"/>
              </a:schemeClr>
            </a:solidFill>
          </a:ln>
        </p:spPr>
        <p:txBody>
          <a:bodyPr wrap="square" rtlCol="0">
            <a:spAutoFit/>
          </a:bodyPr>
          <a:lstStyle/>
          <a:p>
            <a:pPr algn="ctr"/>
            <a:r>
              <a:rPr lang="en-US" b="1" dirty="0" smtClean="0">
                <a:solidFill>
                  <a:schemeClr val="accent2">
                    <a:lumMod val="50000"/>
                  </a:schemeClr>
                </a:solidFill>
              </a:rPr>
              <a:t>Intensive, does not depend on the amount of substance</a:t>
            </a:r>
            <a:endParaRPr lang="es-ES" b="1" dirty="0" smtClean="0">
              <a:solidFill>
                <a:schemeClr val="accent2">
                  <a:lumMod val="50000"/>
                </a:schemeClr>
              </a:solidFill>
            </a:endParaRPr>
          </a:p>
        </p:txBody>
      </p:sp>
      <p:cxnSp>
        <p:nvCxnSpPr>
          <p:cNvPr id="40" name="39 Conector recto de flecha"/>
          <p:cNvCxnSpPr/>
          <p:nvPr/>
        </p:nvCxnSpPr>
        <p:spPr>
          <a:xfrm rot="5400000">
            <a:off x="2507604" y="3928199"/>
            <a:ext cx="428628" cy="1734"/>
          </a:xfrm>
          <a:prstGeom prst="straightConnector1">
            <a:avLst/>
          </a:prstGeom>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1" name="40 CuadroTexto"/>
          <p:cNvSpPr txBox="1"/>
          <p:nvPr/>
        </p:nvSpPr>
        <p:spPr>
          <a:xfrm>
            <a:off x="2877918" y="3714752"/>
            <a:ext cx="1170000" cy="369332"/>
          </a:xfrm>
          <a:prstGeom prst="rect">
            <a:avLst/>
          </a:prstGeom>
          <a:noFill/>
        </p:spPr>
        <p:txBody>
          <a:bodyPr wrap="square" rtlCol="0">
            <a:spAutoFit/>
          </a:bodyPr>
          <a:lstStyle/>
          <a:p>
            <a:r>
              <a:rPr lang="es-ES" dirty="0" smtClean="0"/>
              <a:t>such as</a:t>
            </a:r>
            <a:endParaRPr lang="es-ES" dirty="0"/>
          </a:p>
        </p:txBody>
      </p:sp>
      <p:grpSp>
        <p:nvGrpSpPr>
          <p:cNvPr id="49" name="48 Grupo"/>
          <p:cNvGrpSpPr/>
          <p:nvPr/>
        </p:nvGrpSpPr>
        <p:grpSpPr>
          <a:xfrm>
            <a:off x="71406" y="2500306"/>
            <a:ext cx="2071702" cy="1643074"/>
            <a:chOff x="71406" y="2500306"/>
            <a:chExt cx="2071702" cy="1643074"/>
          </a:xfrm>
        </p:grpSpPr>
        <p:sp>
          <p:nvSpPr>
            <p:cNvPr id="35" name="34 CuadroTexto"/>
            <p:cNvSpPr txBox="1"/>
            <p:nvPr/>
          </p:nvSpPr>
          <p:spPr>
            <a:xfrm>
              <a:off x="71406" y="2500306"/>
              <a:ext cx="1620000" cy="1200329"/>
            </a:xfrm>
            <a:prstGeom prst="rect">
              <a:avLst/>
            </a:prstGeom>
            <a:noFill/>
            <a:ln w="28575">
              <a:solidFill>
                <a:schemeClr val="accent6">
                  <a:lumMod val="50000"/>
                </a:schemeClr>
              </a:solidFill>
            </a:ln>
          </p:spPr>
          <p:txBody>
            <a:bodyPr wrap="square" rtlCol="0">
              <a:spAutoFit/>
            </a:bodyPr>
            <a:lstStyle/>
            <a:p>
              <a:pPr algn="ctr"/>
              <a:r>
                <a:rPr lang="en-US" b="1" dirty="0" smtClean="0">
                  <a:solidFill>
                    <a:schemeClr val="accent2">
                      <a:lumMod val="50000"/>
                    </a:schemeClr>
                  </a:solidFill>
                </a:rPr>
                <a:t>Extensive, depends on the amount of substance</a:t>
              </a:r>
              <a:endParaRPr lang="es-ES" b="1" dirty="0">
                <a:solidFill>
                  <a:schemeClr val="accent2">
                    <a:lumMod val="50000"/>
                  </a:schemeClr>
                </a:solidFill>
              </a:endParaRPr>
            </a:p>
          </p:txBody>
        </p:sp>
        <p:cxnSp>
          <p:nvCxnSpPr>
            <p:cNvPr id="43" name="42 Conector recto de flecha"/>
            <p:cNvCxnSpPr/>
            <p:nvPr/>
          </p:nvCxnSpPr>
          <p:spPr>
            <a:xfrm rot="5400000">
              <a:off x="642116" y="3928272"/>
              <a:ext cx="428628" cy="1588"/>
            </a:xfrm>
            <a:prstGeom prst="straightConnector1">
              <a:avLst/>
            </a:prstGeom>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6" name="45 CuadroTexto"/>
            <p:cNvSpPr txBox="1"/>
            <p:nvPr/>
          </p:nvSpPr>
          <p:spPr>
            <a:xfrm>
              <a:off x="1071538" y="3714752"/>
              <a:ext cx="1071570" cy="369332"/>
            </a:xfrm>
            <a:prstGeom prst="rect">
              <a:avLst/>
            </a:prstGeom>
            <a:noFill/>
          </p:spPr>
          <p:txBody>
            <a:bodyPr wrap="square" rtlCol="0">
              <a:spAutoFit/>
            </a:bodyPr>
            <a:lstStyle/>
            <a:p>
              <a:r>
                <a:rPr lang="es-ES" dirty="0" smtClean="0"/>
                <a:t>such as</a:t>
              </a:r>
              <a:endParaRPr lang="es-ES" dirty="0"/>
            </a:p>
          </p:txBody>
        </p:sp>
      </p:grpSp>
      <p:sp>
        <p:nvSpPr>
          <p:cNvPr id="47" name="46 CuadroTexto"/>
          <p:cNvSpPr txBox="1"/>
          <p:nvPr/>
        </p:nvSpPr>
        <p:spPr>
          <a:xfrm>
            <a:off x="214282" y="4220182"/>
            <a:ext cx="1500198" cy="646331"/>
          </a:xfrm>
          <a:prstGeom prst="rect">
            <a:avLst/>
          </a:prstGeom>
          <a:noFill/>
          <a:ln w="28575">
            <a:solidFill>
              <a:schemeClr val="accent6">
                <a:lumMod val="50000"/>
              </a:schemeClr>
            </a:solidFill>
          </a:ln>
        </p:spPr>
        <p:txBody>
          <a:bodyPr wrap="square" rtlCol="0">
            <a:spAutoFit/>
          </a:bodyPr>
          <a:lstStyle/>
          <a:p>
            <a:r>
              <a:rPr lang="es-ES" b="1" dirty="0" smtClean="0">
                <a:solidFill>
                  <a:schemeClr val="accent2">
                    <a:lumMod val="50000"/>
                  </a:schemeClr>
                </a:solidFill>
              </a:rPr>
              <a:t>Mass</a:t>
            </a:r>
          </a:p>
          <a:p>
            <a:r>
              <a:rPr lang="es-ES" b="1" dirty="0" smtClean="0">
                <a:solidFill>
                  <a:schemeClr val="accent2">
                    <a:lumMod val="50000"/>
                  </a:schemeClr>
                </a:solidFill>
              </a:rPr>
              <a:t>Volume</a:t>
            </a:r>
          </a:p>
        </p:txBody>
      </p:sp>
      <p:sp>
        <p:nvSpPr>
          <p:cNvPr id="48" name="47 CuadroTexto"/>
          <p:cNvSpPr txBox="1"/>
          <p:nvPr/>
        </p:nvSpPr>
        <p:spPr>
          <a:xfrm>
            <a:off x="1928794" y="4211429"/>
            <a:ext cx="1714512" cy="646331"/>
          </a:xfrm>
          <a:prstGeom prst="rect">
            <a:avLst/>
          </a:prstGeom>
          <a:noFill/>
          <a:ln w="28575">
            <a:solidFill>
              <a:schemeClr val="accent6">
                <a:lumMod val="50000"/>
              </a:schemeClr>
            </a:solidFill>
          </a:ln>
        </p:spPr>
        <p:txBody>
          <a:bodyPr wrap="square" rtlCol="0">
            <a:spAutoFit/>
          </a:bodyPr>
          <a:lstStyle/>
          <a:p>
            <a:r>
              <a:rPr lang="es-ES" b="1" dirty="0" smtClean="0">
                <a:solidFill>
                  <a:schemeClr val="accent2">
                    <a:lumMod val="50000"/>
                  </a:schemeClr>
                </a:solidFill>
              </a:rPr>
              <a:t>Density</a:t>
            </a:r>
          </a:p>
          <a:p>
            <a:r>
              <a:rPr lang="es-ES" b="1" dirty="0" smtClean="0">
                <a:solidFill>
                  <a:schemeClr val="accent2">
                    <a:lumMod val="50000"/>
                  </a:schemeClr>
                </a:solidFill>
              </a:rPr>
              <a:t>Temperature</a:t>
            </a:r>
            <a:endParaRPr lang="es-ES" b="1" dirty="0">
              <a:solidFill>
                <a:schemeClr val="accent2">
                  <a:lumMod val="50000"/>
                </a:schemeClr>
              </a:solidFill>
            </a:endParaRPr>
          </a:p>
        </p:txBody>
      </p:sp>
      <p:grpSp>
        <p:nvGrpSpPr>
          <p:cNvPr id="58" name="57 Grupo"/>
          <p:cNvGrpSpPr/>
          <p:nvPr/>
        </p:nvGrpSpPr>
        <p:grpSpPr>
          <a:xfrm>
            <a:off x="713554" y="2714620"/>
            <a:ext cx="3858446" cy="2573356"/>
            <a:chOff x="713554" y="2714620"/>
            <a:chExt cx="3858446" cy="2573356"/>
          </a:xfrm>
        </p:grpSpPr>
        <p:grpSp>
          <p:nvGrpSpPr>
            <p:cNvPr id="45" name="44 Grupo"/>
            <p:cNvGrpSpPr/>
            <p:nvPr/>
          </p:nvGrpSpPr>
          <p:grpSpPr>
            <a:xfrm>
              <a:off x="713554" y="2714620"/>
              <a:ext cx="3359968" cy="2573356"/>
              <a:chOff x="713554" y="2714620"/>
              <a:chExt cx="3359968" cy="2573356"/>
            </a:xfrm>
          </p:grpSpPr>
          <p:cxnSp>
            <p:nvCxnSpPr>
              <p:cNvPr id="50" name="49 Conector recto"/>
              <p:cNvCxnSpPr/>
              <p:nvPr/>
            </p:nvCxnSpPr>
            <p:spPr>
              <a:xfrm>
                <a:off x="714348" y="5286388"/>
                <a:ext cx="3357586" cy="1588"/>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53 Conector recto"/>
              <p:cNvCxnSpPr/>
              <p:nvPr/>
            </p:nvCxnSpPr>
            <p:spPr>
              <a:xfrm>
                <a:off x="3643306" y="4429132"/>
                <a:ext cx="428628" cy="1588"/>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55 Conector recto"/>
              <p:cNvCxnSpPr/>
              <p:nvPr/>
            </p:nvCxnSpPr>
            <p:spPr>
              <a:xfrm rot="5400000" flipH="1" flipV="1">
                <a:off x="2786844" y="3999710"/>
                <a:ext cx="2571768" cy="1588"/>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62" name="61 Conector recto"/>
              <p:cNvCxnSpPr/>
              <p:nvPr/>
            </p:nvCxnSpPr>
            <p:spPr>
              <a:xfrm rot="5400000">
                <a:off x="499637" y="5071677"/>
                <a:ext cx="428628" cy="794"/>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66" name="65 Conector recto de flecha"/>
            <p:cNvCxnSpPr/>
            <p:nvPr/>
          </p:nvCxnSpPr>
          <p:spPr>
            <a:xfrm>
              <a:off x="4071934" y="2714620"/>
              <a:ext cx="500066" cy="1588"/>
            </a:xfrm>
            <a:prstGeom prst="straightConnector1">
              <a:avLst/>
            </a:prstGeom>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52" name="51 Grupo"/>
          <p:cNvGrpSpPr/>
          <p:nvPr/>
        </p:nvGrpSpPr>
        <p:grpSpPr>
          <a:xfrm>
            <a:off x="4643438" y="2488164"/>
            <a:ext cx="2000264" cy="1226588"/>
            <a:chOff x="4643438" y="2488164"/>
            <a:chExt cx="2000264" cy="1226588"/>
          </a:xfrm>
        </p:grpSpPr>
        <p:sp>
          <p:nvSpPr>
            <p:cNvPr id="71" name="70 CuadroTexto"/>
            <p:cNvSpPr txBox="1"/>
            <p:nvPr/>
          </p:nvSpPr>
          <p:spPr>
            <a:xfrm>
              <a:off x="4643438" y="2488164"/>
              <a:ext cx="1643074" cy="646331"/>
            </a:xfrm>
            <a:prstGeom prst="rect">
              <a:avLst/>
            </a:prstGeom>
            <a:noFill/>
            <a:ln w="28575">
              <a:solidFill>
                <a:schemeClr val="accent6">
                  <a:lumMod val="50000"/>
                </a:schemeClr>
              </a:solidFill>
            </a:ln>
          </p:spPr>
          <p:txBody>
            <a:bodyPr wrap="square" rtlCol="0">
              <a:spAutoFit/>
            </a:bodyPr>
            <a:lstStyle/>
            <a:p>
              <a:r>
                <a:rPr lang="es-ES" b="1" dirty="0" smtClean="0">
                  <a:solidFill>
                    <a:schemeClr val="accent2">
                      <a:lumMod val="50000"/>
                    </a:schemeClr>
                  </a:solidFill>
                </a:rPr>
                <a:t>Quantitative (measurable)</a:t>
              </a:r>
              <a:endParaRPr lang="es-ES" b="1" dirty="0">
                <a:solidFill>
                  <a:schemeClr val="accent2">
                    <a:lumMod val="50000"/>
                  </a:schemeClr>
                </a:solidFill>
              </a:endParaRPr>
            </a:p>
          </p:txBody>
        </p:sp>
        <p:sp>
          <p:nvSpPr>
            <p:cNvPr id="74" name="73 CuadroTexto"/>
            <p:cNvSpPr txBox="1"/>
            <p:nvPr/>
          </p:nvSpPr>
          <p:spPr>
            <a:xfrm>
              <a:off x="5357818" y="3214686"/>
              <a:ext cx="1285884" cy="369332"/>
            </a:xfrm>
            <a:prstGeom prst="rect">
              <a:avLst/>
            </a:prstGeom>
            <a:noFill/>
          </p:spPr>
          <p:txBody>
            <a:bodyPr wrap="square" rtlCol="0">
              <a:spAutoFit/>
            </a:bodyPr>
            <a:lstStyle/>
            <a:p>
              <a:r>
                <a:rPr lang="es-ES" dirty="0" smtClean="0"/>
                <a:t>we call</a:t>
              </a:r>
              <a:endParaRPr lang="es-ES" dirty="0"/>
            </a:p>
          </p:txBody>
        </p:sp>
        <p:cxnSp>
          <p:nvCxnSpPr>
            <p:cNvPr id="76" name="75 Conector recto de flecha"/>
            <p:cNvCxnSpPr/>
            <p:nvPr/>
          </p:nvCxnSpPr>
          <p:spPr>
            <a:xfrm rot="5400000">
              <a:off x="4929190" y="3428206"/>
              <a:ext cx="571504" cy="1588"/>
            </a:xfrm>
            <a:prstGeom prst="straightConnector1">
              <a:avLst/>
            </a:prstGeom>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53" name="52 Grupo"/>
          <p:cNvGrpSpPr/>
          <p:nvPr/>
        </p:nvGrpSpPr>
        <p:grpSpPr>
          <a:xfrm>
            <a:off x="6643702" y="2496917"/>
            <a:ext cx="2071702" cy="1217835"/>
            <a:chOff x="6643702" y="2496917"/>
            <a:chExt cx="2071702" cy="1217835"/>
          </a:xfrm>
        </p:grpSpPr>
        <p:sp>
          <p:nvSpPr>
            <p:cNvPr id="73" name="72 CuadroTexto"/>
            <p:cNvSpPr txBox="1"/>
            <p:nvPr/>
          </p:nvSpPr>
          <p:spPr>
            <a:xfrm>
              <a:off x="6643702" y="2496917"/>
              <a:ext cx="1857388" cy="646331"/>
            </a:xfrm>
            <a:prstGeom prst="rect">
              <a:avLst/>
            </a:prstGeom>
            <a:noFill/>
            <a:ln w="28575">
              <a:solidFill>
                <a:schemeClr val="accent6">
                  <a:lumMod val="50000"/>
                </a:schemeClr>
              </a:solidFill>
            </a:ln>
          </p:spPr>
          <p:txBody>
            <a:bodyPr wrap="square" rtlCol="0">
              <a:spAutoFit/>
            </a:bodyPr>
            <a:lstStyle/>
            <a:p>
              <a:r>
                <a:rPr lang="es-ES" b="1" dirty="0" smtClean="0">
                  <a:solidFill>
                    <a:schemeClr val="accent2">
                      <a:lumMod val="50000"/>
                    </a:schemeClr>
                  </a:solidFill>
                </a:rPr>
                <a:t>Qualitative (not measurable)</a:t>
              </a:r>
              <a:endParaRPr lang="es-ES" b="1" dirty="0">
                <a:solidFill>
                  <a:schemeClr val="accent2">
                    <a:lumMod val="50000"/>
                  </a:schemeClr>
                </a:solidFill>
              </a:endParaRPr>
            </a:p>
          </p:txBody>
        </p:sp>
        <p:cxnSp>
          <p:nvCxnSpPr>
            <p:cNvPr id="78" name="77 Conector recto de flecha"/>
            <p:cNvCxnSpPr/>
            <p:nvPr/>
          </p:nvCxnSpPr>
          <p:spPr>
            <a:xfrm rot="5400000">
              <a:off x="7214412" y="3428206"/>
              <a:ext cx="571504" cy="1588"/>
            </a:xfrm>
            <a:prstGeom prst="straightConnector1">
              <a:avLst/>
            </a:prstGeom>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79" name="78 CuadroTexto"/>
            <p:cNvSpPr txBox="1"/>
            <p:nvPr/>
          </p:nvSpPr>
          <p:spPr>
            <a:xfrm>
              <a:off x="7643834" y="3202544"/>
              <a:ext cx="1071570" cy="369332"/>
            </a:xfrm>
            <a:prstGeom prst="rect">
              <a:avLst/>
            </a:prstGeom>
            <a:noFill/>
          </p:spPr>
          <p:txBody>
            <a:bodyPr wrap="square" rtlCol="0">
              <a:spAutoFit/>
            </a:bodyPr>
            <a:lstStyle/>
            <a:p>
              <a:r>
                <a:rPr lang="es-ES" dirty="0" smtClean="0"/>
                <a:t>such as</a:t>
              </a:r>
              <a:endParaRPr lang="es-ES" dirty="0"/>
            </a:p>
          </p:txBody>
        </p:sp>
      </p:grpSp>
      <p:sp>
        <p:nvSpPr>
          <p:cNvPr id="80" name="79 CuadroTexto"/>
          <p:cNvSpPr txBox="1"/>
          <p:nvPr/>
        </p:nvSpPr>
        <p:spPr>
          <a:xfrm>
            <a:off x="7000892" y="3714752"/>
            <a:ext cx="1714512" cy="2031325"/>
          </a:xfrm>
          <a:prstGeom prst="rect">
            <a:avLst/>
          </a:prstGeom>
          <a:noFill/>
          <a:ln w="28575">
            <a:solidFill>
              <a:schemeClr val="accent6">
                <a:lumMod val="50000"/>
              </a:schemeClr>
            </a:solidFill>
          </a:ln>
        </p:spPr>
        <p:txBody>
          <a:bodyPr wrap="square" rtlCol="0">
            <a:spAutoFit/>
          </a:bodyPr>
          <a:lstStyle/>
          <a:p>
            <a:r>
              <a:rPr lang="es-ES" b="1" dirty="0" smtClean="0">
                <a:solidFill>
                  <a:schemeClr val="accent2">
                    <a:lumMod val="50000"/>
                  </a:schemeClr>
                </a:solidFill>
              </a:rPr>
              <a:t>Flavour</a:t>
            </a:r>
          </a:p>
          <a:p>
            <a:r>
              <a:rPr lang="es-ES" b="1" dirty="0" smtClean="0">
                <a:solidFill>
                  <a:schemeClr val="accent2">
                    <a:lumMod val="50000"/>
                  </a:schemeClr>
                </a:solidFill>
              </a:rPr>
              <a:t>Smell</a:t>
            </a:r>
          </a:p>
          <a:p>
            <a:r>
              <a:rPr lang="es-ES" b="1" dirty="0" smtClean="0">
                <a:solidFill>
                  <a:schemeClr val="accent2">
                    <a:lumMod val="50000"/>
                  </a:schemeClr>
                </a:solidFill>
              </a:rPr>
              <a:t>Softness</a:t>
            </a:r>
            <a:r>
              <a:rPr lang="en-US" b="1" dirty="0" smtClean="0">
                <a:solidFill>
                  <a:schemeClr val="accent2">
                    <a:lumMod val="50000"/>
                  </a:schemeClr>
                </a:solidFill>
              </a:rPr>
              <a:t> Beauty Kindnes</a:t>
            </a:r>
          </a:p>
          <a:p>
            <a:r>
              <a:rPr lang="en-US" b="1" dirty="0" smtClean="0">
                <a:solidFill>
                  <a:schemeClr val="accent2">
                    <a:lumMod val="50000"/>
                  </a:schemeClr>
                </a:solidFill>
              </a:rPr>
              <a:t>Badness Knowledge</a:t>
            </a:r>
          </a:p>
        </p:txBody>
      </p:sp>
      <p:grpSp>
        <p:nvGrpSpPr>
          <p:cNvPr id="59" name="58 Grupo"/>
          <p:cNvGrpSpPr/>
          <p:nvPr/>
        </p:nvGrpSpPr>
        <p:grpSpPr>
          <a:xfrm>
            <a:off x="4143372" y="3786190"/>
            <a:ext cx="2571768" cy="1000132"/>
            <a:chOff x="4143372" y="3786190"/>
            <a:chExt cx="2571768" cy="1000132"/>
          </a:xfrm>
        </p:grpSpPr>
        <p:grpSp>
          <p:nvGrpSpPr>
            <p:cNvPr id="55" name="54 Grupo"/>
            <p:cNvGrpSpPr/>
            <p:nvPr/>
          </p:nvGrpSpPr>
          <p:grpSpPr>
            <a:xfrm>
              <a:off x="4143372" y="3786190"/>
              <a:ext cx="2571768" cy="1000132"/>
              <a:chOff x="4143372" y="3786190"/>
              <a:chExt cx="2571768" cy="1000132"/>
            </a:xfrm>
          </p:grpSpPr>
          <p:sp>
            <p:nvSpPr>
              <p:cNvPr id="77" name="76 CuadroTexto"/>
              <p:cNvSpPr txBox="1"/>
              <p:nvPr/>
            </p:nvSpPr>
            <p:spPr>
              <a:xfrm>
                <a:off x="4143372" y="3786190"/>
                <a:ext cx="2571768" cy="369332"/>
              </a:xfrm>
              <a:prstGeom prst="rect">
                <a:avLst/>
              </a:prstGeom>
              <a:noFill/>
              <a:ln w="28575">
                <a:solidFill>
                  <a:schemeClr val="accent6">
                    <a:lumMod val="50000"/>
                  </a:schemeClr>
                </a:solidFill>
              </a:ln>
            </p:spPr>
            <p:txBody>
              <a:bodyPr wrap="square" rtlCol="0">
                <a:spAutoFit/>
              </a:bodyPr>
              <a:lstStyle/>
              <a:p>
                <a:r>
                  <a:rPr lang="es-ES" b="1" dirty="0" smtClean="0">
                    <a:solidFill>
                      <a:schemeClr val="accent2">
                        <a:lumMod val="50000"/>
                      </a:schemeClr>
                    </a:solidFill>
                  </a:rPr>
                  <a:t>Physical magnitudes</a:t>
                </a:r>
                <a:endParaRPr lang="es-ES" b="1" dirty="0">
                  <a:solidFill>
                    <a:schemeClr val="accent2">
                      <a:lumMod val="50000"/>
                    </a:schemeClr>
                  </a:solidFill>
                </a:endParaRPr>
              </a:p>
            </p:txBody>
          </p:sp>
          <p:cxnSp>
            <p:nvCxnSpPr>
              <p:cNvPr id="84" name="83 Conector recto de flecha"/>
              <p:cNvCxnSpPr/>
              <p:nvPr/>
            </p:nvCxnSpPr>
            <p:spPr>
              <a:xfrm rot="5400000">
                <a:off x="4893471" y="4464057"/>
                <a:ext cx="642942" cy="1588"/>
              </a:xfrm>
              <a:prstGeom prst="straightConnector1">
                <a:avLst/>
              </a:prstGeom>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85" name="84 CuadroTexto"/>
            <p:cNvSpPr txBox="1"/>
            <p:nvPr/>
          </p:nvSpPr>
          <p:spPr>
            <a:xfrm>
              <a:off x="5445938" y="4274114"/>
              <a:ext cx="1197764" cy="369332"/>
            </a:xfrm>
            <a:prstGeom prst="rect">
              <a:avLst/>
            </a:prstGeom>
            <a:noFill/>
          </p:spPr>
          <p:txBody>
            <a:bodyPr wrap="none" rtlCol="0">
              <a:spAutoFit/>
            </a:bodyPr>
            <a:lstStyle/>
            <a:p>
              <a:r>
                <a:rPr lang="en-US" dirty="0" smtClean="0"/>
                <a:t>they need</a:t>
              </a:r>
              <a:endParaRPr lang="es-ES" dirty="0"/>
            </a:p>
          </p:txBody>
        </p:sp>
      </p:grpSp>
      <p:grpSp>
        <p:nvGrpSpPr>
          <p:cNvPr id="57" name="56 Grupo"/>
          <p:cNvGrpSpPr/>
          <p:nvPr/>
        </p:nvGrpSpPr>
        <p:grpSpPr>
          <a:xfrm>
            <a:off x="4214810" y="4917056"/>
            <a:ext cx="2714644" cy="1298026"/>
            <a:chOff x="4214810" y="4917056"/>
            <a:chExt cx="2714644" cy="1298026"/>
          </a:xfrm>
        </p:grpSpPr>
        <p:sp>
          <p:nvSpPr>
            <p:cNvPr id="86" name="85 CuadroTexto"/>
            <p:cNvSpPr txBox="1"/>
            <p:nvPr/>
          </p:nvSpPr>
          <p:spPr>
            <a:xfrm>
              <a:off x="4214810" y="4917056"/>
              <a:ext cx="2643206" cy="369332"/>
            </a:xfrm>
            <a:prstGeom prst="rect">
              <a:avLst/>
            </a:prstGeom>
            <a:noFill/>
            <a:ln w="28575">
              <a:solidFill>
                <a:schemeClr val="accent6">
                  <a:lumMod val="50000"/>
                </a:schemeClr>
              </a:solidFill>
            </a:ln>
          </p:spPr>
          <p:txBody>
            <a:bodyPr wrap="square" rtlCol="0">
              <a:spAutoFit/>
            </a:bodyPr>
            <a:lstStyle/>
            <a:p>
              <a:r>
                <a:rPr lang="en-US" b="1" dirty="0" smtClean="0">
                  <a:solidFill>
                    <a:schemeClr val="accent2">
                      <a:lumMod val="50000"/>
                    </a:schemeClr>
                  </a:solidFill>
                </a:rPr>
                <a:t>Units of measurement</a:t>
              </a:r>
              <a:endParaRPr lang="es-ES" b="1" dirty="0">
                <a:solidFill>
                  <a:schemeClr val="accent2">
                    <a:lumMod val="50000"/>
                  </a:schemeClr>
                </a:solidFill>
              </a:endParaRPr>
            </a:p>
          </p:txBody>
        </p:sp>
        <p:cxnSp>
          <p:nvCxnSpPr>
            <p:cNvPr id="87" name="86 Conector recto de flecha"/>
            <p:cNvCxnSpPr/>
            <p:nvPr/>
          </p:nvCxnSpPr>
          <p:spPr>
            <a:xfrm rot="5400000">
              <a:off x="4751389" y="5750735"/>
              <a:ext cx="927900" cy="794"/>
            </a:xfrm>
            <a:prstGeom prst="straightConnector1">
              <a:avLst/>
            </a:prstGeom>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88" name="87 CuadroTexto"/>
            <p:cNvSpPr txBox="1"/>
            <p:nvPr/>
          </p:nvSpPr>
          <p:spPr>
            <a:xfrm>
              <a:off x="5357818" y="5425875"/>
              <a:ext cx="1571636" cy="646331"/>
            </a:xfrm>
            <a:prstGeom prst="rect">
              <a:avLst/>
            </a:prstGeom>
            <a:noFill/>
          </p:spPr>
          <p:txBody>
            <a:bodyPr wrap="square" rtlCol="0">
              <a:spAutoFit/>
            </a:bodyPr>
            <a:lstStyle/>
            <a:p>
              <a:r>
                <a:rPr lang="en-US" dirty="0" smtClean="0"/>
                <a:t>they give rise</a:t>
              </a:r>
            </a:p>
            <a:p>
              <a:r>
                <a:rPr lang="en-US" dirty="0" smtClean="0"/>
                <a:t> to a</a:t>
              </a:r>
              <a:endParaRPr lang="es-ES" dirty="0"/>
            </a:p>
          </p:txBody>
        </p:sp>
      </p:grpSp>
      <p:sp>
        <p:nvSpPr>
          <p:cNvPr id="92" name="91 CuadroTexto"/>
          <p:cNvSpPr txBox="1"/>
          <p:nvPr/>
        </p:nvSpPr>
        <p:spPr>
          <a:xfrm>
            <a:off x="4357686" y="6274378"/>
            <a:ext cx="2071702" cy="369332"/>
          </a:xfrm>
          <a:prstGeom prst="rect">
            <a:avLst/>
          </a:prstGeom>
          <a:noFill/>
          <a:ln w="28575">
            <a:solidFill>
              <a:schemeClr val="accent6">
                <a:lumMod val="50000"/>
              </a:schemeClr>
            </a:solidFill>
          </a:ln>
        </p:spPr>
        <p:txBody>
          <a:bodyPr wrap="square" rtlCol="0">
            <a:spAutoFit/>
          </a:bodyPr>
          <a:lstStyle/>
          <a:p>
            <a:r>
              <a:rPr lang="es-ES" b="1" dirty="0" smtClean="0">
                <a:solidFill>
                  <a:schemeClr val="accent2">
                    <a:lumMod val="50000"/>
                  </a:schemeClr>
                </a:solidFill>
              </a:rPr>
              <a:t>System of units</a:t>
            </a:r>
            <a:endParaRPr lang="es-ES" b="1" dirty="0">
              <a:solidFill>
                <a:schemeClr val="accent2">
                  <a:lumMod val="50000"/>
                </a:schemeClr>
              </a:solidFill>
            </a:endParaRPr>
          </a:p>
        </p:txBody>
      </p:sp>
      <p:sp>
        <p:nvSpPr>
          <p:cNvPr id="51" name="50 Marcador de pie de página"/>
          <p:cNvSpPr>
            <a:spLocks noGrp="1"/>
          </p:cNvSpPr>
          <p:nvPr>
            <p:ph type="ftr" sz="quarter" idx="11"/>
          </p:nvPr>
        </p:nvSpPr>
        <p:spPr/>
        <p:txBody>
          <a:bodyPr/>
          <a:lstStyle/>
          <a:p>
            <a:pPr>
              <a:defRPr/>
            </a:pPr>
            <a:r>
              <a:rPr lang="es-ES_tradnl" dirty="0" smtClean="0"/>
              <a:t>Susana Morales Bernal</a:t>
            </a:r>
            <a:endParaRPr lang="es-ES_trad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linds(horizont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blinds(horizontal)">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checkerboard(across)">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checkerboard(across)">
                                      <p:cBhvr>
                                        <p:cTn id="22" dur="500"/>
                                        <p:tgtEl>
                                          <p:spTgt spid="4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blinds(horizontal)">
                                      <p:cBhvr>
                                        <p:cTn id="27" dur="500"/>
                                        <p:tgtEl>
                                          <p:spTgt spid="58"/>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checkerboard(across)">
                                      <p:cBhvr>
                                        <p:cTn id="32" dur="500"/>
                                        <p:tgtEl>
                                          <p:spTgt spid="52"/>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checkerboard(across)">
                                      <p:cBhvr>
                                        <p:cTn id="37" dur="500"/>
                                        <p:tgtEl>
                                          <p:spTgt spid="59"/>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checkerboard(across)">
                                      <p:cBhvr>
                                        <p:cTn id="42" dur="500"/>
                                        <p:tgtEl>
                                          <p:spTgt spid="57"/>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92"/>
                                        </p:tgtEl>
                                        <p:attrNameLst>
                                          <p:attrName>style.visibility</p:attrName>
                                        </p:attrNameLst>
                                      </p:cBhvr>
                                      <p:to>
                                        <p:strVal val="visible"/>
                                      </p:to>
                                    </p:set>
                                    <p:animEffect transition="in" filter="checkerboard(across)">
                                      <p:cBhvr>
                                        <p:cTn id="47" dur="500"/>
                                        <p:tgtEl>
                                          <p:spTgt spid="92"/>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box(in)">
                                      <p:cBhvr>
                                        <p:cTn id="52" dur="500"/>
                                        <p:tgtEl>
                                          <p:spTgt spid="53"/>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ox(in)">
                                      <p:cBhvr>
                                        <p:cTn id="57"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80" grpId="0" animBg="1"/>
      <p:bldP spid="9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4338"/>
            <a:ext cx="8229600" cy="1143000"/>
          </a:xfrm>
        </p:spPr>
        <p:txBody>
          <a:bodyPr>
            <a:normAutofit/>
          </a:bodyPr>
          <a:lstStyle/>
          <a:p>
            <a:r>
              <a:rPr lang="es-ES" sz="6000" b="1" dirty="0" smtClean="0">
                <a:ln w="18415" cmpd="sng">
                  <a:solidFill>
                    <a:schemeClr val="tx1"/>
                  </a:solidFill>
                  <a:prstDash val="solid"/>
                </a:ln>
                <a:solidFill>
                  <a:srgbClr val="FFC000"/>
                </a:solidFill>
                <a:effectLst>
                  <a:outerShdw blurRad="63500" dir="3600000" algn="tl" rotWithShape="0">
                    <a:srgbClr val="000000">
                      <a:alpha val="70000"/>
                    </a:srgbClr>
                  </a:outerShdw>
                </a:effectLst>
              </a:rPr>
              <a:t>EXERCISE 1</a:t>
            </a:r>
            <a:endParaRPr lang="es-ES" sz="6000" dirty="0"/>
          </a:p>
        </p:txBody>
      </p:sp>
      <p:sp>
        <p:nvSpPr>
          <p:cNvPr id="6" name="5 Rectángulo"/>
          <p:cNvSpPr/>
          <p:nvPr/>
        </p:nvSpPr>
        <p:spPr>
          <a:xfrm>
            <a:off x="71406" y="4581607"/>
            <a:ext cx="9072594" cy="2062103"/>
          </a:xfrm>
          <a:prstGeom prst="rect">
            <a:avLst/>
          </a:prstGeom>
        </p:spPr>
        <p:txBody>
          <a:bodyPr wrap="square">
            <a:spAutoFit/>
          </a:bodyPr>
          <a:lstStyle/>
          <a:p>
            <a:pPr marL="514350" indent="-514350">
              <a:buFont typeface="+mj-lt"/>
              <a:buAutoNum type="alphaUcPeriod"/>
            </a:pPr>
            <a:r>
              <a:rPr lang="en-US" sz="3200" dirty="0" smtClean="0"/>
              <a:t>No, because it does not weigh anything    </a:t>
            </a:r>
          </a:p>
          <a:p>
            <a:pPr marL="514350" indent="-514350">
              <a:buFont typeface="+mj-lt"/>
              <a:buAutoNum type="alphaUcPeriod"/>
            </a:pPr>
            <a:r>
              <a:rPr lang="en-US" sz="3200" dirty="0" smtClean="0"/>
              <a:t>Yes, although its  weight is zero  </a:t>
            </a:r>
          </a:p>
          <a:p>
            <a:pPr marL="514350" indent="-514350">
              <a:buFont typeface="+mj-lt"/>
              <a:buAutoNum type="alphaUcPeriod"/>
            </a:pPr>
            <a:r>
              <a:rPr lang="en-US" sz="3200" dirty="0" smtClean="0"/>
              <a:t>No, because we do not see it    </a:t>
            </a:r>
          </a:p>
          <a:p>
            <a:pPr marL="514350" indent="-514350">
              <a:buFont typeface="+mj-lt"/>
              <a:buAutoNum type="alphaUcPeriod"/>
            </a:pPr>
            <a:r>
              <a:rPr lang="en-US" sz="3200" dirty="0" smtClean="0"/>
              <a:t>Yes, although we cannot see it</a:t>
            </a:r>
            <a:endParaRPr lang="es-ES" sz="3200" dirty="0"/>
          </a:p>
        </p:txBody>
      </p:sp>
      <p:sp>
        <p:nvSpPr>
          <p:cNvPr id="41990" name="AutoShape 6" descr="Mar y costa"/>
          <p:cNvSpPr>
            <a:spLocks noChangeAspect="1" noChangeArrowheads="1"/>
          </p:cNvSpPr>
          <p:nvPr/>
        </p:nvSpPr>
        <p:spPr bwMode="auto">
          <a:xfrm>
            <a:off x="63500" y="-136525"/>
            <a:ext cx="6667500" cy="4448175"/>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pic>
        <p:nvPicPr>
          <p:cNvPr id="41992" name="Picture 8" descr="Mar y costa"/>
          <p:cNvPicPr>
            <a:picLocks noChangeAspect="1" noChangeArrowheads="1"/>
          </p:cNvPicPr>
          <p:nvPr/>
        </p:nvPicPr>
        <p:blipFill>
          <a:blip r:embed="rId3" cstate="print"/>
          <a:srcRect/>
          <a:stretch>
            <a:fillRect/>
          </a:stretch>
        </p:blipFill>
        <p:spPr bwMode="auto">
          <a:xfrm>
            <a:off x="571472" y="881215"/>
            <a:ext cx="7715304" cy="2404909"/>
          </a:xfrm>
          <a:prstGeom prst="rect">
            <a:avLst/>
          </a:prstGeom>
          <a:noFill/>
        </p:spPr>
      </p:pic>
      <p:sp>
        <p:nvSpPr>
          <p:cNvPr id="7" name="6 CuadroTexto"/>
          <p:cNvSpPr txBox="1"/>
          <p:nvPr/>
        </p:nvSpPr>
        <p:spPr>
          <a:xfrm>
            <a:off x="-32" y="3714752"/>
            <a:ext cx="4143404" cy="584775"/>
          </a:xfrm>
          <a:prstGeom prst="rect">
            <a:avLst/>
          </a:prstGeom>
          <a:noFill/>
        </p:spPr>
        <p:txBody>
          <a:bodyPr wrap="square" rtlCol="0">
            <a:spAutoFit/>
          </a:bodyPr>
          <a:lstStyle/>
          <a:p>
            <a:r>
              <a:rPr lang="en-US" sz="3200" dirty="0" smtClean="0"/>
              <a:t> Is the air matter?  </a:t>
            </a:r>
          </a:p>
        </p:txBody>
      </p:sp>
      <p:sp>
        <p:nvSpPr>
          <p:cNvPr id="8" name="7 Marcador de pie de página"/>
          <p:cNvSpPr>
            <a:spLocks noGrp="1"/>
          </p:cNvSpPr>
          <p:nvPr>
            <p:ph type="ftr" sz="quarter" idx="11"/>
          </p:nvPr>
        </p:nvSpPr>
        <p:spPr/>
        <p:txBody>
          <a:bodyPr/>
          <a:lstStyle/>
          <a:p>
            <a:pPr>
              <a:defRPr/>
            </a:pPr>
            <a:r>
              <a:rPr lang="es-ES_tradnl" dirty="0" smtClean="0"/>
              <a:t>Susana Morales Bernal</a:t>
            </a:r>
            <a:endParaRPr lang="es-ES_tradnl"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4338"/>
            <a:ext cx="8229600" cy="1143000"/>
          </a:xfrm>
        </p:spPr>
        <p:txBody>
          <a:bodyPr>
            <a:normAutofit/>
          </a:bodyPr>
          <a:lstStyle/>
          <a:p>
            <a:r>
              <a:rPr lang="es-ES" sz="6000" b="1" dirty="0" smtClean="0">
                <a:ln w="18415" cmpd="sng">
                  <a:solidFill>
                    <a:schemeClr val="tx1"/>
                  </a:solidFill>
                  <a:prstDash val="solid"/>
                </a:ln>
                <a:solidFill>
                  <a:srgbClr val="FFC000"/>
                </a:solidFill>
                <a:effectLst>
                  <a:outerShdw blurRad="63500" dir="3600000" algn="tl" rotWithShape="0">
                    <a:srgbClr val="000000">
                      <a:alpha val="70000"/>
                    </a:srgbClr>
                  </a:outerShdw>
                </a:effectLst>
              </a:rPr>
              <a:t>EXERCISE 2</a:t>
            </a:r>
            <a:endParaRPr lang="es-ES" sz="6000" dirty="0"/>
          </a:p>
        </p:txBody>
      </p:sp>
      <p:sp>
        <p:nvSpPr>
          <p:cNvPr id="3" name="2 Rectángulo"/>
          <p:cNvSpPr/>
          <p:nvPr/>
        </p:nvSpPr>
        <p:spPr>
          <a:xfrm>
            <a:off x="0" y="1000108"/>
            <a:ext cx="9144000" cy="523220"/>
          </a:xfrm>
          <a:prstGeom prst="rect">
            <a:avLst/>
          </a:prstGeom>
        </p:spPr>
        <p:txBody>
          <a:bodyPr wrap="square">
            <a:spAutoFit/>
          </a:bodyPr>
          <a:lstStyle/>
          <a:p>
            <a:pPr algn="ctr"/>
            <a:r>
              <a:rPr lang="en-US" sz="2800" dirty="0" smtClean="0"/>
              <a:t>Put the following words in order to form a text with sense</a:t>
            </a:r>
            <a:endParaRPr lang="es-ES_tradnl" sz="2800" dirty="0"/>
          </a:p>
        </p:txBody>
      </p:sp>
      <p:sp>
        <p:nvSpPr>
          <p:cNvPr id="20" name="19 Marcador de pie de página"/>
          <p:cNvSpPr>
            <a:spLocks noGrp="1"/>
          </p:cNvSpPr>
          <p:nvPr>
            <p:ph type="ftr" sz="quarter" idx="11"/>
          </p:nvPr>
        </p:nvSpPr>
        <p:spPr/>
        <p:txBody>
          <a:bodyPr/>
          <a:lstStyle/>
          <a:p>
            <a:pPr>
              <a:defRPr/>
            </a:pPr>
            <a:r>
              <a:rPr lang="es-ES_tradnl" dirty="0" smtClean="0"/>
              <a:t>Susana Morales Bernal</a:t>
            </a:r>
            <a:endParaRPr lang="es-ES_tradnl" dirty="0"/>
          </a:p>
        </p:txBody>
      </p:sp>
      <p:grpSp>
        <p:nvGrpSpPr>
          <p:cNvPr id="24" name="23 Grupo"/>
          <p:cNvGrpSpPr/>
          <p:nvPr/>
        </p:nvGrpSpPr>
        <p:grpSpPr>
          <a:xfrm>
            <a:off x="1000100" y="1857364"/>
            <a:ext cx="6572296" cy="4286280"/>
            <a:chOff x="928662" y="1857364"/>
            <a:chExt cx="6572296" cy="4286280"/>
          </a:xfrm>
        </p:grpSpPr>
        <p:sp>
          <p:nvSpPr>
            <p:cNvPr id="5" name="4 Llamada ovalada"/>
            <p:cNvSpPr/>
            <p:nvPr/>
          </p:nvSpPr>
          <p:spPr>
            <a:xfrm>
              <a:off x="928662" y="1857364"/>
              <a:ext cx="6572296" cy="4286280"/>
            </a:xfrm>
            <a:prstGeom prst="wedgeEllipseCallo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dirty="0"/>
            </a:p>
          </p:txBody>
        </p:sp>
        <p:sp>
          <p:nvSpPr>
            <p:cNvPr id="6" name="5 CuadroTexto"/>
            <p:cNvSpPr txBox="1"/>
            <p:nvPr/>
          </p:nvSpPr>
          <p:spPr>
            <a:xfrm>
              <a:off x="2000232" y="2571744"/>
              <a:ext cx="1643074" cy="400110"/>
            </a:xfrm>
            <a:prstGeom prst="rect">
              <a:avLst/>
            </a:prstGeom>
            <a:noFill/>
            <a:ln>
              <a:noFill/>
            </a:ln>
          </p:spPr>
          <p:txBody>
            <a:bodyPr wrap="square" rtlCol="0">
              <a:spAutoFit/>
            </a:bodyPr>
            <a:lstStyle/>
            <a:p>
              <a:pPr algn="ctr"/>
              <a:r>
                <a:rPr lang="es-ES_tradnl" sz="2000" dirty="0" smtClean="0">
                  <a:effectLst>
                    <a:outerShdw blurRad="38100" dist="38100" dir="2700000" algn="tl">
                      <a:srgbClr val="000000">
                        <a:alpha val="43137"/>
                      </a:srgbClr>
                    </a:outerShdw>
                  </a:effectLst>
                </a:rPr>
                <a:t>Universe</a:t>
              </a:r>
              <a:endParaRPr lang="es-ES_tradnl" sz="2000" dirty="0">
                <a:effectLst>
                  <a:outerShdw blurRad="38100" dist="38100" dir="2700000" algn="tl">
                    <a:srgbClr val="000000">
                      <a:alpha val="43137"/>
                    </a:srgbClr>
                  </a:outerShdw>
                </a:effectLst>
              </a:endParaRPr>
            </a:p>
          </p:txBody>
        </p:sp>
        <p:sp>
          <p:nvSpPr>
            <p:cNvPr id="7" name="6 CuadroTexto"/>
            <p:cNvSpPr txBox="1"/>
            <p:nvPr/>
          </p:nvSpPr>
          <p:spPr>
            <a:xfrm>
              <a:off x="4071934" y="3286124"/>
              <a:ext cx="1357322" cy="400110"/>
            </a:xfrm>
            <a:prstGeom prst="rect">
              <a:avLst/>
            </a:prstGeom>
            <a:noFill/>
          </p:spPr>
          <p:txBody>
            <a:bodyPr wrap="square" rtlCol="0">
              <a:spAutoFit/>
            </a:bodyPr>
            <a:lstStyle/>
            <a:p>
              <a:pPr algn="ctr"/>
              <a:r>
                <a:rPr lang="es-ES_tradnl" sz="2000" dirty="0" smtClean="0">
                  <a:effectLst>
                    <a:outerShdw blurRad="38100" dist="38100" dir="2700000" algn="tl">
                      <a:srgbClr val="000000">
                        <a:alpha val="43137"/>
                      </a:srgbClr>
                    </a:outerShdw>
                  </a:effectLst>
                </a:rPr>
                <a:t> takes up </a:t>
              </a:r>
              <a:endParaRPr lang="es-ES_tradnl" sz="2000" dirty="0">
                <a:effectLst>
                  <a:outerShdw blurRad="38100" dist="38100" dir="2700000" algn="tl">
                    <a:srgbClr val="000000">
                      <a:alpha val="43137"/>
                    </a:srgbClr>
                  </a:outerShdw>
                </a:effectLst>
              </a:endParaRPr>
            </a:p>
          </p:txBody>
        </p:sp>
        <p:sp>
          <p:nvSpPr>
            <p:cNvPr id="8" name="7 CuadroTexto"/>
            <p:cNvSpPr txBox="1"/>
            <p:nvPr/>
          </p:nvSpPr>
          <p:spPr>
            <a:xfrm>
              <a:off x="1214414" y="3857628"/>
              <a:ext cx="1490674" cy="400110"/>
            </a:xfrm>
            <a:prstGeom prst="rect">
              <a:avLst/>
            </a:prstGeom>
            <a:noFill/>
          </p:spPr>
          <p:txBody>
            <a:bodyPr wrap="square" rtlCol="0">
              <a:spAutoFit/>
            </a:bodyPr>
            <a:lstStyle/>
            <a:p>
              <a:pPr algn="ctr"/>
              <a:r>
                <a:rPr lang="es-ES_tradnl" sz="2000" dirty="0" smtClean="0">
                  <a:effectLst>
                    <a:outerShdw blurRad="38100" dist="38100" dir="2700000" algn="tl">
                      <a:srgbClr val="000000">
                        <a:alpha val="43137"/>
                      </a:srgbClr>
                    </a:outerShdw>
                  </a:effectLst>
                </a:rPr>
                <a:t>Matter </a:t>
              </a:r>
              <a:endParaRPr lang="es-ES_tradnl" sz="2000" dirty="0">
                <a:effectLst>
                  <a:outerShdw blurRad="38100" dist="38100" dir="2700000" algn="tl">
                    <a:srgbClr val="000000">
                      <a:alpha val="43137"/>
                    </a:srgbClr>
                  </a:outerShdw>
                </a:effectLst>
              </a:endParaRPr>
            </a:p>
          </p:txBody>
        </p:sp>
        <p:sp>
          <p:nvSpPr>
            <p:cNvPr id="9" name="8 CuadroTexto"/>
            <p:cNvSpPr txBox="1"/>
            <p:nvPr/>
          </p:nvSpPr>
          <p:spPr>
            <a:xfrm>
              <a:off x="2857488" y="5643578"/>
              <a:ext cx="571504" cy="400110"/>
            </a:xfrm>
            <a:prstGeom prst="rect">
              <a:avLst/>
            </a:prstGeom>
            <a:noFill/>
          </p:spPr>
          <p:txBody>
            <a:bodyPr wrap="square" rtlCol="0">
              <a:spAutoFit/>
            </a:bodyPr>
            <a:lstStyle/>
            <a:p>
              <a:pPr algn="ctr"/>
              <a:r>
                <a:rPr lang="es-ES_tradnl" sz="2000" dirty="0" smtClean="0">
                  <a:effectLst>
                    <a:outerShdw blurRad="38100" dist="38100" dir="2700000" algn="tl">
                      <a:srgbClr val="000000">
                        <a:alpha val="43137"/>
                      </a:srgbClr>
                    </a:outerShdw>
                  </a:effectLst>
                </a:rPr>
                <a:t>a </a:t>
              </a:r>
              <a:endParaRPr lang="es-ES_tradnl" sz="2000" dirty="0">
                <a:effectLst>
                  <a:outerShdw blurRad="38100" dist="38100" dir="2700000" algn="tl">
                    <a:srgbClr val="000000">
                      <a:alpha val="43137"/>
                    </a:srgbClr>
                  </a:outerShdw>
                </a:effectLst>
              </a:endParaRPr>
            </a:p>
          </p:txBody>
        </p:sp>
        <p:sp>
          <p:nvSpPr>
            <p:cNvPr id="12" name="11 CuadroTexto"/>
            <p:cNvSpPr txBox="1"/>
            <p:nvPr/>
          </p:nvSpPr>
          <p:spPr>
            <a:xfrm>
              <a:off x="4857752" y="4572008"/>
              <a:ext cx="1143008" cy="400110"/>
            </a:xfrm>
            <a:prstGeom prst="rect">
              <a:avLst/>
            </a:prstGeom>
            <a:noFill/>
            <a:ln>
              <a:noFill/>
            </a:ln>
          </p:spPr>
          <p:txBody>
            <a:bodyPr wrap="square" rtlCol="0">
              <a:spAutoFit/>
            </a:bodyPr>
            <a:lstStyle/>
            <a:p>
              <a:pPr algn="ctr"/>
              <a:r>
                <a:rPr lang="en-US" sz="2000" dirty="0" smtClean="0">
                  <a:effectLst>
                    <a:outerShdw blurRad="38100" dist="38100" dir="2700000" algn="tl">
                      <a:srgbClr val="000000">
                        <a:alpha val="43137"/>
                      </a:srgbClr>
                    </a:outerShdw>
                  </a:effectLst>
                </a:rPr>
                <a:t>in  </a:t>
              </a:r>
              <a:endParaRPr lang="es-ES_tradnl" sz="2000" dirty="0">
                <a:effectLst>
                  <a:outerShdw blurRad="38100" dist="38100" dir="2700000" algn="tl">
                    <a:srgbClr val="000000">
                      <a:alpha val="43137"/>
                    </a:srgbClr>
                  </a:outerShdw>
                </a:effectLst>
              </a:endParaRPr>
            </a:p>
          </p:txBody>
        </p:sp>
        <p:sp>
          <p:nvSpPr>
            <p:cNvPr id="13" name="12 CuadroTexto"/>
            <p:cNvSpPr txBox="1"/>
            <p:nvPr/>
          </p:nvSpPr>
          <p:spPr>
            <a:xfrm>
              <a:off x="1500166" y="4572008"/>
              <a:ext cx="1214446" cy="400110"/>
            </a:xfrm>
            <a:prstGeom prst="rect">
              <a:avLst/>
            </a:prstGeom>
            <a:noFill/>
            <a:ln>
              <a:noFill/>
            </a:ln>
          </p:spPr>
          <p:txBody>
            <a:bodyPr wrap="square" rtlCol="0">
              <a:spAutoFit/>
            </a:bodyPr>
            <a:lstStyle/>
            <a:p>
              <a:pPr algn="ctr"/>
              <a:r>
                <a:rPr lang="en-US" sz="2000" dirty="0" smtClean="0">
                  <a:effectLst>
                    <a:outerShdw blurRad="38100" dist="38100" dir="2700000" algn="tl">
                      <a:srgbClr val="000000">
                        <a:alpha val="43137"/>
                      </a:srgbClr>
                    </a:outerShdw>
                  </a:effectLst>
                </a:rPr>
                <a:t>place</a:t>
              </a:r>
              <a:endParaRPr lang="es-ES_tradnl" sz="2000" dirty="0">
                <a:effectLst>
                  <a:outerShdw blurRad="38100" dist="38100" dir="2700000" algn="tl">
                    <a:srgbClr val="000000">
                      <a:alpha val="43137"/>
                    </a:srgbClr>
                  </a:outerShdw>
                </a:effectLst>
              </a:endParaRPr>
            </a:p>
          </p:txBody>
        </p:sp>
        <p:sp>
          <p:nvSpPr>
            <p:cNvPr id="14" name="13 CuadroTexto"/>
            <p:cNvSpPr txBox="1"/>
            <p:nvPr/>
          </p:nvSpPr>
          <p:spPr>
            <a:xfrm>
              <a:off x="3786182" y="1928802"/>
              <a:ext cx="1000132" cy="400110"/>
            </a:xfrm>
            <a:prstGeom prst="rect">
              <a:avLst/>
            </a:prstGeom>
            <a:noFill/>
            <a:ln>
              <a:noFill/>
              <a:prstDash val="lgDashDotDot"/>
            </a:ln>
          </p:spPr>
          <p:txBody>
            <a:bodyPr wrap="square" rtlCol="0">
              <a:spAutoFit/>
            </a:bodyPr>
            <a:lstStyle/>
            <a:p>
              <a:r>
                <a:rPr lang="en-US" sz="2000" dirty="0" smtClean="0">
                  <a:effectLst>
                    <a:outerShdw blurRad="38100" dist="38100" dir="2700000" algn="tl">
                      <a:srgbClr val="000000">
                        <a:alpha val="43137"/>
                      </a:srgbClr>
                    </a:outerShdw>
                  </a:effectLst>
                </a:rPr>
                <a:t>space.</a:t>
              </a:r>
              <a:endParaRPr lang="es-ES_tradnl" sz="2000" dirty="0"/>
            </a:p>
          </p:txBody>
        </p:sp>
        <p:sp>
          <p:nvSpPr>
            <p:cNvPr id="15" name="14 CuadroTexto"/>
            <p:cNvSpPr txBox="1"/>
            <p:nvPr/>
          </p:nvSpPr>
          <p:spPr>
            <a:xfrm>
              <a:off x="2714612" y="5029154"/>
              <a:ext cx="1857388" cy="400110"/>
            </a:xfrm>
            <a:prstGeom prst="rect">
              <a:avLst/>
            </a:prstGeom>
            <a:noFill/>
          </p:spPr>
          <p:txBody>
            <a:bodyPr wrap="square" rtlCol="0">
              <a:spAutoFit/>
            </a:bodyPr>
            <a:lstStyle/>
            <a:p>
              <a:pPr algn="ctr"/>
              <a:r>
                <a:rPr lang="es-ES_tradnl" sz="2000" dirty="0" smtClean="0">
                  <a:effectLst>
                    <a:outerShdw blurRad="38100" dist="38100" dir="2700000" algn="tl">
                      <a:srgbClr val="000000">
                        <a:alpha val="43137"/>
                      </a:srgbClr>
                    </a:outerShdw>
                  </a:effectLst>
                </a:rPr>
                <a:t>any material </a:t>
              </a:r>
              <a:endParaRPr lang="es-ES_tradnl" sz="2000" dirty="0">
                <a:effectLst>
                  <a:outerShdw blurRad="38100" dist="38100" dir="2700000" algn="tl">
                    <a:srgbClr val="000000">
                      <a:alpha val="43137"/>
                    </a:srgbClr>
                  </a:outerShdw>
                </a:effectLst>
              </a:endParaRPr>
            </a:p>
          </p:txBody>
        </p:sp>
        <p:sp>
          <p:nvSpPr>
            <p:cNvPr id="16" name="15 CuadroTexto"/>
            <p:cNvSpPr txBox="1"/>
            <p:nvPr/>
          </p:nvSpPr>
          <p:spPr>
            <a:xfrm>
              <a:off x="3929058" y="4143380"/>
              <a:ext cx="1214446" cy="400110"/>
            </a:xfrm>
            <a:prstGeom prst="rect">
              <a:avLst/>
            </a:prstGeom>
            <a:noFill/>
          </p:spPr>
          <p:txBody>
            <a:bodyPr wrap="square" rtlCol="0">
              <a:spAutoFit/>
            </a:bodyPr>
            <a:lstStyle/>
            <a:p>
              <a:r>
                <a:rPr lang="es-ES" sz="2000" dirty="0" smtClean="0">
                  <a:effectLst>
                    <a:outerShdw blurRad="38100" dist="38100" dir="2700000" algn="tl">
                      <a:srgbClr val="000000">
                        <a:alpha val="43137"/>
                      </a:srgbClr>
                    </a:outerShdw>
                  </a:effectLst>
                </a:rPr>
                <a:t>mass</a:t>
              </a:r>
              <a:endParaRPr lang="es-ES_tradnl" sz="2000" dirty="0">
                <a:effectLst>
                  <a:outerShdw blurRad="38100" dist="38100" dir="2700000" algn="tl">
                    <a:srgbClr val="000000">
                      <a:alpha val="43137"/>
                    </a:srgbClr>
                  </a:outerShdw>
                </a:effectLst>
              </a:endParaRPr>
            </a:p>
          </p:txBody>
        </p:sp>
        <p:sp>
          <p:nvSpPr>
            <p:cNvPr id="17" name="16 CuadroTexto"/>
            <p:cNvSpPr txBox="1"/>
            <p:nvPr/>
          </p:nvSpPr>
          <p:spPr>
            <a:xfrm>
              <a:off x="6143636" y="3571876"/>
              <a:ext cx="642942" cy="400110"/>
            </a:xfrm>
            <a:prstGeom prst="rect">
              <a:avLst/>
            </a:prstGeom>
            <a:noFill/>
          </p:spPr>
          <p:txBody>
            <a:bodyPr wrap="square" rtlCol="0">
              <a:spAutoFit/>
            </a:bodyPr>
            <a:lstStyle/>
            <a:p>
              <a:r>
                <a:rPr lang="en-US" sz="2000" dirty="0" smtClean="0">
                  <a:effectLst>
                    <a:outerShdw blurRad="38100" dist="38100" dir="2700000" algn="tl">
                      <a:srgbClr val="000000">
                        <a:alpha val="43137"/>
                      </a:srgbClr>
                    </a:outerShdw>
                  </a:effectLst>
                </a:rPr>
                <a:t>has </a:t>
              </a:r>
              <a:endParaRPr lang="es-ES_tradnl" sz="2000" dirty="0"/>
            </a:p>
          </p:txBody>
        </p:sp>
        <p:sp>
          <p:nvSpPr>
            <p:cNvPr id="18" name="17 CuadroTexto"/>
            <p:cNvSpPr txBox="1"/>
            <p:nvPr/>
          </p:nvSpPr>
          <p:spPr>
            <a:xfrm>
              <a:off x="6429388" y="4572008"/>
              <a:ext cx="571504" cy="400110"/>
            </a:xfrm>
            <a:prstGeom prst="rect">
              <a:avLst/>
            </a:prstGeom>
            <a:noFill/>
          </p:spPr>
          <p:txBody>
            <a:bodyPr wrap="square" rtlCol="0">
              <a:spAutoFit/>
            </a:bodyPr>
            <a:lstStyle/>
            <a:p>
              <a:r>
                <a:rPr lang="es-ES" sz="2000" dirty="0" smtClean="0">
                  <a:effectLst>
                    <a:outerShdw blurRad="38100" dist="38100" dir="2700000" algn="tl">
                      <a:srgbClr val="000000">
                        <a:alpha val="43137"/>
                      </a:srgbClr>
                    </a:outerShdw>
                  </a:effectLst>
                </a:rPr>
                <a:t>is</a:t>
              </a:r>
              <a:endParaRPr lang="es-ES_tradnl" sz="2000" dirty="0">
                <a:effectLst>
                  <a:outerShdw blurRad="38100" dist="38100" dir="2700000" algn="tl">
                    <a:srgbClr val="000000">
                      <a:alpha val="43137"/>
                    </a:srgbClr>
                  </a:outerShdw>
                </a:effectLst>
              </a:endParaRPr>
            </a:p>
          </p:txBody>
        </p:sp>
        <p:sp>
          <p:nvSpPr>
            <p:cNvPr id="19" name="18 CuadroTexto"/>
            <p:cNvSpPr txBox="1"/>
            <p:nvPr/>
          </p:nvSpPr>
          <p:spPr>
            <a:xfrm>
              <a:off x="5143504" y="5314906"/>
              <a:ext cx="714380" cy="400110"/>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 </a:t>
              </a:r>
              <a:r>
                <a:rPr lang="en-US" sz="2000" dirty="0" smtClean="0">
                  <a:effectLst>
                    <a:outerShdw blurRad="38100" dist="38100" dir="2700000" algn="tl">
                      <a:srgbClr val="000000">
                        <a:alpha val="43137"/>
                      </a:srgbClr>
                    </a:outerShdw>
                  </a:effectLst>
                </a:rPr>
                <a:t>that</a:t>
              </a:r>
              <a:r>
                <a:rPr lang="en-US" dirty="0" smtClean="0">
                  <a:effectLst>
                    <a:outerShdw blurRad="38100" dist="38100" dir="2700000" algn="tl">
                      <a:srgbClr val="000000">
                        <a:alpha val="43137"/>
                      </a:srgbClr>
                    </a:outerShdw>
                  </a:effectLst>
                </a:rPr>
                <a:t> </a:t>
              </a:r>
              <a:endParaRPr lang="es-ES_tradnl" dirty="0"/>
            </a:p>
          </p:txBody>
        </p:sp>
        <p:sp>
          <p:nvSpPr>
            <p:cNvPr id="21" name="20 CuadroTexto"/>
            <p:cNvSpPr txBox="1"/>
            <p:nvPr/>
          </p:nvSpPr>
          <p:spPr>
            <a:xfrm>
              <a:off x="3071802" y="3500438"/>
              <a:ext cx="500066" cy="369332"/>
            </a:xfrm>
            <a:prstGeom prst="rect">
              <a:avLst/>
            </a:prstGeom>
            <a:noFill/>
          </p:spPr>
          <p:txBody>
            <a:bodyPr wrap="square" rtlCol="0">
              <a:spAutoFit/>
            </a:bodyPr>
            <a:lstStyle/>
            <a:p>
              <a:r>
                <a:rPr lang="es-ES" dirty="0" smtClean="0">
                  <a:effectLst>
                    <a:outerShdw blurRad="38100" dist="38100" dir="2700000" algn="tl">
                      <a:srgbClr val="000000">
                        <a:alpha val="43137"/>
                      </a:srgbClr>
                    </a:outerShdw>
                  </a:effectLst>
                </a:rPr>
                <a:t>in</a:t>
              </a:r>
              <a:endParaRPr lang="es-ES" dirty="0">
                <a:effectLst>
                  <a:outerShdw blurRad="38100" dist="38100" dir="2700000" algn="tl">
                    <a:srgbClr val="000000">
                      <a:alpha val="43137"/>
                    </a:srgbClr>
                  </a:outerShdw>
                </a:effectLst>
              </a:endParaRPr>
            </a:p>
          </p:txBody>
        </p:sp>
        <p:sp>
          <p:nvSpPr>
            <p:cNvPr id="22" name="21 CuadroTexto"/>
            <p:cNvSpPr txBox="1"/>
            <p:nvPr/>
          </p:nvSpPr>
          <p:spPr>
            <a:xfrm>
              <a:off x="1714480" y="3286124"/>
              <a:ext cx="642942" cy="369332"/>
            </a:xfrm>
            <a:prstGeom prst="rect">
              <a:avLst/>
            </a:prstGeom>
            <a:noFill/>
          </p:spPr>
          <p:txBody>
            <a:bodyPr wrap="square" rtlCol="0">
              <a:spAutoFit/>
            </a:bodyPr>
            <a:lstStyle/>
            <a:p>
              <a:r>
                <a:rPr lang="es-ES" dirty="0" smtClean="0">
                  <a:effectLst>
                    <a:outerShdw blurRad="38100" dist="38100" dir="2700000" algn="tl">
                      <a:srgbClr val="000000">
                        <a:alpha val="43137"/>
                      </a:srgbClr>
                    </a:outerShdw>
                  </a:effectLst>
                </a:rPr>
                <a:t>and</a:t>
              </a:r>
              <a:endParaRPr lang="es-ES" dirty="0">
                <a:effectLst>
                  <a:outerShdw blurRad="38100" dist="38100" dir="2700000" algn="tl">
                    <a:srgbClr val="000000">
                      <a:alpha val="43137"/>
                    </a:srgbClr>
                  </a:outerShdw>
                </a:effectLst>
              </a:endParaRPr>
            </a:p>
          </p:txBody>
        </p:sp>
        <p:sp>
          <p:nvSpPr>
            <p:cNvPr id="23" name="22 CuadroTexto"/>
            <p:cNvSpPr txBox="1"/>
            <p:nvPr/>
          </p:nvSpPr>
          <p:spPr>
            <a:xfrm>
              <a:off x="5357818" y="2631040"/>
              <a:ext cx="642942" cy="369332"/>
            </a:xfrm>
            <a:prstGeom prst="rect">
              <a:avLst/>
            </a:prstGeom>
            <a:noFill/>
          </p:spPr>
          <p:txBody>
            <a:bodyPr wrap="square" rtlCol="0">
              <a:spAutoFit/>
            </a:bodyPr>
            <a:lstStyle/>
            <a:p>
              <a:r>
                <a:rPr lang="es-ES" dirty="0" smtClean="0">
                  <a:effectLst>
                    <a:outerShdw blurRad="38100" dist="38100" dir="2700000" algn="tl">
                      <a:srgbClr val="000000">
                        <a:alpha val="43137"/>
                      </a:srgbClr>
                    </a:outerShdw>
                  </a:effectLst>
                </a:rPr>
                <a:t>the</a:t>
              </a:r>
              <a:endParaRPr lang="es-ES" dirty="0">
                <a:effectLst>
                  <a:outerShdw blurRad="38100" dist="38100" dir="2700000" algn="tl">
                    <a:srgbClr val="000000">
                      <a:alpha val="43137"/>
                    </a:srgbClr>
                  </a:outerShdw>
                </a:effectLst>
              </a:endParaRP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4338"/>
            <a:ext cx="8229600" cy="1143000"/>
          </a:xfrm>
        </p:spPr>
        <p:txBody>
          <a:bodyPr>
            <a:normAutofit/>
          </a:bodyPr>
          <a:lstStyle/>
          <a:p>
            <a:r>
              <a:rPr lang="es-ES" sz="6000" b="1" dirty="0" smtClean="0">
                <a:ln w="18415" cmpd="sng">
                  <a:solidFill>
                    <a:schemeClr val="tx1"/>
                  </a:solidFill>
                  <a:prstDash val="solid"/>
                </a:ln>
                <a:solidFill>
                  <a:srgbClr val="FFC000"/>
                </a:solidFill>
                <a:effectLst>
                  <a:outerShdw blurRad="63500" dir="3600000" algn="tl" rotWithShape="0">
                    <a:srgbClr val="000000">
                      <a:alpha val="70000"/>
                    </a:srgbClr>
                  </a:outerShdw>
                </a:effectLst>
              </a:rPr>
              <a:t>EXERCISE 3</a:t>
            </a:r>
            <a:endParaRPr lang="es-ES" sz="6000" dirty="0"/>
          </a:p>
        </p:txBody>
      </p:sp>
      <p:sp>
        <p:nvSpPr>
          <p:cNvPr id="3" name="2 CuadroTexto"/>
          <p:cNvSpPr txBox="1"/>
          <p:nvPr/>
        </p:nvSpPr>
        <p:spPr>
          <a:xfrm>
            <a:off x="0" y="1000108"/>
            <a:ext cx="9144000" cy="523220"/>
          </a:xfrm>
          <a:prstGeom prst="rect">
            <a:avLst/>
          </a:prstGeom>
          <a:noFill/>
        </p:spPr>
        <p:txBody>
          <a:bodyPr wrap="square" rtlCol="0">
            <a:spAutoFit/>
          </a:bodyPr>
          <a:lstStyle/>
          <a:p>
            <a:r>
              <a:rPr lang="en-US" sz="2800" dirty="0" smtClean="0"/>
              <a:t>Classify the following terms as material or not:</a:t>
            </a:r>
            <a:endParaRPr lang="es-ES" sz="2800" dirty="0"/>
          </a:p>
        </p:txBody>
      </p:sp>
      <p:graphicFrame>
        <p:nvGraphicFramePr>
          <p:cNvPr id="5" name="4 Tabla"/>
          <p:cNvGraphicFramePr>
            <a:graphicFrameLocks noGrp="1"/>
          </p:cNvGraphicFramePr>
          <p:nvPr/>
        </p:nvGraphicFramePr>
        <p:xfrm>
          <a:off x="500034" y="2143118"/>
          <a:ext cx="7429552" cy="4535592"/>
        </p:xfrm>
        <a:graphic>
          <a:graphicData uri="http://schemas.openxmlformats.org/drawingml/2006/table">
            <a:tbl>
              <a:tblPr firstRow="1" bandRow="1">
                <a:tableStyleId>{5C22544A-7EE6-4342-B048-85BDC9FD1C3A}</a:tableStyleId>
              </a:tblPr>
              <a:tblGrid>
                <a:gridCol w="3714776"/>
                <a:gridCol w="3714776"/>
              </a:tblGrid>
              <a:tr h="579940">
                <a:tc>
                  <a:txBody>
                    <a:bodyPr/>
                    <a:lstStyle/>
                    <a:p>
                      <a:pPr algn="ctr"/>
                      <a:r>
                        <a:rPr lang="es-ES" sz="2800" b="1" dirty="0" smtClean="0">
                          <a:solidFill>
                            <a:schemeClr val="tx1"/>
                          </a:solidFill>
                          <a:latin typeface="Arial" pitchFamily="34" charset="0"/>
                          <a:cs typeface="Arial" pitchFamily="34" charset="0"/>
                        </a:rPr>
                        <a:t>TERMS</a:t>
                      </a:r>
                      <a:endParaRPr lang="es-ES" sz="2800" b="1" dirty="0">
                        <a:solidFill>
                          <a:schemeClr val="tx1"/>
                        </a:solidFill>
                        <a:latin typeface="Arial" pitchFamily="34" charset="0"/>
                        <a:cs typeface="Arial" pitchFamily="34" charset="0"/>
                      </a:endParaRPr>
                    </a:p>
                  </a:txBody>
                  <a:tcPr>
                    <a:solidFill>
                      <a:srgbClr val="FFC000"/>
                    </a:solidFill>
                  </a:tcPr>
                </a:tc>
                <a:tc>
                  <a:txBody>
                    <a:bodyPr/>
                    <a:lstStyle/>
                    <a:p>
                      <a:pPr algn="ctr"/>
                      <a:r>
                        <a:rPr lang="es-ES" sz="2800" b="1" dirty="0" smtClean="0">
                          <a:solidFill>
                            <a:schemeClr val="tx1"/>
                          </a:solidFill>
                          <a:latin typeface="Arial" pitchFamily="34" charset="0"/>
                          <a:cs typeface="Arial" pitchFamily="34" charset="0"/>
                        </a:rPr>
                        <a:t>YES OR NOT</a:t>
                      </a:r>
                      <a:endParaRPr lang="es-ES" sz="2800" b="1" dirty="0">
                        <a:solidFill>
                          <a:schemeClr val="tx1"/>
                        </a:solidFill>
                        <a:latin typeface="Arial" pitchFamily="34" charset="0"/>
                        <a:cs typeface="Arial" pitchFamily="34" charset="0"/>
                      </a:endParaRPr>
                    </a:p>
                  </a:txBody>
                  <a:tcPr>
                    <a:solidFill>
                      <a:srgbClr val="FFC000"/>
                    </a:solidFill>
                  </a:tcPr>
                </a:tc>
              </a:tr>
              <a:tr h="420190">
                <a:tc>
                  <a:txBody>
                    <a:bodyPr/>
                    <a:lstStyle/>
                    <a:p>
                      <a:r>
                        <a:rPr lang="es-ES" sz="2000" b="0" i="1" dirty="0" smtClean="0">
                          <a:latin typeface="Arial" pitchFamily="34" charset="0"/>
                          <a:cs typeface="Arial" pitchFamily="34" charset="0"/>
                        </a:rPr>
                        <a:t>A roll of film</a:t>
                      </a:r>
                      <a:endParaRPr lang="es-ES" sz="2000" b="0" i="1" dirty="0">
                        <a:latin typeface="Arial" pitchFamily="34" charset="0"/>
                        <a:cs typeface="Arial" pitchFamily="34" charset="0"/>
                      </a:endParaRPr>
                    </a:p>
                  </a:txBody>
                  <a:tcPr>
                    <a:solidFill>
                      <a:schemeClr val="bg2">
                        <a:lumMod val="75000"/>
                      </a:schemeClr>
                    </a:solidFill>
                  </a:tcPr>
                </a:tc>
                <a:tc>
                  <a:txBody>
                    <a:bodyPr/>
                    <a:lstStyle/>
                    <a:p>
                      <a:endParaRPr lang="es-ES" dirty="0"/>
                    </a:p>
                  </a:txBody>
                  <a:tcPr>
                    <a:solidFill>
                      <a:schemeClr val="bg2">
                        <a:lumMod val="75000"/>
                      </a:schemeClr>
                    </a:solidFill>
                  </a:tcPr>
                </a:tc>
              </a:tr>
              <a:tr h="435628">
                <a:tc>
                  <a:txBody>
                    <a:bodyPr/>
                    <a:lstStyle/>
                    <a:p>
                      <a:r>
                        <a:rPr lang="en-US" sz="2000" b="0" i="1" dirty="0" smtClean="0">
                          <a:latin typeface="Arial" pitchFamily="34" charset="0"/>
                          <a:cs typeface="Arial" pitchFamily="34" charset="0"/>
                        </a:rPr>
                        <a:t>The temperature of soup</a:t>
                      </a:r>
                      <a:endParaRPr lang="es-ES" sz="2000" b="0" i="1" dirty="0">
                        <a:latin typeface="Arial" pitchFamily="34" charset="0"/>
                        <a:cs typeface="Arial" pitchFamily="34" charset="0"/>
                      </a:endParaRPr>
                    </a:p>
                  </a:txBody>
                  <a:tcPr>
                    <a:solidFill>
                      <a:schemeClr val="bg2">
                        <a:lumMod val="75000"/>
                      </a:schemeClr>
                    </a:solidFill>
                  </a:tcPr>
                </a:tc>
                <a:tc>
                  <a:txBody>
                    <a:bodyPr/>
                    <a:lstStyle/>
                    <a:p>
                      <a:endParaRPr lang="es-ES" dirty="0"/>
                    </a:p>
                  </a:txBody>
                  <a:tcPr>
                    <a:solidFill>
                      <a:schemeClr val="bg2">
                        <a:lumMod val="75000"/>
                      </a:schemeClr>
                    </a:solidFill>
                  </a:tcPr>
                </a:tc>
              </a:tr>
              <a:tr h="435628">
                <a:tc>
                  <a:txBody>
                    <a:bodyPr/>
                    <a:lstStyle/>
                    <a:p>
                      <a:r>
                        <a:rPr lang="es-ES" sz="2000" b="0" i="1" dirty="0" smtClean="0">
                          <a:latin typeface="Arial" pitchFamily="34" charset="0"/>
                          <a:cs typeface="Arial" pitchFamily="34" charset="0"/>
                        </a:rPr>
                        <a:t>Alcohol </a:t>
                      </a:r>
                      <a:endParaRPr lang="es-ES" sz="2000" b="0" i="1" dirty="0">
                        <a:latin typeface="Arial" pitchFamily="34" charset="0"/>
                        <a:cs typeface="Arial" pitchFamily="34" charset="0"/>
                      </a:endParaRPr>
                    </a:p>
                  </a:txBody>
                  <a:tcPr>
                    <a:solidFill>
                      <a:schemeClr val="bg2">
                        <a:lumMod val="75000"/>
                      </a:schemeClr>
                    </a:solidFill>
                  </a:tcPr>
                </a:tc>
                <a:tc>
                  <a:txBody>
                    <a:bodyPr/>
                    <a:lstStyle/>
                    <a:p>
                      <a:endParaRPr lang="es-ES" dirty="0"/>
                    </a:p>
                  </a:txBody>
                  <a:tcPr>
                    <a:solidFill>
                      <a:schemeClr val="bg2">
                        <a:lumMod val="75000"/>
                      </a:schemeClr>
                    </a:solidFill>
                  </a:tcPr>
                </a:tc>
              </a:tr>
              <a:tr h="486066">
                <a:tc>
                  <a:txBody>
                    <a:bodyPr/>
                    <a:lstStyle/>
                    <a:p>
                      <a:r>
                        <a:rPr lang="es-ES" sz="2000" b="0" i="1" dirty="0" smtClean="0">
                          <a:latin typeface="Arial" pitchFamily="34" charset="0"/>
                          <a:cs typeface="Arial" pitchFamily="34" charset="0"/>
                        </a:rPr>
                        <a:t>Kindness</a:t>
                      </a:r>
                      <a:endParaRPr lang="es-ES" sz="2000" b="0" i="1" dirty="0">
                        <a:latin typeface="Arial" pitchFamily="34" charset="0"/>
                        <a:cs typeface="Arial" pitchFamily="34" charset="0"/>
                      </a:endParaRPr>
                    </a:p>
                  </a:txBody>
                  <a:tcPr>
                    <a:solidFill>
                      <a:schemeClr val="bg2">
                        <a:lumMod val="75000"/>
                      </a:schemeClr>
                    </a:solidFill>
                  </a:tcPr>
                </a:tc>
                <a:tc>
                  <a:txBody>
                    <a:bodyPr/>
                    <a:lstStyle/>
                    <a:p>
                      <a:endParaRPr lang="es-ES" dirty="0"/>
                    </a:p>
                  </a:txBody>
                  <a:tcPr>
                    <a:solidFill>
                      <a:schemeClr val="bg2">
                        <a:lumMod val="75000"/>
                      </a:schemeClr>
                    </a:solidFill>
                  </a:tcPr>
                </a:tc>
              </a:tr>
              <a:tr h="435628">
                <a:tc>
                  <a:txBody>
                    <a:bodyPr/>
                    <a:lstStyle/>
                    <a:p>
                      <a:r>
                        <a:rPr lang="es-ES" sz="2000" b="0" i="1" dirty="0" smtClean="0">
                          <a:latin typeface="Arial" pitchFamily="34" charset="0"/>
                          <a:cs typeface="Arial" pitchFamily="34" charset="0"/>
                        </a:rPr>
                        <a:t>Butane gas </a:t>
                      </a:r>
                      <a:endParaRPr lang="es-ES" sz="2000" b="0" i="1" dirty="0">
                        <a:latin typeface="Arial" pitchFamily="34" charset="0"/>
                        <a:cs typeface="Arial" pitchFamily="34" charset="0"/>
                      </a:endParaRPr>
                    </a:p>
                  </a:txBody>
                  <a:tcPr>
                    <a:solidFill>
                      <a:schemeClr val="bg2">
                        <a:lumMod val="75000"/>
                      </a:schemeClr>
                    </a:solidFill>
                  </a:tcPr>
                </a:tc>
                <a:tc>
                  <a:txBody>
                    <a:bodyPr/>
                    <a:lstStyle/>
                    <a:p>
                      <a:endParaRPr lang="es-ES" dirty="0"/>
                    </a:p>
                  </a:txBody>
                  <a:tcPr>
                    <a:solidFill>
                      <a:schemeClr val="bg2">
                        <a:lumMod val="75000"/>
                      </a:schemeClr>
                    </a:solidFill>
                  </a:tcPr>
                </a:tc>
              </a:tr>
              <a:tr h="435628">
                <a:tc>
                  <a:txBody>
                    <a:bodyPr/>
                    <a:lstStyle/>
                    <a:p>
                      <a:r>
                        <a:rPr lang="es-ES" sz="2000" b="0" i="1" dirty="0" smtClean="0">
                          <a:latin typeface="Arial" pitchFamily="34" charset="0"/>
                          <a:cs typeface="Arial" pitchFamily="34" charset="0"/>
                        </a:rPr>
                        <a:t>Gold</a:t>
                      </a:r>
                      <a:endParaRPr lang="es-ES" sz="2000" b="0" i="1" dirty="0">
                        <a:latin typeface="Arial" pitchFamily="34" charset="0"/>
                        <a:cs typeface="Arial" pitchFamily="34" charset="0"/>
                      </a:endParaRPr>
                    </a:p>
                  </a:txBody>
                  <a:tcPr>
                    <a:solidFill>
                      <a:schemeClr val="bg2">
                        <a:lumMod val="75000"/>
                      </a:schemeClr>
                    </a:solidFill>
                  </a:tcPr>
                </a:tc>
                <a:tc>
                  <a:txBody>
                    <a:bodyPr/>
                    <a:lstStyle/>
                    <a:p>
                      <a:endParaRPr lang="es-ES" dirty="0"/>
                    </a:p>
                  </a:txBody>
                  <a:tcPr>
                    <a:solidFill>
                      <a:schemeClr val="bg2">
                        <a:lumMod val="75000"/>
                      </a:schemeClr>
                    </a:solidFill>
                  </a:tcPr>
                </a:tc>
              </a:tr>
              <a:tr h="435628">
                <a:tc>
                  <a:txBody>
                    <a:bodyPr/>
                    <a:lstStyle/>
                    <a:p>
                      <a:r>
                        <a:rPr lang="en-US" sz="2000" b="0" i="1" dirty="0" smtClean="0">
                          <a:latin typeface="Arial" pitchFamily="34" charset="0"/>
                          <a:cs typeface="Arial" pitchFamily="34" charset="0"/>
                        </a:rPr>
                        <a:t>The volume of a table</a:t>
                      </a:r>
                      <a:endParaRPr lang="es-ES" sz="2000" b="0" i="1" dirty="0">
                        <a:latin typeface="Arial" pitchFamily="34" charset="0"/>
                        <a:cs typeface="Arial" pitchFamily="34" charset="0"/>
                      </a:endParaRPr>
                    </a:p>
                  </a:txBody>
                  <a:tcPr>
                    <a:solidFill>
                      <a:schemeClr val="bg2">
                        <a:lumMod val="75000"/>
                      </a:schemeClr>
                    </a:solidFill>
                  </a:tcPr>
                </a:tc>
                <a:tc>
                  <a:txBody>
                    <a:bodyPr/>
                    <a:lstStyle/>
                    <a:p>
                      <a:endParaRPr lang="es-ES" dirty="0"/>
                    </a:p>
                  </a:txBody>
                  <a:tcPr>
                    <a:solidFill>
                      <a:schemeClr val="bg2">
                        <a:lumMod val="75000"/>
                      </a:schemeClr>
                    </a:solidFill>
                  </a:tcPr>
                </a:tc>
              </a:tr>
              <a:tr h="435628">
                <a:tc>
                  <a:txBody>
                    <a:bodyPr/>
                    <a:lstStyle/>
                    <a:p>
                      <a:r>
                        <a:rPr lang="es-ES" sz="2000" b="0" i="1" dirty="0" smtClean="0">
                          <a:latin typeface="Arial" pitchFamily="34" charset="0"/>
                          <a:cs typeface="Arial" pitchFamily="34" charset="0"/>
                        </a:rPr>
                        <a:t>Smoke</a:t>
                      </a:r>
                      <a:endParaRPr lang="es-ES" sz="2000" b="0" i="1" dirty="0">
                        <a:latin typeface="Arial" pitchFamily="34" charset="0"/>
                        <a:cs typeface="Arial" pitchFamily="34" charset="0"/>
                      </a:endParaRPr>
                    </a:p>
                  </a:txBody>
                  <a:tcPr>
                    <a:solidFill>
                      <a:schemeClr val="bg2">
                        <a:lumMod val="75000"/>
                      </a:schemeClr>
                    </a:solidFill>
                  </a:tcPr>
                </a:tc>
                <a:tc>
                  <a:txBody>
                    <a:bodyPr/>
                    <a:lstStyle/>
                    <a:p>
                      <a:endParaRPr lang="es-ES" dirty="0"/>
                    </a:p>
                  </a:txBody>
                  <a:tcPr>
                    <a:solidFill>
                      <a:schemeClr val="bg2">
                        <a:lumMod val="75000"/>
                      </a:schemeClr>
                    </a:solidFill>
                  </a:tcPr>
                </a:tc>
              </a:tr>
              <a:tr h="435628">
                <a:tc>
                  <a:txBody>
                    <a:bodyPr/>
                    <a:lstStyle/>
                    <a:p>
                      <a:r>
                        <a:rPr lang="es-ES" sz="2000" b="0" i="1" dirty="0" smtClean="0">
                          <a:latin typeface="Arial" pitchFamily="34" charset="0"/>
                          <a:cs typeface="Arial" pitchFamily="34" charset="0"/>
                        </a:rPr>
                        <a:t>Clouds</a:t>
                      </a:r>
                      <a:endParaRPr lang="es-ES" sz="2000" b="0" i="1" dirty="0">
                        <a:latin typeface="Arial" pitchFamily="34" charset="0"/>
                        <a:cs typeface="Arial" pitchFamily="34" charset="0"/>
                      </a:endParaRPr>
                    </a:p>
                  </a:txBody>
                  <a:tcPr>
                    <a:solidFill>
                      <a:schemeClr val="bg2">
                        <a:lumMod val="75000"/>
                      </a:schemeClr>
                    </a:solidFill>
                  </a:tcPr>
                </a:tc>
                <a:tc>
                  <a:txBody>
                    <a:bodyPr/>
                    <a:lstStyle/>
                    <a:p>
                      <a:endParaRPr lang="es-ES" dirty="0"/>
                    </a:p>
                  </a:txBody>
                  <a:tcPr>
                    <a:solidFill>
                      <a:schemeClr val="bg2">
                        <a:lumMod val="75000"/>
                      </a:schemeClr>
                    </a:solidFill>
                  </a:tcPr>
                </a:tc>
              </a:tr>
            </a:tbl>
          </a:graphicData>
        </a:graphic>
      </p:graphicFrame>
      <p:sp>
        <p:nvSpPr>
          <p:cNvPr id="6" name="5 Marcador de pie de página"/>
          <p:cNvSpPr>
            <a:spLocks noGrp="1"/>
          </p:cNvSpPr>
          <p:nvPr>
            <p:ph type="ftr" sz="quarter" idx="11"/>
          </p:nvPr>
        </p:nvSpPr>
        <p:spPr/>
        <p:txBody>
          <a:bodyPr/>
          <a:lstStyle/>
          <a:p>
            <a:pPr>
              <a:defRPr/>
            </a:pPr>
            <a:r>
              <a:rPr lang="es-ES_tradnl" dirty="0" smtClean="0"/>
              <a:t>Susana Morales Bernal</a:t>
            </a:r>
            <a:endParaRPr lang="es-ES_tradnl"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4338"/>
            <a:ext cx="8229600" cy="1143000"/>
          </a:xfrm>
        </p:spPr>
        <p:txBody>
          <a:bodyPr>
            <a:normAutofit/>
          </a:bodyPr>
          <a:lstStyle/>
          <a:p>
            <a:r>
              <a:rPr lang="es-ES" sz="6000" b="1" dirty="0" smtClean="0">
                <a:ln w="18415" cmpd="sng">
                  <a:solidFill>
                    <a:schemeClr val="tx1"/>
                  </a:solidFill>
                  <a:prstDash val="solid"/>
                </a:ln>
                <a:solidFill>
                  <a:srgbClr val="FFC000"/>
                </a:solidFill>
                <a:effectLst>
                  <a:outerShdw blurRad="63500" dir="3600000" algn="tl" rotWithShape="0">
                    <a:srgbClr val="000000">
                      <a:alpha val="70000"/>
                    </a:srgbClr>
                  </a:outerShdw>
                </a:effectLst>
              </a:rPr>
              <a:t>EXERCISE 4</a:t>
            </a:r>
            <a:endParaRPr lang="es-ES" sz="6000" dirty="0"/>
          </a:p>
        </p:txBody>
      </p:sp>
      <p:graphicFrame>
        <p:nvGraphicFramePr>
          <p:cNvPr id="4" name="3 Tabla"/>
          <p:cNvGraphicFramePr>
            <a:graphicFrameLocks noGrp="1"/>
          </p:cNvGraphicFramePr>
          <p:nvPr/>
        </p:nvGraphicFramePr>
        <p:xfrm>
          <a:off x="571472" y="1785926"/>
          <a:ext cx="8143932" cy="4971696"/>
        </p:xfrm>
        <a:graphic>
          <a:graphicData uri="http://schemas.openxmlformats.org/drawingml/2006/table">
            <a:tbl>
              <a:tblPr/>
              <a:tblGrid>
                <a:gridCol w="1916220"/>
                <a:gridCol w="2155746"/>
                <a:gridCol w="1996062"/>
                <a:gridCol w="2075904"/>
              </a:tblGrid>
              <a:tr h="491136">
                <a:tc>
                  <a:txBody>
                    <a:bodyPr/>
                    <a:lstStyle/>
                    <a:p>
                      <a:pPr>
                        <a:spcAft>
                          <a:spcPts val="0"/>
                        </a:spcAft>
                      </a:pPr>
                      <a:endParaRPr lang="es-ES" sz="1200" dirty="0">
                        <a:latin typeface="Arial" pitchFamily="34" charset="0"/>
                        <a:ea typeface="Times New Roman"/>
                        <a:cs typeface="Arial" pitchFamily="34" charset="0"/>
                      </a:endParaRPr>
                    </a:p>
                    <a:p>
                      <a:pPr algn="ctr">
                        <a:spcAft>
                          <a:spcPts val="0"/>
                        </a:spcAft>
                      </a:pPr>
                      <a:r>
                        <a:rPr lang="es-ES" sz="1400" b="1" dirty="0" smtClean="0">
                          <a:latin typeface="Arial" pitchFamily="34" charset="0"/>
                          <a:ea typeface="Times New Roman"/>
                          <a:cs typeface="Arial" pitchFamily="34" charset="0"/>
                        </a:rPr>
                        <a:t>MEASUREMENT</a:t>
                      </a:r>
                      <a:r>
                        <a:rPr lang="es-ES" sz="1200" dirty="0" smtClean="0">
                          <a:latin typeface="Arial" pitchFamily="34" charset="0"/>
                          <a:ea typeface="Times New Roman"/>
                          <a:cs typeface="Arial" pitchFamily="34" charset="0"/>
                        </a:rPr>
                        <a:t> </a:t>
                      </a:r>
                      <a:endParaRPr lang="es-ES"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endParaRPr lang="es-ES" sz="1400" b="1" dirty="0" smtClean="0">
                        <a:latin typeface="Arial" pitchFamily="34" charset="0"/>
                        <a:ea typeface="Times New Roman"/>
                        <a:cs typeface="Arial" pitchFamily="34" charset="0"/>
                      </a:endParaRPr>
                    </a:p>
                    <a:p>
                      <a:pPr algn="ctr">
                        <a:spcAft>
                          <a:spcPts val="0"/>
                        </a:spcAft>
                      </a:pPr>
                      <a:r>
                        <a:rPr lang="es-ES" sz="1400" b="1" dirty="0" smtClean="0">
                          <a:latin typeface="Arial" pitchFamily="34" charset="0"/>
                          <a:ea typeface="Times New Roman"/>
                          <a:cs typeface="Arial" pitchFamily="34" charset="0"/>
                        </a:rPr>
                        <a:t>MAGNITUDE</a:t>
                      </a:r>
                      <a:endParaRPr lang="es-ES" sz="14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endParaRPr lang="es-ES" sz="1400" b="1" dirty="0" smtClean="0">
                        <a:latin typeface="Arial" pitchFamily="34" charset="0"/>
                        <a:ea typeface="Times New Roman"/>
                        <a:cs typeface="Arial" pitchFamily="34" charset="0"/>
                      </a:endParaRPr>
                    </a:p>
                    <a:p>
                      <a:pPr algn="ctr">
                        <a:spcAft>
                          <a:spcPts val="0"/>
                        </a:spcAft>
                      </a:pPr>
                      <a:r>
                        <a:rPr lang="es-ES" sz="1400" b="1" dirty="0" smtClean="0">
                          <a:latin typeface="Arial" pitchFamily="34" charset="0"/>
                          <a:ea typeface="Times New Roman"/>
                          <a:cs typeface="Arial" pitchFamily="34" charset="0"/>
                        </a:rPr>
                        <a:t>UNIT</a:t>
                      </a:r>
                      <a:endParaRPr lang="es-ES" sz="14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endParaRPr lang="es-ES" sz="1400" b="1" dirty="0" smtClean="0">
                        <a:latin typeface="Arial" pitchFamily="34" charset="0"/>
                        <a:ea typeface="Times New Roman"/>
                        <a:cs typeface="Arial" pitchFamily="34" charset="0"/>
                      </a:endParaRPr>
                    </a:p>
                    <a:p>
                      <a:pPr algn="ctr">
                        <a:spcAft>
                          <a:spcPts val="0"/>
                        </a:spcAft>
                      </a:pPr>
                      <a:r>
                        <a:rPr lang="es-ES" sz="1400" b="1" dirty="0" smtClean="0">
                          <a:latin typeface="Arial" pitchFamily="34" charset="0"/>
                          <a:ea typeface="Times New Roman"/>
                          <a:cs typeface="Arial" pitchFamily="34" charset="0"/>
                        </a:rPr>
                        <a:t>AMOUNT</a:t>
                      </a:r>
                      <a:endParaRPr lang="es-ES" sz="14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491136">
                <a:tc>
                  <a:txBody>
                    <a:bodyPr/>
                    <a:lstStyle/>
                    <a:p>
                      <a:pPr algn="ctr">
                        <a:spcAft>
                          <a:spcPts val="0"/>
                        </a:spcAft>
                      </a:pPr>
                      <a:endParaRPr lang="es-ES" sz="1400" b="1" i="1" dirty="0" smtClean="0">
                        <a:solidFill>
                          <a:schemeClr val="tx1">
                            <a:lumMod val="95000"/>
                            <a:lumOff val="5000"/>
                          </a:schemeClr>
                        </a:solidFill>
                        <a:latin typeface="Arial" pitchFamily="34" charset="0"/>
                        <a:ea typeface="Times New Roman"/>
                        <a:cs typeface="Arial" pitchFamily="34" charset="0"/>
                      </a:endParaRPr>
                    </a:p>
                    <a:p>
                      <a:pPr algn="ctr">
                        <a:spcAft>
                          <a:spcPts val="0"/>
                        </a:spcAft>
                      </a:pPr>
                      <a:r>
                        <a:rPr lang="es-ES" sz="1400" b="1" i="1" dirty="0" smtClean="0">
                          <a:solidFill>
                            <a:schemeClr val="tx1">
                              <a:lumMod val="95000"/>
                              <a:lumOff val="5000"/>
                            </a:schemeClr>
                          </a:solidFill>
                          <a:latin typeface="Arial" pitchFamily="34" charset="0"/>
                          <a:ea typeface="Times New Roman"/>
                          <a:cs typeface="Arial" pitchFamily="34" charset="0"/>
                        </a:rPr>
                        <a:t>15 g</a:t>
                      </a:r>
                    </a:p>
                    <a:p>
                      <a:pPr algn="ctr">
                        <a:spcAft>
                          <a:spcPts val="0"/>
                        </a:spcAft>
                      </a:pPr>
                      <a:endParaRPr lang="es-ES" sz="1400" b="1" i="1" dirty="0">
                        <a:solidFill>
                          <a:schemeClr val="tx1">
                            <a:lumMod val="95000"/>
                            <a:lumOff val="5000"/>
                          </a:schemeClr>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1136">
                <a:tc>
                  <a:txBody>
                    <a:bodyPr/>
                    <a:lstStyle/>
                    <a:p>
                      <a:pPr algn="ctr">
                        <a:spcAft>
                          <a:spcPts val="0"/>
                        </a:spcAft>
                      </a:pPr>
                      <a:endParaRPr lang="es-ES" sz="1400" b="1" i="1" dirty="0" smtClean="0">
                        <a:solidFill>
                          <a:schemeClr val="tx1">
                            <a:lumMod val="95000"/>
                            <a:lumOff val="5000"/>
                          </a:schemeClr>
                        </a:solidFill>
                        <a:latin typeface="Arial" pitchFamily="34" charset="0"/>
                        <a:ea typeface="Times New Roman"/>
                        <a:cs typeface="Arial" pitchFamily="34" charset="0"/>
                      </a:endParaRPr>
                    </a:p>
                    <a:p>
                      <a:pPr algn="ctr">
                        <a:spcAft>
                          <a:spcPts val="0"/>
                        </a:spcAft>
                      </a:pPr>
                      <a:r>
                        <a:rPr lang="es-ES" sz="1400" b="1" i="1" dirty="0" smtClean="0">
                          <a:solidFill>
                            <a:schemeClr val="tx1">
                              <a:lumMod val="95000"/>
                              <a:lumOff val="5000"/>
                            </a:schemeClr>
                          </a:solidFill>
                          <a:latin typeface="Arial" pitchFamily="34" charset="0"/>
                          <a:ea typeface="Times New Roman"/>
                          <a:cs typeface="Arial" pitchFamily="34" charset="0"/>
                        </a:rPr>
                        <a:t>10 m</a:t>
                      </a:r>
                      <a:r>
                        <a:rPr lang="es-ES" sz="1400" b="1" i="1" baseline="30000" dirty="0" smtClean="0">
                          <a:solidFill>
                            <a:schemeClr val="tx1">
                              <a:lumMod val="95000"/>
                              <a:lumOff val="5000"/>
                            </a:schemeClr>
                          </a:solidFill>
                          <a:latin typeface="Arial" pitchFamily="34" charset="0"/>
                          <a:ea typeface="Times New Roman"/>
                          <a:cs typeface="Arial" pitchFamily="34" charset="0"/>
                        </a:rPr>
                        <a:t>3</a:t>
                      </a:r>
                    </a:p>
                    <a:p>
                      <a:pPr algn="ctr">
                        <a:spcAft>
                          <a:spcPts val="0"/>
                        </a:spcAft>
                      </a:pPr>
                      <a:endParaRPr lang="es-ES" sz="1400" b="1" i="1" dirty="0">
                        <a:solidFill>
                          <a:schemeClr val="tx1">
                            <a:lumMod val="95000"/>
                            <a:lumOff val="5000"/>
                          </a:schemeClr>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1136">
                <a:tc>
                  <a:txBody>
                    <a:bodyPr/>
                    <a:lstStyle/>
                    <a:p>
                      <a:pPr algn="ctr">
                        <a:spcAft>
                          <a:spcPts val="0"/>
                        </a:spcAft>
                      </a:pPr>
                      <a:endParaRPr lang="es-ES" sz="1400" b="1" i="1" dirty="0" smtClean="0">
                        <a:solidFill>
                          <a:schemeClr val="tx1">
                            <a:lumMod val="95000"/>
                            <a:lumOff val="5000"/>
                          </a:schemeClr>
                        </a:solidFill>
                        <a:latin typeface="Arial" pitchFamily="34" charset="0"/>
                        <a:ea typeface="Times New Roman"/>
                        <a:cs typeface="Arial" pitchFamily="34" charset="0"/>
                      </a:endParaRPr>
                    </a:p>
                    <a:p>
                      <a:pPr algn="ctr">
                        <a:spcAft>
                          <a:spcPts val="0"/>
                        </a:spcAft>
                      </a:pPr>
                      <a:r>
                        <a:rPr lang="es-ES" sz="1400" b="1" i="1" dirty="0" smtClean="0">
                          <a:solidFill>
                            <a:schemeClr val="tx1">
                              <a:lumMod val="95000"/>
                              <a:lumOff val="5000"/>
                            </a:schemeClr>
                          </a:solidFill>
                          <a:latin typeface="Arial" pitchFamily="34" charset="0"/>
                          <a:ea typeface="Times New Roman"/>
                          <a:cs typeface="Arial" pitchFamily="34" charset="0"/>
                        </a:rPr>
                        <a:t>14 cm</a:t>
                      </a:r>
                      <a:r>
                        <a:rPr lang="es-ES" sz="1400" b="1" i="1" baseline="30000" dirty="0" smtClean="0">
                          <a:solidFill>
                            <a:schemeClr val="tx1">
                              <a:lumMod val="95000"/>
                              <a:lumOff val="5000"/>
                            </a:schemeClr>
                          </a:solidFill>
                          <a:latin typeface="Arial" pitchFamily="34" charset="0"/>
                          <a:ea typeface="Times New Roman"/>
                          <a:cs typeface="Arial" pitchFamily="34" charset="0"/>
                        </a:rPr>
                        <a:t>2</a:t>
                      </a:r>
                    </a:p>
                    <a:p>
                      <a:pPr algn="ctr">
                        <a:spcAft>
                          <a:spcPts val="0"/>
                        </a:spcAft>
                      </a:pPr>
                      <a:endParaRPr lang="es-ES" sz="1400" b="1" i="1" dirty="0">
                        <a:solidFill>
                          <a:schemeClr val="tx1">
                            <a:lumMod val="95000"/>
                            <a:lumOff val="5000"/>
                          </a:schemeClr>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1136">
                <a:tc>
                  <a:txBody>
                    <a:bodyPr/>
                    <a:lstStyle/>
                    <a:p>
                      <a:pPr algn="ctr">
                        <a:spcAft>
                          <a:spcPts val="0"/>
                        </a:spcAft>
                      </a:pPr>
                      <a:endParaRPr lang="es-ES" sz="1400" b="1" i="1" dirty="0" smtClean="0">
                        <a:solidFill>
                          <a:schemeClr val="tx1">
                            <a:lumMod val="95000"/>
                            <a:lumOff val="5000"/>
                          </a:schemeClr>
                        </a:solidFill>
                        <a:latin typeface="Arial" pitchFamily="34" charset="0"/>
                        <a:ea typeface="Times New Roman"/>
                        <a:cs typeface="Arial" pitchFamily="34" charset="0"/>
                      </a:endParaRPr>
                    </a:p>
                    <a:p>
                      <a:pPr algn="ctr">
                        <a:spcAft>
                          <a:spcPts val="0"/>
                        </a:spcAft>
                      </a:pPr>
                      <a:r>
                        <a:rPr lang="es-ES" sz="1400" b="1" i="1" dirty="0" smtClean="0">
                          <a:solidFill>
                            <a:schemeClr val="tx1">
                              <a:lumMod val="95000"/>
                              <a:lumOff val="5000"/>
                            </a:schemeClr>
                          </a:solidFill>
                          <a:latin typeface="Arial" pitchFamily="34" charset="0"/>
                          <a:ea typeface="Times New Roman"/>
                          <a:cs typeface="Arial" pitchFamily="34" charset="0"/>
                        </a:rPr>
                        <a:t>1000 L</a:t>
                      </a:r>
                    </a:p>
                    <a:p>
                      <a:pPr algn="ctr">
                        <a:spcAft>
                          <a:spcPts val="0"/>
                        </a:spcAft>
                      </a:pPr>
                      <a:endParaRPr lang="es-ES" sz="1400" b="1" i="1" dirty="0">
                        <a:solidFill>
                          <a:schemeClr val="tx1">
                            <a:lumMod val="95000"/>
                            <a:lumOff val="5000"/>
                          </a:schemeClr>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1136">
                <a:tc>
                  <a:txBody>
                    <a:bodyPr/>
                    <a:lstStyle/>
                    <a:p>
                      <a:pPr algn="ctr">
                        <a:spcAft>
                          <a:spcPts val="0"/>
                        </a:spcAft>
                      </a:pPr>
                      <a:endParaRPr lang="es-ES" sz="1400" b="1" i="1" dirty="0" smtClean="0">
                        <a:solidFill>
                          <a:schemeClr val="tx1">
                            <a:lumMod val="95000"/>
                            <a:lumOff val="5000"/>
                          </a:schemeClr>
                        </a:solidFill>
                        <a:latin typeface="Arial" pitchFamily="34" charset="0"/>
                        <a:ea typeface="Times New Roman"/>
                        <a:cs typeface="Arial" pitchFamily="34" charset="0"/>
                      </a:endParaRPr>
                    </a:p>
                    <a:p>
                      <a:pPr algn="ctr">
                        <a:spcAft>
                          <a:spcPts val="0"/>
                        </a:spcAft>
                      </a:pPr>
                      <a:r>
                        <a:rPr lang="es-ES" sz="1400" b="1" i="1" dirty="0" smtClean="0">
                          <a:solidFill>
                            <a:schemeClr val="tx1">
                              <a:lumMod val="95000"/>
                              <a:lumOff val="5000"/>
                            </a:schemeClr>
                          </a:solidFill>
                          <a:latin typeface="Arial" pitchFamily="34" charset="0"/>
                          <a:ea typeface="Times New Roman"/>
                          <a:cs typeface="Arial" pitchFamily="34" charset="0"/>
                        </a:rPr>
                        <a:t>50 s</a:t>
                      </a:r>
                    </a:p>
                    <a:p>
                      <a:pPr algn="ctr">
                        <a:spcAft>
                          <a:spcPts val="0"/>
                        </a:spcAft>
                      </a:pPr>
                      <a:endParaRPr lang="es-ES" sz="1400" b="1" i="1" dirty="0">
                        <a:solidFill>
                          <a:schemeClr val="tx1">
                            <a:lumMod val="95000"/>
                            <a:lumOff val="5000"/>
                          </a:schemeClr>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1136">
                <a:tc>
                  <a:txBody>
                    <a:bodyPr/>
                    <a:lstStyle/>
                    <a:p>
                      <a:pPr algn="ctr">
                        <a:spcAft>
                          <a:spcPts val="0"/>
                        </a:spcAft>
                      </a:pPr>
                      <a:endParaRPr lang="es-ES" sz="1400" b="1" i="1" dirty="0" smtClean="0">
                        <a:solidFill>
                          <a:schemeClr val="tx1">
                            <a:lumMod val="95000"/>
                            <a:lumOff val="5000"/>
                          </a:schemeClr>
                        </a:solidFill>
                        <a:latin typeface="Arial" pitchFamily="34" charset="0"/>
                        <a:ea typeface="Times New Roman"/>
                        <a:cs typeface="Arial" pitchFamily="34" charset="0"/>
                      </a:endParaRPr>
                    </a:p>
                    <a:p>
                      <a:pPr algn="ctr">
                        <a:spcAft>
                          <a:spcPts val="0"/>
                        </a:spcAft>
                      </a:pPr>
                      <a:r>
                        <a:rPr lang="es-ES" sz="1400" b="1" i="1" dirty="0" smtClean="0">
                          <a:solidFill>
                            <a:schemeClr val="tx1">
                              <a:lumMod val="95000"/>
                              <a:lumOff val="5000"/>
                            </a:schemeClr>
                          </a:solidFill>
                          <a:latin typeface="Arial" pitchFamily="34" charset="0"/>
                          <a:ea typeface="Times New Roman"/>
                          <a:cs typeface="Arial" pitchFamily="34" charset="0"/>
                        </a:rPr>
                        <a:t>100 cm</a:t>
                      </a:r>
                    </a:p>
                    <a:p>
                      <a:pPr algn="ctr">
                        <a:spcAft>
                          <a:spcPts val="0"/>
                        </a:spcAft>
                      </a:pPr>
                      <a:endParaRPr lang="es-ES" sz="1400" b="1" i="1" dirty="0">
                        <a:solidFill>
                          <a:schemeClr val="tx1">
                            <a:lumMod val="95000"/>
                            <a:lumOff val="5000"/>
                          </a:schemeClr>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1136">
                <a:tc>
                  <a:txBody>
                    <a:bodyPr/>
                    <a:lstStyle/>
                    <a:p>
                      <a:pPr algn="ctr">
                        <a:spcAft>
                          <a:spcPts val="0"/>
                        </a:spcAft>
                      </a:pPr>
                      <a:endParaRPr lang="es-ES" sz="1400" b="1" i="1" dirty="0" smtClean="0">
                        <a:solidFill>
                          <a:schemeClr val="tx1">
                            <a:lumMod val="95000"/>
                            <a:lumOff val="5000"/>
                          </a:schemeClr>
                        </a:solidFill>
                        <a:latin typeface="Arial" pitchFamily="34" charset="0"/>
                        <a:ea typeface="Times New Roman"/>
                        <a:cs typeface="Arial" pitchFamily="34" charset="0"/>
                      </a:endParaRPr>
                    </a:p>
                    <a:p>
                      <a:pPr algn="ctr">
                        <a:spcAft>
                          <a:spcPts val="0"/>
                        </a:spcAft>
                      </a:pPr>
                      <a:r>
                        <a:rPr lang="es-ES" sz="1400" b="1" i="1" dirty="0" smtClean="0">
                          <a:solidFill>
                            <a:schemeClr val="tx1">
                              <a:lumMod val="95000"/>
                              <a:lumOff val="5000"/>
                            </a:schemeClr>
                          </a:solidFill>
                          <a:latin typeface="Arial" pitchFamily="34" charset="0"/>
                          <a:ea typeface="Times New Roman"/>
                          <a:cs typeface="Arial" pitchFamily="34" charset="0"/>
                        </a:rPr>
                        <a:t>1,2 g/cm</a:t>
                      </a:r>
                      <a:r>
                        <a:rPr lang="es-ES" sz="1400" b="1" i="1" baseline="30000" dirty="0" smtClean="0">
                          <a:solidFill>
                            <a:schemeClr val="tx1">
                              <a:lumMod val="95000"/>
                              <a:lumOff val="5000"/>
                            </a:schemeClr>
                          </a:solidFill>
                          <a:latin typeface="Arial" pitchFamily="34" charset="0"/>
                          <a:ea typeface="Times New Roman"/>
                          <a:cs typeface="Arial" pitchFamily="34" charset="0"/>
                        </a:rPr>
                        <a:t>3</a:t>
                      </a:r>
                    </a:p>
                    <a:p>
                      <a:pPr algn="ctr">
                        <a:spcAft>
                          <a:spcPts val="0"/>
                        </a:spcAft>
                      </a:pPr>
                      <a:endParaRPr lang="es-ES" sz="1400" b="1" i="1" dirty="0">
                        <a:solidFill>
                          <a:schemeClr val="tx1">
                            <a:lumMod val="95000"/>
                            <a:lumOff val="5000"/>
                          </a:schemeClr>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5 CuadroTexto"/>
          <p:cNvSpPr txBox="1"/>
          <p:nvPr/>
        </p:nvSpPr>
        <p:spPr>
          <a:xfrm>
            <a:off x="500034" y="928670"/>
            <a:ext cx="8001056" cy="646331"/>
          </a:xfrm>
          <a:prstGeom prst="rect">
            <a:avLst/>
          </a:prstGeom>
          <a:noFill/>
        </p:spPr>
        <p:txBody>
          <a:bodyPr wrap="square" rtlCol="0">
            <a:spAutoFit/>
          </a:bodyPr>
          <a:lstStyle/>
          <a:p>
            <a:r>
              <a:rPr lang="en-US" dirty="0" smtClean="0"/>
              <a:t>Indicate in each case the magnitude (property that we measure), the unit and the amount of the following measures: </a:t>
            </a:r>
            <a:endParaRPr lang="es-ES" dirty="0"/>
          </a:p>
        </p:txBody>
      </p:sp>
      <p:sp>
        <p:nvSpPr>
          <p:cNvPr id="5" name="4 Marcador de pie de página"/>
          <p:cNvSpPr>
            <a:spLocks noGrp="1"/>
          </p:cNvSpPr>
          <p:nvPr>
            <p:ph type="ftr" sz="quarter" idx="11"/>
          </p:nvPr>
        </p:nvSpPr>
        <p:spPr/>
        <p:txBody>
          <a:bodyPr/>
          <a:lstStyle/>
          <a:p>
            <a:pPr>
              <a:defRPr/>
            </a:pPr>
            <a:r>
              <a:rPr lang="es-ES_tradnl" dirty="0" smtClean="0"/>
              <a:t>Susana Morales Bernal</a:t>
            </a:r>
            <a:endParaRPr lang="es-ES_tradnl"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4338"/>
            <a:ext cx="8229600" cy="1143000"/>
          </a:xfrm>
        </p:spPr>
        <p:txBody>
          <a:bodyPr>
            <a:normAutofit/>
          </a:bodyPr>
          <a:lstStyle/>
          <a:p>
            <a:r>
              <a:rPr lang="es-ES" sz="6000" b="1" dirty="0" smtClean="0">
                <a:ln w="18415" cmpd="sng">
                  <a:solidFill>
                    <a:schemeClr val="tx1"/>
                  </a:solidFill>
                  <a:prstDash val="solid"/>
                </a:ln>
                <a:solidFill>
                  <a:srgbClr val="FFC000"/>
                </a:solidFill>
                <a:effectLst>
                  <a:outerShdw blurRad="63500" dir="3600000" algn="tl" rotWithShape="0">
                    <a:srgbClr val="000000">
                      <a:alpha val="70000"/>
                    </a:srgbClr>
                  </a:outerShdw>
                </a:effectLst>
              </a:rPr>
              <a:t>EXERCISE 5</a:t>
            </a:r>
            <a:endParaRPr lang="es-ES" sz="6000" dirty="0"/>
          </a:p>
        </p:txBody>
      </p:sp>
      <p:sp>
        <p:nvSpPr>
          <p:cNvPr id="3" name="2 Rectángulo"/>
          <p:cNvSpPr/>
          <p:nvPr/>
        </p:nvSpPr>
        <p:spPr>
          <a:xfrm>
            <a:off x="-32" y="1357298"/>
            <a:ext cx="9286908" cy="1754326"/>
          </a:xfrm>
          <a:prstGeom prst="rect">
            <a:avLst/>
          </a:prstGeom>
        </p:spPr>
        <p:txBody>
          <a:bodyPr wrap="square">
            <a:spAutoFit/>
          </a:bodyPr>
          <a:lstStyle/>
          <a:p>
            <a:r>
              <a:rPr lang="en-US" sz="3600" dirty="0" smtClean="0"/>
              <a:t>What are the decametre, the hectometre and the kilometre?</a:t>
            </a:r>
          </a:p>
          <a:p>
            <a:endParaRPr lang="en-US" dirty="0" smtClean="0"/>
          </a:p>
          <a:p>
            <a:endParaRPr lang="es-ES" dirty="0"/>
          </a:p>
        </p:txBody>
      </p:sp>
      <p:sp>
        <p:nvSpPr>
          <p:cNvPr id="4" name="3 Rectángulo"/>
          <p:cNvSpPr/>
          <p:nvPr/>
        </p:nvSpPr>
        <p:spPr>
          <a:xfrm>
            <a:off x="0" y="3000372"/>
            <a:ext cx="6072198" cy="2308324"/>
          </a:xfrm>
          <a:prstGeom prst="rect">
            <a:avLst/>
          </a:prstGeom>
        </p:spPr>
        <p:txBody>
          <a:bodyPr wrap="square">
            <a:spAutoFit/>
          </a:bodyPr>
          <a:lstStyle/>
          <a:p>
            <a:pPr marL="742950" indent="-742950">
              <a:buFont typeface="+mj-lt"/>
              <a:buAutoNum type="alphaUcPeriod"/>
            </a:pPr>
            <a:r>
              <a:rPr lang="en-US" sz="3600" dirty="0" smtClean="0"/>
              <a:t>Multiples of metre</a:t>
            </a:r>
          </a:p>
          <a:p>
            <a:pPr marL="742950" indent="-742950">
              <a:buFont typeface="+mj-lt"/>
              <a:buAutoNum type="alphaUcPeriod"/>
            </a:pPr>
            <a:r>
              <a:rPr lang="en-US" sz="3600" dirty="0" smtClean="0"/>
              <a:t>Submultiples of metre</a:t>
            </a:r>
          </a:p>
          <a:p>
            <a:pPr marL="742950" indent="-742950">
              <a:buFont typeface="+mj-lt"/>
              <a:buAutoNum type="alphaUcPeriod"/>
            </a:pPr>
            <a:r>
              <a:rPr lang="en-US" sz="3600" dirty="0" smtClean="0"/>
              <a:t>Submultiples of hectare </a:t>
            </a:r>
          </a:p>
          <a:p>
            <a:pPr marL="742950" indent="-742950">
              <a:buFont typeface="+mj-lt"/>
              <a:buAutoNum type="alphaUcPeriod"/>
            </a:pPr>
            <a:r>
              <a:rPr lang="en-US" sz="3600" dirty="0" smtClean="0"/>
              <a:t>Submultiples of length </a:t>
            </a:r>
            <a:endParaRPr lang="es-ES" sz="3600" dirty="0"/>
          </a:p>
        </p:txBody>
      </p:sp>
      <p:graphicFrame>
        <p:nvGraphicFramePr>
          <p:cNvPr id="7" name="6 Tabla"/>
          <p:cNvGraphicFramePr>
            <a:graphicFrameLocks noGrp="1"/>
          </p:cNvGraphicFramePr>
          <p:nvPr/>
        </p:nvGraphicFramePr>
        <p:xfrm>
          <a:off x="6000760" y="3286124"/>
          <a:ext cx="2928958" cy="2560320"/>
        </p:xfrm>
        <a:graphic>
          <a:graphicData uri="http://schemas.openxmlformats.org/drawingml/2006/table">
            <a:tbl>
              <a:tblPr firstRow="1" bandRow="1">
                <a:tableStyleId>{5C22544A-7EE6-4342-B048-85BDC9FD1C3A}</a:tableStyleId>
              </a:tblPr>
              <a:tblGrid>
                <a:gridCol w="1464479"/>
                <a:gridCol w="1464479"/>
              </a:tblGrid>
              <a:tr h="355555">
                <a:tc>
                  <a:txBody>
                    <a:bodyPr/>
                    <a:lstStyle/>
                    <a:p>
                      <a:pPr algn="just"/>
                      <a:r>
                        <a:rPr lang="es-ES" b="1" u="none" dirty="0" smtClean="0">
                          <a:solidFill>
                            <a:schemeClr val="tx1"/>
                          </a:solidFill>
                          <a:effectLst>
                            <a:outerShdw blurRad="38100" dist="38100" dir="2700000" algn="tl">
                              <a:srgbClr val="000000">
                                <a:alpha val="43137"/>
                              </a:srgbClr>
                            </a:outerShdw>
                          </a:effectLst>
                        </a:rPr>
                        <a:t>Kilometre</a:t>
                      </a:r>
                      <a:endParaRPr lang="es-ES" b="1" u="none" dirty="0">
                        <a:solidFill>
                          <a:schemeClr val="tx1"/>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s-ES" b="1" u="none" dirty="0" smtClean="0">
                          <a:solidFill>
                            <a:schemeClr val="tx1"/>
                          </a:solidFill>
                          <a:effectLst>
                            <a:outerShdw blurRad="38100" dist="38100" dir="2700000" algn="tl">
                              <a:srgbClr val="000000">
                                <a:alpha val="43137"/>
                              </a:srgbClr>
                            </a:outerShdw>
                          </a:effectLst>
                        </a:rPr>
                        <a:t>km</a:t>
                      </a:r>
                      <a:endParaRPr lang="es-ES" b="1" u="none" dirty="0">
                        <a:solidFill>
                          <a:schemeClr val="tx1"/>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355555">
                <a:tc>
                  <a:txBody>
                    <a:bodyPr/>
                    <a:lstStyle/>
                    <a:p>
                      <a:pPr algn="just"/>
                      <a:r>
                        <a:rPr lang="es-ES" b="1" u="none" dirty="0" smtClean="0">
                          <a:solidFill>
                            <a:schemeClr val="tx1"/>
                          </a:solidFill>
                          <a:effectLst>
                            <a:outerShdw blurRad="38100" dist="38100" dir="2700000" algn="tl">
                              <a:srgbClr val="000000">
                                <a:alpha val="43137"/>
                              </a:srgbClr>
                            </a:outerShdw>
                          </a:effectLst>
                        </a:rPr>
                        <a:t>Hectometre</a:t>
                      </a:r>
                      <a:endParaRPr lang="es-ES" b="1" u="none" dirty="0">
                        <a:solidFill>
                          <a:schemeClr val="tx1"/>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s-ES" b="1" u="none" dirty="0" smtClean="0">
                          <a:solidFill>
                            <a:schemeClr val="tx1"/>
                          </a:solidFill>
                          <a:effectLst>
                            <a:outerShdw blurRad="38100" dist="38100" dir="2700000" algn="tl">
                              <a:srgbClr val="000000">
                                <a:alpha val="43137"/>
                              </a:srgbClr>
                            </a:outerShdw>
                          </a:effectLst>
                        </a:rPr>
                        <a:t>hm</a:t>
                      </a:r>
                      <a:endParaRPr lang="es-ES" b="1" u="none" dirty="0">
                        <a:solidFill>
                          <a:schemeClr val="tx1"/>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355555">
                <a:tc>
                  <a:txBody>
                    <a:bodyPr/>
                    <a:lstStyle/>
                    <a:p>
                      <a:pPr algn="just"/>
                      <a:r>
                        <a:rPr lang="es-ES" b="1" u="none" dirty="0" smtClean="0">
                          <a:solidFill>
                            <a:schemeClr val="tx1"/>
                          </a:solidFill>
                          <a:effectLst>
                            <a:outerShdw blurRad="38100" dist="38100" dir="2700000" algn="tl">
                              <a:srgbClr val="000000">
                                <a:alpha val="43137"/>
                              </a:srgbClr>
                            </a:outerShdw>
                          </a:effectLst>
                        </a:rPr>
                        <a:t>Decametre</a:t>
                      </a:r>
                      <a:endParaRPr lang="es-ES" b="1" u="none" dirty="0">
                        <a:solidFill>
                          <a:schemeClr val="tx1"/>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s-ES" b="1" u="none" dirty="0" smtClean="0">
                          <a:solidFill>
                            <a:schemeClr val="tx1"/>
                          </a:solidFill>
                          <a:effectLst>
                            <a:outerShdw blurRad="38100" dist="38100" dir="2700000" algn="tl">
                              <a:srgbClr val="000000">
                                <a:alpha val="43137"/>
                              </a:srgbClr>
                            </a:outerShdw>
                          </a:effectLst>
                        </a:rPr>
                        <a:t>dam</a:t>
                      </a:r>
                      <a:endParaRPr lang="es-ES" b="1" u="none" dirty="0">
                        <a:solidFill>
                          <a:schemeClr val="tx1"/>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355555">
                <a:tc>
                  <a:txBody>
                    <a:bodyPr/>
                    <a:lstStyle/>
                    <a:p>
                      <a:pPr algn="just"/>
                      <a:r>
                        <a:rPr lang="es-ES" b="1" u="none" dirty="0" smtClean="0">
                          <a:solidFill>
                            <a:schemeClr val="tx1"/>
                          </a:solidFill>
                          <a:effectLst>
                            <a:outerShdw blurRad="38100" dist="38100" dir="2700000" algn="tl">
                              <a:srgbClr val="000000">
                                <a:alpha val="43137"/>
                              </a:srgbClr>
                            </a:outerShdw>
                          </a:effectLst>
                        </a:rPr>
                        <a:t>Metre</a:t>
                      </a:r>
                      <a:endParaRPr lang="es-ES" b="1" u="none" dirty="0">
                        <a:solidFill>
                          <a:schemeClr val="tx1"/>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s-ES" b="1" u="none" dirty="0" smtClean="0">
                          <a:solidFill>
                            <a:schemeClr val="tx1"/>
                          </a:solidFill>
                          <a:effectLst>
                            <a:outerShdw blurRad="38100" dist="38100" dir="2700000" algn="tl">
                              <a:srgbClr val="000000">
                                <a:alpha val="43137"/>
                              </a:srgbClr>
                            </a:outerShdw>
                          </a:effectLst>
                        </a:rPr>
                        <a:t>m</a:t>
                      </a:r>
                      <a:endParaRPr lang="es-ES" b="1" u="none" dirty="0">
                        <a:solidFill>
                          <a:schemeClr val="tx1"/>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355555">
                <a:tc>
                  <a:txBody>
                    <a:bodyPr/>
                    <a:lstStyle/>
                    <a:p>
                      <a:pPr algn="just"/>
                      <a:r>
                        <a:rPr lang="es-ES" b="1" u="none" dirty="0" smtClean="0">
                          <a:solidFill>
                            <a:schemeClr val="tx1"/>
                          </a:solidFill>
                          <a:effectLst>
                            <a:outerShdw blurRad="38100" dist="38100" dir="2700000" algn="tl">
                              <a:srgbClr val="000000">
                                <a:alpha val="43137"/>
                              </a:srgbClr>
                            </a:outerShdw>
                          </a:effectLst>
                        </a:rPr>
                        <a:t>Decimetre</a:t>
                      </a:r>
                      <a:endParaRPr lang="es-ES" b="1" u="none" dirty="0">
                        <a:solidFill>
                          <a:schemeClr val="tx1"/>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s-ES" b="1" u="none" dirty="0" smtClean="0">
                          <a:solidFill>
                            <a:schemeClr val="tx1"/>
                          </a:solidFill>
                          <a:effectLst>
                            <a:outerShdw blurRad="38100" dist="38100" dir="2700000" algn="tl">
                              <a:srgbClr val="000000">
                                <a:alpha val="43137"/>
                              </a:srgbClr>
                            </a:outerShdw>
                          </a:effectLst>
                        </a:rPr>
                        <a:t>dm</a:t>
                      </a:r>
                      <a:endParaRPr lang="es-ES" b="1" u="none" dirty="0">
                        <a:solidFill>
                          <a:schemeClr val="tx1"/>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355555">
                <a:tc>
                  <a:txBody>
                    <a:bodyPr/>
                    <a:lstStyle/>
                    <a:p>
                      <a:pPr algn="just"/>
                      <a:r>
                        <a:rPr lang="es-ES" b="1" u="none" dirty="0" smtClean="0">
                          <a:solidFill>
                            <a:schemeClr val="tx1"/>
                          </a:solidFill>
                          <a:effectLst>
                            <a:outerShdw blurRad="38100" dist="38100" dir="2700000" algn="tl">
                              <a:srgbClr val="000000">
                                <a:alpha val="43137"/>
                              </a:srgbClr>
                            </a:outerShdw>
                          </a:effectLst>
                        </a:rPr>
                        <a:t>Centimetre</a:t>
                      </a:r>
                      <a:endParaRPr lang="es-ES" b="1" u="none" dirty="0">
                        <a:solidFill>
                          <a:schemeClr val="tx1"/>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s-ES" b="1" u="none" dirty="0" smtClean="0">
                          <a:solidFill>
                            <a:schemeClr val="tx1"/>
                          </a:solidFill>
                          <a:effectLst>
                            <a:outerShdw blurRad="38100" dist="38100" dir="2700000" algn="tl">
                              <a:srgbClr val="000000">
                                <a:alpha val="43137"/>
                              </a:srgbClr>
                            </a:outerShdw>
                          </a:effectLst>
                        </a:rPr>
                        <a:t>cm</a:t>
                      </a:r>
                      <a:endParaRPr lang="es-ES" b="1" u="none" dirty="0">
                        <a:solidFill>
                          <a:schemeClr val="tx1"/>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355555">
                <a:tc>
                  <a:txBody>
                    <a:bodyPr/>
                    <a:lstStyle/>
                    <a:p>
                      <a:pPr algn="just"/>
                      <a:r>
                        <a:rPr lang="es-ES" b="1" u="none" dirty="0" smtClean="0">
                          <a:solidFill>
                            <a:schemeClr val="tx1"/>
                          </a:solidFill>
                          <a:effectLst>
                            <a:outerShdw blurRad="38100" dist="38100" dir="2700000" algn="tl">
                              <a:srgbClr val="000000">
                                <a:alpha val="43137"/>
                              </a:srgbClr>
                            </a:outerShdw>
                          </a:effectLst>
                        </a:rPr>
                        <a:t>Millimetre</a:t>
                      </a:r>
                      <a:endParaRPr lang="es-ES" b="1" u="none" dirty="0">
                        <a:solidFill>
                          <a:schemeClr val="tx1"/>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s-ES" b="1" u="none" dirty="0" smtClean="0">
                          <a:solidFill>
                            <a:schemeClr val="tx1"/>
                          </a:solidFill>
                          <a:effectLst>
                            <a:outerShdw blurRad="38100" dist="38100" dir="2700000" algn="tl">
                              <a:srgbClr val="000000">
                                <a:alpha val="43137"/>
                              </a:srgbClr>
                            </a:outerShdw>
                          </a:effectLst>
                        </a:rPr>
                        <a:t>mm</a:t>
                      </a:r>
                      <a:endParaRPr lang="es-ES" b="1" u="none" dirty="0">
                        <a:solidFill>
                          <a:schemeClr val="tx1"/>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bl>
          </a:graphicData>
        </a:graphic>
      </p:graphicFrame>
      <p:sp>
        <p:nvSpPr>
          <p:cNvPr id="6" name="5 Marcador de pie de página"/>
          <p:cNvSpPr>
            <a:spLocks noGrp="1"/>
          </p:cNvSpPr>
          <p:nvPr>
            <p:ph type="ftr" sz="quarter" idx="11"/>
          </p:nvPr>
        </p:nvSpPr>
        <p:spPr/>
        <p:txBody>
          <a:bodyPr/>
          <a:lstStyle/>
          <a:p>
            <a:pPr>
              <a:defRPr/>
            </a:pPr>
            <a:r>
              <a:rPr lang="es-ES_tradnl" dirty="0" smtClean="0"/>
              <a:t>Susana Morales Bernal</a:t>
            </a:r>
            <a:endParaRPr lang="es-ES_tradnl"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357158" y="1785926"/>
          <a:ext cx="8501122" cy="4476816"/>
        </p:xfrm>
        <a:graphic>
          <a:graphicData uri="http://schemas.openxmlformats.org/drawingml/2006/table">
            <a:tbl>
              <a:tblPr firstRow="1" bandRow="1">
                <a:tableStyleId>{5C22544A-7EE6-4342-B048-85BDC9FD1C3A}</a:tableStyleId>
              </a:tblPr>
              <a:tblGrid>
                <a:gridCol w="1214446"/>
                <a:gridCol w="1214446"/>
                <a:gridCol w="1214446"/>
                <a:gridCol w="1214446"/>
                <a:gridCol w="1214446"/>
                <a:gridCol w="1214446"/>
                <a:gridCol w="1214446"/>
              </a:tblGrid>
              <a:tr h="439854">
                <a:tc>
                  <a:txBody>
                    <a:bodyPr/>
                    <a:lstStyle/>
                    <a:p>
                      <a:pPr algn="ctr"/>
                      <a:r>
                        <a:rPr lang="en-US" sz="1900" b="1" kern="1200" dirty="0" smtClean="0">
                          <a:solidFill>
                            <a:schemeClr val="tx1"/>
                          </a:solidFill>
                          <a:latin typeface="+mn-lt"/>
                          <a:ea typeface="+mn-ea"/>
                          <a:cs typeface="+mn-cs"/>
                        </a:rPr>
                        <a:t>km</a:t>
                      </a:r>
                      <a:endParaRPr lang="es-ES" sz="1900" b="1" kern="1200" baseline="30000" dirty="0" smtClean="0">
                        <a:solidFill>
                          <a:schemeClr val="tx1"/>
                        </a:solidFill>
                        <a:latin typeface="+mn-lt"/>
                        <a:ea typeface="+mn-ea"/>
                        <a:cs typeface="+mn-cs"/>
                      </a:endParaRPr>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900" b="1" kern="1200" dirty="0" smtClean="0">
                          <a:solidFill>
                            <a:schemeClr val="tx1"/>
                          </a:solidFill>
                          <a:latin typeface="+mn-lt"/>
                          <a:ea typeface="+mn-ea"/>
                          <a:cs typeface="+mn-cs"/>
                        </a:rPr>
                        <a:t>hm</a:t>
                      </a:r>
                      <a:endParaRPr lang="es-ES" sz="1900" b="1" dirty="0">
                        <a:solidFill>
                          <a:schemeClr val="tx1"/>
                        </a:solidFill>
                      </a:endParaRPr>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900" b="1" kern="1200" dirty="0" smtClean="0">
                          <a:solidFill>
                            <a:schemeClr val="tx1"/>
                          </a:solidFill>
                          <a:latin typeface="+mn-lt"/>
                          <a:ea typeface="+mn-ea"/>
                          <a:cs typeface="+mn-cs"/>
                        </a:rPr>
                        <a:t>dam</a:t>
                      </a:r>
                      <a:endParaRPr lang="es-ES" sz="1900" b="1" dirty="0">
                        <a:solidFill>
                          <a:schemeClr val="tx1"/>
                        </a:solidFill>
                      </a:endParaRPr>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900" b="1" kern="1200" dirty="0" smtClean="0">
                          <a:solidFill>
                            <a:schemeClr val="tx1"/>
                          </a:solidFill>
                          <a:latin typeface="+mn-lt"/>
                          <a:ea typeface="+mn-ea"/>
                          <a:cs typeface="+mn-cs"/>
                        </a:rPr>
                        <a:t>m</a:t>
                      </a:r>
                      <a:endParaRPr lang="es-ES" sz="1900" b="1" dirty="0">
                        <a:solidFill>
                          <a:schemeClr val="tx1"/>
                        </a:solidFill>
                      </a:endParaRPr>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900" b="1" kern="1200" dirty="0" smtClean="0">
                          <a:solidFill>
                            <a:schemeClr val="tx1"/>
                          </a:solidFill>
                          <a:latin typeface="+mn-lt"/>
                          <a:ea typeface="+mn-ea"/>
                          <a:cs typeface="+mn-cs"/>
                        </a:rPr>
                        <a:t>dm</a:t>
                      </a:r>
                      <a:endParaRPr lang="es-ES" sz="1900" b="1" dirty="0">
                        <a:solidFill>
                          <a:schemeClr val="tx1"/>
                        </a:solidFill>
                      </a:endParaRPr>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900" b="1" kern="1200" dirty="0" smtClean="0">
                          <a:solidFill>
                            <a:schemeClr val="tx1"/>
                          </a:solidFill>
                          <a:latin typeface="+mn-lt"/>
                          <a:ea typeface="+mn-ea"/>
                          <a:cs typeface="+mn-cs"/>
                        </a:rPr>
                        <a:t>cm</a:t>
                      </a:r>
                      <a:endParaRPr lang="es-ES" sz="1900" b="1" dirty="0">
                        <a:solidFill>
                          <a:schemeClr val="tx1"/>
                        </a:solidFill>
                      </a:endParaRPr>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900" b="1" kern="1200" dirty="0" smtClean="0">
                          <a:solidFill>
                            <a:schemeClr val="tx1"/>
                          </a:solidFill>
                          <a:latin typeface="+mn-lt"/>
                          <a:ea typeface="+mn-ea"/>
                          <a:cs typeface="+mn-cs"/>
                        </a:rPr>
                        <a:t>mm</a:t>
                      </a:r>
                      <a:endParaRPr lang="es-ES" sz="1900" b="1" dirty="0">
                        <a:solidFill>
                          <a:schemeClr val="tx1"/>
                        </a:solidFill>
                      </a:endParaRPr>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661152">
                <a:tc>
                  <a:txBody>
                    <a:bodyPr/>
                    <a:lstStyle/>
                    <a:p>
                      <a:pPr algn="ctr"/>
                      <a:r>
                        <a:rPr lang="es-ES" sz="1900" b="1" dirty="0" smtClean="0"/>
                        <a:t>0,003</a:t>
                      </a:r>
                      <a:endParaRPr lang="es-ES" sz="1900" b="1" dirty="0" smtClean="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61152">
                <a:tc>
                  <a:txBody>
                    <a:bodyPr/>
                    <a:lstStyle/>
                    <a:p>
                      <a:pPr algn="ctr"/>
                      <a:endParaRPr lang="es-ES" sz="1900" b="1" dirty="0" smtClean="0"/>
                    </a:p>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900" b="1" dirty="0" smtClean="0"/>
                        <a:t>0,2</a:t>
                      </a: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61152">
                <a:tc>
                  <a:txBody>
                    <a:bodyPr/>
                    <a:lstStyle/>
                    <a:p>
                      <a:pPr algn="ctr"/>
                      <a:endParaRPr lang="es-ES" sz="1900" b="1" dirty="0" smtClean="0"/>
                    </a:p>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900" b="1" dirty="0" smtClean="0"/>
                        <a:t>5</a:t>
                      </a: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61152">
                <a:tc>
                  <a:txBody>
                    <a:bodyPr/>
                    <a:lstStyle/>
                    <a:p>
                      <a:pPr algn="ctr"/>
                      <a:endParaRPr lang="es-ES" sz="1900" b="1" dirty="0" smtClean="0"/>
                    </a:p>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900" b="1" dirty="0" smtClean="0"/>
                        <a:t>3000</a:t>
                      </a: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61152">
                <a:tc>
                  <a:txBody>
                    <a:bodyPr/>
                    <a:lstStyle/>
                    <a:p>
                      <a:pPr algn="ctr"/>
                      <a:endParaRPr lang="es-ES" sz="1900" b="1" dirty="0" smtClean="0"/>
                    </a:p>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900" b="1" dirty="0" smtClean="0"/>
                        <a:t>56,8</a:t>
                      </a: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61152">
                <a:tc>
                  <a:txBody>
                    <a:bodyPr/>
                    <a:lstStyle/>
                    <a:p>
                      <a:pPr algn="ctr"/>
                      <a:endParaRPr lang="es-ES" sz="1900" b="1" dirty="0" smtClean="0"/>
                    </a:p>
                    <a:p>
                      <a:pPr algn="ctr"/>
                      <a:endParaRPr lang="es-ES" sz="1900" b="1" dirty="0" smtClean="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900" b="1" dirty="0" smtClean="0"/>
                        <a:t>1224,6</a:t>
                      </a: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1 Título"/>
          <p:cNvSpPr>
            <a:spLocks noGrp="1"/>
          </p:cNvSpPr>
          <p:nvPr>
            <p:ph type="title"/>
          </p:nvPr>
        </p:nvSpPr>
        <p:spPr>
          <a:xfrm>
            <a:off x="457200" y="-214338"/>
            <a:ext cx="8229600" cy="1143000"/>
          </a:xfrm>
        </p:spPr>
        <p:txBody>
          <a:bodyPr>
            <a:normAutofit/>
          </a:bodyPr>
          <a:lstStyle/>
          <a:p>
            <a:r>
              <a:rPr lang="es-ES" sz="6000" b="1" dirty="0" smtClean="0">
                <a:ln w="18415" cmpd="sng">
                  <a:solidFill>
                    <a:schemeClr val="tx1"/>
                  </a:solidFill>
                  <a:prstDash val="solid"/>
                </a:ln>
                <a:solidFill>
                  <a:srgbClr val="FFC000"/>
                </a:solidFill>
                <a:effectLst>
                  <a:outerShdw blurRad="63500" dir="3600000" algn="tl" rotWithShape="0">
                    <a:srgbClr val="000000">
                      <a:alpha val="70000"/>
                    </a:srgbClr>
                  </a:outerShdw>
                </a:effectLst>
              </a:rPr>
              <a:t>EXERCISE 6</a:t>
            </a:r>
            <a:endParaRPr lang="es-ES" sz="6000" dirty="0"/>
          </a:p>
        </p:txBody>
      </p:sp>
      <p:sp>
        <p:nvSpPr>
          <p:cNvPr id="7" name="6 CuadroTexto"/>
          <p:cNvSpPr txBox="1"/>
          <p:nvPr/>
        </p:nvSpPr>
        <p:spPr>
          <a:xfrm>
            <a:off x="142844" y="843961"/>
            <a:ext cx="8858312" cy="584775"/>
          </a:xfrm>
          <a:prstGeom prst="rect">
            <a:avLst/>
          </a:prstGeom>
          <a:noFill/>
        </p:spPr>
        <p:txBody>
          <a:bodyPr wrap="square" rtlCol="0">
            <a:spAutoFit/>
          </a:bodyPr>
          <a:lstStyle/>
          <a:p>
            <a:pPr algn="just"/>
            <a:r>
              <a:rPr lang="en-US" sz="3200" dirty="0" smtClean="0"/>
              <a:t>Complete the chart with the corresponding unit</a:t>
            </a:r>
            <a:endParaRPr lang="es-ES" sz="3200" dirty="0"/>
          </a:p>
        </p:txBody>
      </p:sp>
      <p:sp>
        <p:nvSpPr>
          <p:cNvPr id="6" name="5 Marcador de pie de página"/>
          <p:cNvSpPr>
            <a:spLocks noGrp="1"/>
          </p:cNvSpPr>
          <p:nvPr>
            <p:ph type="ftr" sz="quarter" idx="11"/>
          </p:nvPr>
        </p:nvSpPr>
        <p:spPr/>
        <p:txBody>
          <a:bodyPr/>
          <a:lstStyle/>
          <a:p>
            <a:pPr>
              <a:defRPr/>
            </a:pPr>
            <a:r>
              <a:rPr lang="es-ES_tradnl" dirty="0" smtClean="0"/>
              <a:t>Susana Morales Bernal</a:t>
            </a:r>
            <a:endParaRPr lang="es-ES_tradnl"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4338"/>
            <a:ext cx="8229600" cy="1143000"/>
          </a:xfrm>
        </p:spPr>
        <p:txBody>
          <a:bodyPr>
            <a:normAutofit/>
          </a:bodyPr>
          <a:lstStyle/>
          <a:p>
            <a:r>
              <a:rPr lang="es-ES" sz="6000" b="1" dirty="0" smtClean="0">
                <a:ln w="18415" cmpd="sng">
                  <a:solidFill>
                    <a:schemeClr val="tx1"/>
                  </a:solidFill>
                  <a:prstDash val="solid"/>
                </a:ln>
                <a:solidFill>
                  <a:srgbClr val="FFC000"/>
                </a:solidFill>
                <a:effectLst>
                  <a:outerShdw blurRad="63500" dir="3600000" algn="tl" rotWithShape="0">
                    <a:srgbClr val="000000">
                      <a:alpha val="70000"/>
                    </a:srgbClr>
                  </a:outerShdw>
                </a:effectLst>
              </a:rPr>
              <a:t>EXERCISE 7</a:t>
            </a:r>
            <a:endParaRPr lang="es-ES" sz="6000" dirty="0"/>
          </a:p>
        </p:txBody>
      </p:sp>
      <p:graphicFrame>
        <p:nvGraphicFramePr>
          <p:cNvPr id="4" name="3 Marcador de contenido"/>
          <p:cNvGraphicFramePr>
            <a:graphicFrameLocks noGrp="1"/>
          </p:cNvGraphicFramePr>
          <p:nvPr>
            <p:ph idx="1"/>
          </p:nvPr>
        </p:nvGraphicFramePr>
        <p:xfrm>
          <a:off x="285720" y="1917576"/>
          <a:ext cx="8501122" cy="4476816"/>
        </p:xfrm>
        <a:graphic>
          <a:graphicData uri="http://schemas.openxmlformats.org/drawingml/2006/table">
            <a:tbl>
              <a:tblPr firstRow="1" bandRow="1">
                <a:tableStyleId>{5C22544A-7EE6-4342-B048-85BDC9FD1C3A}</a:tableStyleId>
              </a:tblPr>
              <a:tblGrid>
                <a:gridCol w="1214446"/>
                <a:gridCol w="1214446"/>
                <a:gridCol w="1214446"/>
                <a:gridCol w="1214446"/>
                <a:gridCol w="1214446"/>
                <a:gridCol w="1214446"/>
                <a:gridCol w="1214446"/>
              </a:tblGrid>
              <a:tr h="439854">
                <a:tc>
                  <a:txBody>
                    <a:bodyPr/>
                    <a:lstStyle/>
                    <a:p>
                      <a:pPr algn="ctr"/>
                      <a:r>
                        <a:rPr lang="en-US" sz="1900" b="1" kern="1200" dirty="0" smtClean="0">
                          <a:solidFill>
                            <a:schemeClr val="tx1"/>
                          </a:solidFill>
                          <a:latin typeface="+mn-lt"/>
                          <a:ea typeface="+mn-ea"/>
                          <a:cs typeface="+mn-cs"/>
                        </a:rPr>
                        <a:t>km</a:t>
                      </a:r>
                      <a:r>
                        <a:rPr lang="en-US" sz="1900" b="1" kern="1200" baseline="30000" dirty="0" smtClean="0">
                          <a:solidFill>
                            <a:schemeClr val="tx1"/>
                          </a:solidFill>
                          <a:latin typeface="+mn-lt"/>
                          <a:ea typeface="+mn-ea"/>
                          <a:cs typeface="+mn-cs"/>
                        </a:rPr>
                        <a:t>2</a:t>
                      </a:r>
                      <a:endParaRPr lang="es-ES" sz="1900" b="1" kern="1200" baseline="30000" dirty="0" smtClean="0">
                        <a:solidFill>
                          <a:schemeClr val="tx1"/>
                        </a:solidFill>
                        <a:latin typeface="+mn-lt"/>
                        <a:ea typeface="+mn-ea"/>
                        <a:cs typeface="+mn-cs"/>
                      </a:endParaRPr>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900" b="1" kern="1200" dirty="0" smtClean="0">
                          <a:solidFill>
                            <a:schemeClr val="tx1"/>
                          </a:solidFill>
                          <a:latin typeface="+mn-lt"/>
                          <a:ea typeface="+mn-ea"/>
                          <a:cs typeface="+mn-cs"/>
                        </a:rPr>
                        <a:t>hm</a:t>
                      </a:r>
                      <a:r>
                        <a:rPr lang="en-US" sz="1900" b="1" kern="1200" baseline="30000" dirty="0" smtClean="0">
                          <a:solidFill>
                            <a:schemeClr val="tx1"/>
                          </a:solidFill>
                          <a:latin typeface="+mn-lt"/>
                          <a:ea typeface="+mn-ea"/>
                          <a:cs typeface="+mn-cs"/>
                        </a:rPr>
                        <a:t>2</a:t>
                      </a:r>
                      <a:endParaRPr lang="es-ES" sz="1900" b="1" dirty="0">
                        <a:solidFill>
                          <a:schemeClr val="tx1"/>
                        </a:solidFill>
                      </a:endParaRPr>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900" b="1" kern="1200" dirty="0" smtClean="0">
                          <a:solidFill>
                            <a:schemeClr val="tx1"/>
                          </a:solidFill>
                          <a:latin typeface="+mn-lt"/>
                          <a:ea typeface="+mn-ea"/>
                          <a:cs typeface="+mn-cs"/>
                        </a:rPr>
                        <a:t>dam</a:t>
                      </a:r>
                      <a:r>
                        <a:rPr lang="en-US" sz="1900" b="1" kern="1200" baseline="30000" dirty="0" smtClean="0">
                          <a:solidFill>
                            <a:schemeClr val="tx1"/>
                          </a:solidFill>
                          <a:latin typeface="+mn-lt"/>
                          <a:ea typeface="+mn-ea"/>
                          <a:cs typeface="+mn-cs"/>
                        </a:rPr>
                        <a:t>2</a:t>
                      </a:r>
                      <a:endParaRPr lang="es-ES" sz="1900" b="1" dirty="0">
                        <a:solidFill>
                          <a:schemeClr val="tx1"/>
                        </a:solidFill>
                      </a:endParaRPr>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900" b="1" kern="1200" dirty="0" smtClean="0">
                          <a:solidFill>
                            <a:schemeClr val="tx1"/>
                          </a:solidFill>
                          <a:latin typeface="+mn-lt"/>
                          <a:ea typeface="+mn-ea"/>
                          <a:cs typeface="+mn-cs"/>
                        </a:rPr>
                        <a:t>m</a:t>
                      </a:r>
                      <a:r>
                        <a:rPr lang="en-US" sz="1900" b="1" kern="1200" baseline="30000" dirty="0" smtClean="0">
                          <a:solidFill>
                            <a:schemeClr val="tx1"/>
                          </a:solidFill>
                          <a:latin typeface="+mn-lt"/>
                          <a:ea typeface="+mn-ea"/>
                          <a:cs typeface="+mn-cs"/>
                        </a:rPr>
                        <a:t>2</a:t>
                      </a:r>
                      <a:endParaRPr lang="es-ES" sz="1900" b="1" dirty="0">
                        <a:solidFill>
                          <a:schemeClr val="tx1"/>
                        </a:solidFill>
                      </a:endParaRPr>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900" b="1" kern="1200" dirty="0" smtClean="0">
                          <a:solidFill>
                            <a:schemeClr val="tx1"/>
                          </a:solidFill>
                          <a:latin typeface="+mn-lt"/>
                          <a:ea typeface="+mn-ea"/>
                          <a:cs typeface="+mn-cs"/>
                        </a:rPr>
                        <a:t>dm</a:t>
                      </a:r>
                      <a:r>
                        <a:rPr lang="en-US" sz="1900" b="1" kern="1200" baseline="30000" dirty="0" smtClean="0">
                          <a:solidFill>
                            <a:schemeClr val="tx1"/>
                          </a:solidFill>
                          <a:latin typeface="+mn-lt"/>
                          <a:ea typeface="+mn-ea"/>
                          <a:cs typeface="+mn-cs"/>
                        </a:rPr>
                        <a:t>2</a:t>
                      </a:r>
                      <a:endParaRPr lang="es-ES" sz="1900" b="1" dirty="0">
                        <a:solidFill>
                          <a:schemeClr val="tx1"/>
                        </a:solidFill>
                      </a:endParaRPr>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900" b="1" kern="1200" dirty="0" smtClean="0">
                          <a:solidFill>
                            <a:schemeClr val="tx1"/>
                          </a:solidFill>
                          <a:latin typeface="+mn-lt"/>
                          <a:ea typeface="+mn-ea"/>
                          <a:cs typeface="+mn-cs"/>
                        </a:rPr>
                        <a:t>cm</a:t>
                      </a:r>
                      <a:r>
                        <a:rPr lang="en-US" sz="1900" b="1" kern="1200" baseline="30000" dirty="0" smtClean="0">
                          <a:solidFill>
                            <a:schemeClr val="tx1"/>
                          </a:solidFill>
                          <a:latin typeface="+mn-lt"/>
                          <a:ea typeface="+mn-ea"/>
                          <a:cs typeface="+mn-cs"/>
                        </a:rPr>
                        <a:t>2</a:t>
                      </a:r>
                      <a:endParaRPr lang="es-ES" sz="1900" b="1" dirty="0">
                        <a:solidFill>
                          <a:schemeClr val="tx1"/>
                        </a:solidFill>
                      </a:endParaRPr>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900" b="1" kern="1200" dirty="0" smtClean="0">
                          <a:solidFill>
                            <a:schemeClr val="tx1"/>
                          </a:solidFill>
                          <a:latin typeface="+mn-lt"/>
                          <a:ea typeface="+mn-ea"/>
                          <a:cs typeface="+mn-cs"/>
                        </a:rPr>
                        <a:t>mm</a:t>
                      </a:r>
                      <a:r>
                        <a:rPr lang="en-US" sz="1900" b="1" kern="1200" baseline="30000" dirty="0" smtClean="0">
                          <a:solidFill>
                            <a:schemeClr val="tx1"/>
                          </a:solidFill>
                          <a:latin typeface="+mn-lt"/>
                          <a:ea typeface="+mn-ea"/>
                          <a:cs typeface="+mn-cs"/>
                        </a:rPr>
                        <a:t>2</a:t>
                      </a:r>
                      <a:endParaRPr lang="es-ES" sz="1900" b="1" dirty="0">
                        <a:solidFill>
                          <a:schemeClr val="tx1"/>
                        </a:solidFill>
                      </a:endParaRPr>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661152">
                <a:tc>
                  <a:txBody>
                    <a:bodyPr/>
                    <a:lstStyle/>
                    <a:p>
                      <a:pPr algn="ctr"/>
                      <a:r>
                        <a:rPr lang="es-ES" sz="1900" b="1" dirty="0" smtClean="0"/>
                        <a:t>0,002</a:t>
                      </a:r>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61152">
                <a:tc>
                  <a:txBody>
                    <a:bodyPr/>
                    <a:lstStyle/>
                    <a:p>
                      <a:pPr algn="ctr"/>
                      <a:endParaRPr lang="es-ES" sz="1900" b="1" dirty="0" smtClean="0"/>
                    </a:p>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900" b="1" dirty="0" smtClean="0"/>
                        <a:t>0,01</a:t>
                      </a: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61152">
                <a:tc>
                  <a:txBody>
                    <a:bodyPr/>
                    <a:lstStyle/>
                    <a:p>
                      <a:pPr algn="ctr"/>
                      <a:endParaRPr lang="es-ES" sz="1900" b="1" dirty="0" smtClean="0"/>
                    </a:p>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900" b="1" dirty="0" smtClean="0"/>
                        <a:t>3</a:t>
                      </a: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61152">
                <a:tc>
                  <a:txBody>
                    <a:bodyPr/>
                    <a:lstStyle/>
                    <a:p>
                      <a:pPr algn="ctr"/>
                      <a:endParaRPr lang="es-ES" sz="1900" b="1" dirty="0" smtClean="0"/>
                    </a:p>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900" b="1" dirty="0" smtClean="0"/>
                        <a:t>4000,</a:t>
                      </a:r>
                      <a:r>
                        <a:rPr lang="es-ES" sz="1900" b="1" baseline="0" dirty="0" smtClean="0"/>
                        <a:t> 20</a:t>
                      </a: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61152">
                <a:tc>
                  <a:txBody>
                    <a:bodyPr/>
                    <a:lstStyle/>
                    <a:p>
                      <a:pPr algn="ctr"/>
                      <a:endParaRPr lang="es-ES" sz="1900" b="1" dirty="0" smtClean="0"/>
                    </a:p>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900" b="1" dirty="0" smtClean="0"/>
                        <a:t>200,45</a:t>
                      </a: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61152">
                <a:tc>
                  <a:txBody>
                    <a:bodyPr/>
                    <a:lstStyle/>
                    <a:p>
                      <a:pPr algn="ctr"/>
                      <a:endParaRPr lang="es-ES" sz="1900" b="1" dirty="0" smtClean="0"/>
                    </a:p>
                    <a:p>
                      <a:pPr algn="ctr"/>
                      <a:endParaRPr lang="es-ES" sz="1900" b="1" dirty="0" smtClean="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900" b="1" dirty="0" smtClean="0"/>
                        <a:t>6000</a:t>
                      </a: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5 CuadroTexto"/>
          <p:cNvSpPr txBox="1"/>
          <p:nvPr/>
        </p:nvSpPr>
        <p:spPr>
          <a:xfrm>
            <a:off x="142844" y="843961"/>
            <a:ext cx="8858312" cy="584775"/>
          </a:xfrm>
          <a:prstGeom prst="rect">
            <a:avLst/>
          </a:prstGeom>
          <a:noFill/>
        </p:spPr>
        <p:txBody>
          <a:bodyPr wrap="square" rtlCol="0">
            <a:spAutoFit/>
          </a:bodyPr>
          <a:lstStyle/>
          <a:p>
            <a:pPr algn="just"/>
            <a:r>
              <a:rPr lang="en-US" sz="3200" dirty="0" smtClean="0"/>
              <a:t>Complete the chart with the corresponding unit</a:t>
            </a:r>
            <a:endParaRPr lang="es-ES" sz="3200" dirty="0"/>
          </a:p>
        </p:txBody>
      </p:sp>
      <p:sp>
        <p:nvSpPr>
          <p:cNvPr id="5" name="4 Marcador de pie de página"/>
          <p:cNvSpPr>
            <a:spLocks noGrp="1"/>
          </p:cNvSpPr>
          <p:nvPr>
            <p:ph type="ftr" sz="quarter" idx="11"/>
          </p:nvPr>
        </p:nvSpPr>
        <p:spPr/>
        <p:txBody>
          <a:bodyPr/>
          <a:lstStyle/>
          <a:p>
            <a:pPr>
              <a:defRPr/>
            </a:pPr>
            <a:r>
              <a:rPr lang="es-ES_tradnl" dirty="0" smtClean="0"/>
              <a:t>Susana Morales Bernal</a:t>
            </a:r>
            <a:endParaRPr lang="es-ES_tradnl"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14338"/>
            <a:ext cx="8229600" cy="1143000"/>
          </a:xfrm>
        </p:spPr>
        <p:txBody>
          <a:bodyPr>
            <a:normAutofit/>
          </a:bodyPr>
          <a:lstStyle/>
          <a:p>
            <a:r>
              <a:rPr lang="es-ES" sz="6000" b="1" dirty="0" smtClean="0">
                <a:ln w="18415" cmpd="sng">
                  <a:solidFill>
                    <a:schemeClr val="tx1"/>
                  </a:solidFill>
                  <a:prstDash val="solid"/>
                </a:ln>
                <a:solidFill>
                  <a:srgbClr val="FFC000"/>
                </a:solidFill>
                <a:effectLst>
                  <a:outerShdw blurRad="63500" dir="3600000" algn="tl" rotWithShape="0">
                    <a:srgbClr val="000000">
                      <a:alpha val="70000"/>
                    </a:srgbClr>
                  </a:outerShdw>
                </a:effectLst>
              </a:rPr>
              <a:t>EXERCISE 8</a:t>
            </a:r>
            <a:endParaRPr lang="es-ES" sz="6000" dirty="0"/>
          </a:p>
        </p:txBody>
      </p:sp>
      <p:graphicFrame>
        <p:nvGraphicFramePr>
          <p:cNvPr id="5" name="4 Tabla"/>
          <p:cNvGraphicFramePr>
            <a:graphicFrameLocks noGrp="1"/>
          </p:cNvGraphicFramePr>
          <p:nvPr/>
        </p:nvGraphicFramePr>
        <p:xfrm>
          <a:off x="285720" y="1881142"/>
          <a:ext cx="8501122" cy="4476816"/>
        </p:xfrm>
        <a:graphic>
          <a:graphicData uri="http://schemas.openxmlformats.org/drawingml/2006/table">
            <a:tbl>
              <a:tblPr firstRow="1" bandRow="1">
                <a:tableStyleId>{5C22544A-7EE6-4342-B048-85BDC9FD1C3A}</a:tableStyleId>
              </a:tblPr>
              <a:tblGrid>
                <a:gridCol w="1214446"/>
                <a:gridCol w="1214446"/>
                <a:gridCol w="1214446"/>
                <a:gridCol w="1214446"/>
                <a:gridCol w="1214446"/>
                <a:gridCol w="1214446"/>
                <a:gridCol w="1214446"/>
              </a:tblGrid>
              <a:tr h="439854">
                <a:tc>
                  <a:txBody>
                    <a:bodyPr/>
                    <a:lstStyle/>
                    <a:p>
                      <a:pPr algn="ctr"/>
                      <a:r>
                        <a:rPr lang="en-US" sz="1900" b="1" kern="1200" dirty="0" smtClean="0">
                          <a:solidFill>
                            <a:schemeClr val="tx1"/>
                          </a:solidFill>
                          <a:latin typeface="+mn-lt"/>
                          <a:ea typeface="+mn-ea"/>
                          <a:cs typeface="+mn-cs"/>
                        </a:rPr>
                        <a:t>km</a:t>
                      </a:r>
                      <a:r>
                        <a:rPr lang="en-US" sz="1900" b="1" kern="1200" baseline="30000" dirty="0" smtClean="0">
                          <a:solidFill>
                            <a:schemeClr val="tx1"/>
                          </a:solidFill>
                          <a:latin typeface="+mn-lt"/>
                          <a:ea typeface="+mn-ea"/>
                          <a:cs typeface="+mn-cs"/>
                        </a:rPr>
                        <a:t>3</a:t>
                      </a:r>
                      <a:endParaRPr lang="es-ES" sz="1900" b="1" kern="1200" baseline="30000" dirty="0" smtClean="0">
                        <a:solidFill>
                          <a:schemeClr val="tx1"/>
                        </a:solidFill>
                        <a:latin typeface="+mn-lt"/>
                        <a:ea typeface="+mn-ea"/>
                        <a:cs typeface="+mn-cs"/>
                      </a:endParaRPr>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900" b="1" kern="1200" dirty="0" smtClean="0">
                          <a:solidFill>
                            <a:schemeClr val="tx1"/>
                          </a:solidFill>
                          <a:latin typeface="+mn-lt"/>
                          <a:ea typeface="+mn-ea"/>
                          <a:cs typeface="+mn-cs"/>
                        </a:rPr>
                        <a:t>hm</a:t>
                      </a:r>
                      <a:r>
                        <a:rPr lang="en-US" sz="1900" b="1" kern="1200" baseline="30000" dirty="0" smtClean="0">
                          <a:solidFill>
                            <a:schemeClr val="tx1"/>
                          </a:solidFill>
                          <a:latin typeface="+mn-lt"/>
                          <a:ea typeface="+mn-ea"/>
                          <a:cs typeface="+mn-cs"/>
                        </a:rPr>
                        <a:t>3</a:t>
                      </a:r>
                      <a:endParaRPr lang="es-ES" sz="1900" b="1" dirty="0">
                        <a:solidFill>
                          <a:schemeClr val="tx1"/>
                        </a:solidFill>
                      </a:endParaRPr>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900" b="1" kern="1200" dirty="0" smtClean="0">
                          <a:solidFill>
                            <a:schemeClr val="tx1"/>
                          </a:solidFill>
                          <a:latin typeface="+mn-lt"/>
                          <a:ea typeface="+mn-ea"/>
                          <a:cs typeface="+mn-cs"/>
                        </a:rPr>
                        <a:t>dam</a:t>
                      </a:r>
                      <a:r>
                        <a:rPr lang="en-US" sz="1900" b="1" kern="1200" baseline="30000" dirty="0" smtClean="0">
                          <a:solidFill>
                            <a:schemeClr val="tx1"/>
                          </a:solidFill>
                          <a:latin typeface="+mn-lt"/>
                          <a:ea typeface="+mn-ea"/>
                          <a:cs typeface="+mn-cs"/>
                        </a:rPr>
                        <a:t>3</a:t>
                      </a:r>
                      <a:endParaRPr lang="es-ES" sz="1900" b="1" dirty="0">
                        <a:solidFill>
                          <a:schemeClr val="tx1"/>
                        </a:solidFill>
                      </a:endParaRPr>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900" b="1" kern="1200" dirty="0" smtClean="0">
                          <a:solidFill>
                            <a:schemeClr val="tx1"/>
                          </a:solidFill>
                          <a:latin typeface="+mn-lt"/>
                          <a:ea typeface="+mn-ea"/>
                          <a:cs typeface="+mn-cs"/>
                        </a:rPr>
                        <a:t>m</a:t>
                      </a:r>
                      <a:r>
                        <a:rPr lang="en-US" sz="1900" b="1" kern="1200" baseline="30000" dirty="0" smtClean="0">
                          <a:solidFill>
                            <a:schemeClr val="tx1"/>
                          </a:solidFill>
                          <a:latin typeface="+mn-lt"/>
                          <a:ea typeface="+mn-ea"/>
                          <a:cs typeface="+mn-cs"/>
                        </a:rPr>
                        <a:t>3</a:t>
                      </a:r>
                      <a:endParaRPr lang="es-ES" sz="1900" b="1" dirty="0">
                        <a:solidFill>
                          <a:schemeClr val="tx1"/>
                        </a:solidFill>
                      </a:endParaRPr>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900" b="1" kern="1200" dirty="0" smtClean="0">
                          <a:solidFill>
                            <a:schemeClr val="tx1"/>
                          </a:solidFill>
                          <a:latin typeface="+mn-lt"/>
                          <a:ea typeface="+mn-ea"/>
                          <a:cs typeface="+mn-cs"/>
                        </a:rPr>
                        <a:t>dm</a:t>
                      </a:r>
                      <a:r>
                        <a:rPr lang="en-US" sz="1900" b="1" kern="1200" baseline="30000" dirty="0" smtClean="0">
                          <a:solidFill>
                            <a:schemeClr val="tx1"/>
                          </a:solidFill>
                          <a:latin typeface="+mn-lt"/>
                          <a:ea typeface="+mn-ea"/>
                          <a:cs typeface="+mn-cs"/>
                        </a:rPr>
                        <a:t>3</a:t>
                      </a:r>
                      <a:endParaRPr lang="es-ES" sz="1900" b="1" dirty="0">
                        <a:solidFill>
                          <a:schemeClr val="tx1"/>
                        </a:solidFill>
                      </a:endParaRPr>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900" b="1" kern="1200" dirty="0" smtClean="0">
                          <a:solidFill>
                            <a:schemeClr val="tx1"/>
                          </a:solidFill>
                          <a:latin typeface="+mn-lt"/>
                          <a:ea typeface="+mn-ea"/>
                          <a:cs typeface="+mn-cs"/>
                        </a:rPr>
                        <a:t>cm</a:t>
                      </a:r>
                      <a:r>
                        <a:rPr lang="en-US" sz="1900" b="1" kern="1200" baseline="30000" dirty="0" smtClean="0">
                          <a:solidFill>
                            <a:schemeClr val="tx1"/>
                          </a:solidFill>
                          <a:latin typeface="+mn-lt"/>
                          <a:ea typeface="+mn-ea"/>
                          <a:cs typeface="+mn-cs"/>
                        </a:rPr>
                        <a:t>3</a:t>
                      </a:r>
                      <a:endParaRPr lang="es-ES" sz="1900" b="1" dirty="0">
                        <a:solidFill>
                          <a:schemeClr val="tx1"/>
                        </a:solidFill>
                      </a:endParaRPr>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900" b="1" kern="1200" dirty="0" smtClean="0">
                          <a:solidFill>
                            <a:schemeClr val="tx1"/>
                          </a:solidFill>
                          <a:latin typeface="+mn-lt"/>
                          <a:ea typeface="+mn-ea"/>
                          <a:cs typeface="+mn-cs"/>
                        </a:rPr>
                        <a:t>mm</a:t>
                      </a:r>
                      <a:r>
                        <a:rPr lang="en-US" sz="1900" b="1" kern="1200" baseline="30000" dirty="0" smtClean="0">
                          <a:solidFill>
                            <a:schemeClr val="tx1"/>
                          </a:solidFill>
                          <a:latin typeface="+mn-lt"/>
                          <a:ea typeface="+mn-ea"/>
                          <a:cs typeface="+mn-cs"/>
                        </a:rPr>
                        <a:t>3</a:t>
                      </a:r>
                      <a:endParaRPr lang="es-ES" sz="1900" b="1" dirty="0">
                        <a:solidFill>
                          <a:schemeClr val="tx1"/>
                        </a:solidFill>
                      </a:endParaRPr>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661152">
                <a:tc>
                  <a:txBody>
                    <a:bodyPr/>
                    <a:lstStyle/>
                    <a:p>
                      <a:pPr algn="ctr"/>
                      <a:r>
                        <a:rPr lang="es-ES" sz="1900" b="1" dirty="0" smtClean="0"/>
                        <a:t>0,003</a:t>
                      </a:r>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61152">
                <a:tc>
                  <a:txBody>
                    <a:bodyPr/>
                    <a:lstStyle/>
                    <a:p>
                      <a:pPr algn="ctr"/>
                      <a:endParaRPr lang="es-ES" sz="1900" b="1" dirty="0" smtClean="0"/>
                    </a:p>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900" b="1" dirty="0" smtClean="0"/>
                        <a:t>0,03</a:t>
                      </a: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61152">
                <a:tc>
                  <a:txBody>
                    <a:bodyPr/>
                    <a:lstStyle/>
                    <a:p>
                      <a:pPr algn="ctr"/>
                      <a:endParaRPr lang="es-ES" sz="1900" b="1" dirty="0" smtClean="0"/>
                    </a:p>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900" b="1" dirty="0" smtClean="0"/>
                        <a:t>0,3</a:t>
                      </a: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61152">
                <a:tc>
                  <a:txBody>
                    <a:bodyPr/>
                    <a:lstStyle/>
                    <a:p>
                      <a:pPr algn="ctr"/>
                      <a:endParaRPr lang="es-ES" sz="1900" b="1" dirty="0" smtClean="0"/>
                    </a:p>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900" b="1" dirty="0" smtClean="0"/>
                        <a:t>3</a:t>
                      </a: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61152">
                <a:tc>
                  <a:txBody>
                    <a:bodyPr/>
                    <a:lstStyle/>
                    <a:p>
                      <a:pPr algn="ctr"/>
                      <a:endParaRPr lang="es-ES" sz="1900" b="1" dirty="0" smtClean="0"/>
                    </a:p>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900" b="1" dirty="0" smtClean="0"/>
                        <a:t>30</a:t>
                      </a: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61152">
                <a:tc>
                  <a:txBody>
                    <a:bodyPr/>
                    <a:lstStyle/>
                    <a:p>
                      <a:pPr algn="ctr"/>
                      <a:endParaRPr lang="es-ES" sz="1900" b="1" dirty="0" smtClean="0"/>
                    </a:p>
                    <a:p>
                      <a:pPr algn="ctr"/>
                      <a:endParaRPr lang="es-ES" sz="1900" b="1" dirty="0" smtClean="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900" b="1" dirty="0" smtClean="0"/>
                        <a:t>300</a:t>
                      </a: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sz="1900" b="1" dirty="0"/>
                    </a:p>
                  </a:txBody>
                  <a:tcPr marL="96045" marR="96045" marT="48021" marB="48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7" name="6 CuadroTexto"/>
          <p:cNvSpPr txBox="1"/>
          <p:nvPr/>
        </p:nvSpPr>
        <p:spPr>
          <a:xfrm>
            <a:off x="142844" y="843961"/>
            <a:ext cx="8858312" cy="584775"/>
          </a:xfrm>
          <a:prstGeom prst="rect">
            <a:avLst/>
          </a:prstGeom>
          <a:noFill/>
        </p:spPr>
        <p:txBody>
          <a:bodyPr wrap="square" rtlCol="0">
            <a:spAutoFit/>
          </a:bodyPr>
          <a:lstStyle/>
          <a:p>
            <a:pPr algn="just"/>
            <a:r>
              <a:rPr lang="en-US" sz="3200" dirty="0" smtClean="0"/>
              <a:t>Complete the chart with the corresponding unit</a:t>
            </a:r>
            <a:endParaRPr lang="es-ES" sz="3200" dirty="0"/>
          </a:p>
        </p:txBody>
      </p:sp>
      <p:sp>
        <p:nvSpPr>
          <p:cNvPr id="6" name="5 Marcador de pie de página"/>
          <p:cNvSpPr>
            <a:spLocks noGrp="1"/>
          </p:cNvSpPr>
          <p:nvPr>
            <p:ph type="ftr" sz="quarter" idx="11"/>
          </p:nvPr>
        </p:nvSpPr>
        <p:spPr/>
        <p:txBody>
          <a:bodyPr/>
          <a:lstStyle/>
          <a:p>
            <a:pPr>
              <a:defRPr/>
            </a:pPr>
            <a:r>
              <a:rPr lang="es-ES_tradnl" dirty="0" smtClean="0"/>
              <a:t>Susana Morales Bernal</a:t>
            </a:r>
            <a:endParaRPr lang="es-ES_tradnl"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14338"/>
            <a:ext cx="8229600" cy="1143000"/>
          </a:xfrm>
        </p:spPr>
        <p:txBody>
          <a:bodyPr>
            <a:normAutofit/>
          </a:bodyPr>
          <a:lstStyle/>
          <a:p>
            <a:r>
              <a:rPr lang="es-ES" sz="6000" b="1" dirty="0" smtClean="0">
                <a:ln w="18415" cmpd="sng">
                  <a:solidFill>
                    <a:schemeClr val="tx1"/>
                  </a:solidFill>
                  <a:prstDash val="solid"/>
                </a:ln>
                <a:solidFill>
                  <a:srgbClr val="FFC000"/>
                </a:solidFill>
                <a:effectLst>
                  <a:outerShdw blurRad="63500" dir="3600000" algn="tl" rotWithShape="0">
                    <a:srgbClr val="000000">
                      <a:alpha val="70000"/>
                    </a:srgbClr>
                  </a:outerShdw>
                </a:effectLst>
              </a:rPr>
              <a:t>EXERCISE 9</a:t>
            </a:r>
            <a:endParaRPr lang="es-ES" sz="6000" dirty="0"/>
          </a:p>
        </p:txBody>
      </p:sp>
      <p:graphicFrame>
        <p:nvGraphicFramePr>
          <p:cNvPr id="6" name="5 Tabla"/>
          <p:cNvGraphicFramePr>
            <a:graphicFrameLocks noGrp="1"/>
          </p:cNvGraphicFramePr>
          <p:nvPr/>
        </p:nvGraphicFramePr>
        <p:xfrm>
          <a:off x="285720" y="2143116"/>
          <a:ext cx="8462784" cy="3643340"/>
        </p:xfrm>
        <a:graphic>
          <a:graphicData uri="http://schemas.openxmlformats.org/drawingml/2006/table">
            <a:tbl>
              <a:tblPr firstRow="1" bandRow="1">
                <a:tableStyleId>{073A0DAA-6AF3-43AB-8588-CEC1D06C72B9}</a:tableStyleId>
              </a:tblPr>
              <a:tblGrid>
                <a:gridCol w="2115696"/>
                <a:gridCol w="2115696"/>
                <a:gridCol w="2115696"/>
                <a:gridCol w="2115696"/>
              </a:tblGrid>
              <a:tr h="910835">
                <a:tc>
                  <a:txBody>
                    <a:bodyPr/>
                    <a:lstStyle/>
                    <a:p>
                      <a:pPr algn="ctr"/>
                      <a:r>
                        <a:rPr lang="en-US" sz="3600" b="1" kern="1200" dirty="0" smtClean="0">
                          <a:solidFill>
                            <a:srgbClr val="FFC000"/>
                          </a:solidFill>
                          <a:latin typeface="+mn-lt"/>
                          <a:ea typeface="+mn-ea"/>
                          <a:cs typeface="+mn-cs"/>
                        </a:rPr>
                        <a:t>cm</a:t>
                      </a:r>
                      <a:r>
                        <a:rPr lang="en-US" sz="3600" b="1" kern="1200" baseline="30000" dirty="0" smtClean="0">
                          <a:solidFill>
                            <a:srgbClr val="FFC000"/>
                          </a:solidFill>
                          <a:latin typeface="+mn-lt"/>
                          <a:ea typeface="+mn-ea"/>
                          <a:cs typeface="+mn-cs"/>
                        </a:rPr>
                        <a:t>3</a:t>
                      </a:r>
                      <a:endParaRPr lang="es-ES" sz="3600" dirty="0">
                        <a:solidFill>
                          <a:srgbClr val="FFC000"/>
                        </a:solidFill>
                      </a:endParaRPr>
                    </a:p>
                  </a:txBody>
                  <a:tcPr marL="126942" marR="126942" marT="63471" marB="63471"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b="1" kern="1200" dirty="0" smtClean="0">
                          <a:solidFill>
                            <a:srgbClr val="FFC000"/>
                          </a:solidFill>
                          <a:latin typeface="+mn-lt"/>
                          <a:ea typeface="+mn-ea"/>
                          <a:cs typeface="+mn-cs"/>
                        </a:rPr>
                        <a:t>dm</a:t>
                      </a:r>
                      <a:r>
                        <a:rPr lang="en-US" sz="3600" b="1" kern="1200" baseline="30000" dirty="0" smtClean="0">
                          <a:solidFill>
                            <a:srgbClr val="FFC000"/>
                          </a:solidFill>
                          <a:latin typeface="+mn-lt"/>
                          <a:ea typeface="+mn-ea"/>
                          <a:cs typeface="+mn-cs"/>
                        </a:rPr>
                        <a:t>3</a:t>
                      </a:r>
                      <a:endParaRPr lang="es-ES" sz="3600" dirty="0" smtClean="0">
                        <a:solidFill>
                          <a:srgbClr val="FFC000"/>
                        </a:solidFill>
                      </a:endParaRPr>
                    </a:p>
                  </a:txBody>
                  <a:tcPr marL="126942" marR="126942" marT="63471" marB="63471" anchor="ctr"/>
                </a:tc>
                <a:tc>
                  <a:txBody>
                    <a:bodyPr/>
                    <a:lstStyle/>
                    <a:p>
                      <a:pPr algn="ctr"/>
                      <a:r>
                        <a:rPr lang="es-ES" sz="3600" dirty="0" smtClean="0">
                          <a:solidFill>
                            <a:srgbClr val="FFC000"/>
                          </a:solidFill>
                        </a:rPr>
                        <a:t>L</a:t>
                      </a:r>
                      <a:endParaRPr lang="es-ES" sz="3600" dirty="0">
                        <a:solidFill>
                          <a:srgbClr val="FFC000"/>
                        </a:solidFill>
                      </a:endParaRPr>
                    </a:p>
                  </a:txBody>
                  <a:tcPr marL="126942" marR="126942" marT="63471" marB="63471" anchor="ctr"/>
                </a:tc>
                <a:tc>
                  <a:txBody>
                    <a:bodyPr/>
                    <a:lstStyle/>
                    <a:p>
                      <a:pPr algn="ctr"/>
                      <a:r>
                        <a:rPr lang="es-ES" sz="3600" dirty="0" smtClean="0">
                          <a:solidFill>
                            <a:srgbClr val="FFC000"/>
                          </a:solidFill>
                        </a:rPr>
                        <a:t>mL</a:t>
                      </a:r>
                      <a:endParaRPr lang="es-ES" sz="3600" dirty="0">
                        <a:solidFill>
                          <a:srgbClr val="FFC000"/>
                        </a:solidFill>
                      </a:endParaRPr>
                    </a:p>
                  </a:txBody>
                  <a:tcPr marL="126942" marR="126942" marT="63471" marB="63471" anchor="ctr"/>
                </a:tc>
              </a:tr>
              <a:tr h="910835">
                <a:tc>
                  <a:txBody>
                    <a:bodyPr/>
                    <a:lstStyle/>
                    <a:p>
                      <a:pPr algn="ctr"/>
                      <a:r>
                        <a:rPr lang="es-ES" sz="3600" b="1" dirty="0" smtClean="0">
                          <a:solidFill>
                            <a:schemeClr val="tx1"/>
                          </a:solidFill>
                        </a:rPr>
                        <a:t>50</a:t>
                      </a:r>
                      <a:endParaRPr lang="es-ES" sz="3600" b="1" dirty="0">
                        <a:solidFill>
                          <a:schemeClr val="tx1"/>
                        </a:solidFill>
                      </a:endParaRPr>
                    </a:p>
                  </a:txBody>
                  <a:tcPr marL="126942" marR="126942" marT="63471" marB="63471" anchor="ctr"/>
                </a:tc>
                <a:tc>
                  <a:txBody>
                    <a:bodyPr/>
                    <a:lstStyle/>
                    <a:p>
                      <a:endParaRPr lang="es-ES" sz="2600" dirty="0"/>
                    </a:p>
                  </a:txBody>
                  <a:tcPr marL="126942" marR="126942" marT="63471" marB="63471" anchor="ctr"/>
                </a:tc>
                <a:tc>
                  <a:txBody>
                    <a:bodyPr/>
                    <a:lstStyle/>
                    <a:p>
                      <a:endParaRPr lang="es-ES" sz="2600" dirty="0"/>
                    </a:p>
                  </a:txBody>
                  <a:tcPr marL="126942" marR="126942" marT="63471" marB="63471" anchor="ctr"/>
                </a:tc>
                <a:tc>
                  <a:txBody>
                    <a:bodyPr/>
                    <a:lstStyle/>
                    <a:p>
                      <a:pPr algn="ctr"/>
                      <a:endParaRPr lang="es-ES" sz="3600" b="1" dirty="0"/>
                    </a:p>
                  </a:txBody>
                  <a:tcPr marL="126942" marR="126942" marT="63471" marB="63471" anchor="ctr"/>
                </a:tc>
              </a:tr>
              <a:tr h="910835">
                <a:tc>
                  <a:txBody>
                    <a:bodyPr/>
                    <a:lstStyle/>
                    <a:p>
                      <a:endParaRPr lang="es-ES" sz="2600" dirty="0"/>
                    </a:p>
                  </a:txBody>
                  <a:tcPr marL="126942" marR="126942" marT="63471" marB="63471" anchor="ctr"/>
                </a:tc>
                <a:tc>
                  <a:txBody>
                    <a:bodyPr/>
                    <a:lstStyle/>
                    <a:p>
                      <a:endParaRPr lang="es-ES" sz="2600" dirty="0"/>
                    </a:p>
                  </a:txBody>
                  <a:tcPr marL="126942" marR="126942" marT="63471" marB="63471" anchor="ctr"/>
                </a:tc>
                <a:tc>
                  <a:txBody>
                    <a:bodyPr/>
                    <a:lstStyle/>
                    <a:p>
                      <a:pPr algn="ctr"/>
                      <a:r>
                        <a:rPr lang="es-ES" sz="3600" b="1" dirty="0" smtClean="0"/>
                        <a:t>4,5</a:t>
                      </a:r>
                      <a:endParaRPr lang="es-ES" sz="3600" b="1" dirty="0"/>
                    </a:p>
                  </a:txBody>
                  <a:tcPr marL="126942" marR="126942" marT="63471" marB="63471" anchor="ctr"/>
                </a:tc>
                <a:tc>
                  <a:txBody>
                    <a:bodyPr/>
                    <a:lstStyle/>
                    <a:p>
                      <a:endParaRPr lang="es-ES" sz="2600" dirty="0"/>
                    </a:p>
                  </a:txBody>
                  <a:tcPr marL="126942" marR="126942" marT="63471" marB="63471" anchor="ctr"/>
                </a:tc>
              </a:tr>
              <a:tr h="910835">
                <a:tc>
                  <a:txBody>
                    <a:bodyPr/>
                    <a:lstStyle/>
                    <a:p>
                      <a:endParaRPr lang="es-ES" sz="2600" dirty="0"/>
                    </a:p>
                  </a:txBody>
                  <a:tcPr marL="126942" marR="126942" marT="63471" marB="63471" anchor="ctr"/>
                </a:tc>
                <a:tc>
                  <a:txBody>
                    <a:bodyPr/>
                    <a:lstStyle/>
                    <a:p>
                      <a:pPr algn="ctr"/>
                      <a:r>
                        <a:rPr lang="es-ES" sz="3600" b="1" dirty="0" smtClean="0"/>
                        <a:t>3</a:t>
                      </a:r>
                      <a:endParaRPr lang="es-ES" sz="3600" b="1" dirty="0"/>
                    </a:p>
                  </a:txBody>
                  <a:tcPr marL="126942" marR="126942" marT="63471" marB="63471" anchor="ctr"/>
                </a:tc>
                <a:tc>
                  <a:txBody>
                    <a:bodyPr/>
                    <a:lstStyle/>
                    <a:p>
                      <a:endParaRPr lang="es-ES" sz="2600" dirty="0"/>
                    </a:p>
                  </a:txBody>
                  <a:tcPr marL="126942" marR="126942" marT="63471" marB="63471" anchor="ctr"/>
                </a:tc>
                <a:tc>
                  <a:txBody>
                    <a:bodyPr/>
                    <a:lstStyle/>
                    <a:p>
                      <a:endParaRPr lang="es-ES" sz="2600" dirty="0"/>
                    </a:p>
                  </a:txBody>
                  <a:tcPr marL="126942" marR="126942" marT="63471" marB="63471" anchor="ctr"/>
                </a:tc>
              </a:tr>
            </a:tbl>
          </a:graphicData>
        </a:graphic>
      </p:graphicFrame>
      <p:sp>
        <p:nvSpPr>
          <p:cNvPr id="7" name="6 CuadroTexto"/>
          <p:cNvSpPr txBox="1"/>
          <p:nvPr/>
        </p:nvSpPr>
        <p:spPr>
          <a:xfrm>
            <a:off x="142844" y="843961"/>
            <a:ext cx="8858312" cy="584775"/>
          </a:xfrm>
          <a:prstGeom prst="rect">
            <a:avLst/>
          </a:prstGeom>
          <a:noFill/>
        </p:spPr>
        <p:txBody>
          <a:bodyPr wrap="square" rtlCol="0">
            <a:spAutoFit/>
          </a:bodyPr>
          <a:lstStyle/>
          <a:p>
            <a:pPr algn="just"/>
            <a:r>
              <a:rPr lang="en-US" sz="3200" dirty="0" smtClean="0"/>
              <a:t>Complete the chart with the corresponding unit</a:t>
            </a:r>
            <a:endParaRPr lang="es-ES" sz="3200" dirty="0"/>
          </a:p>
        </p:txBody>
      </p:sp>
      <p:sp>
        <p:nvSpPr>
          <p:cNvPr id="5" name="4 Marcador de pie de página"/>
          <p:cNvSpPr>
            <a:spLocks noGrp="1"/>
          </p:cNvSpPr>
          <p:nvPr>
            <p:ph type="ftr" sz="quarter" idx="11"/>
          </p:nvPr>
        </p:nvSpPr>
        <p:spPr/>
        <p:txBody>
          <a:bodyPr/>
          <a:lstStyle/>
          <a:p>
            <a:pPr>
              <a:defRPr/>
            </a:pPr>
            <a:r>
              <a:rPr lang="es-ES_tradnl" dirty="0" smtClean="0"/>
              <a:t>Susana Morales Bernal</a:t>
            </a:r>
            <a:endParaRPr lang="es-ES_tradnl"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4" name="3 Elipse"/>
          <p:cNvSpPr/>
          <p:nvPr/>
        </p:nvSpPr>
        <p:spPr>
          <a:xfrm>
            <a:off x="1928794" y="214290"/>
            <a:ext cx="5214937" cy="714375"/>
          </a:xfrm>
          <a:prstGeom prst="ellipse">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_tradnl" sz="2400" b="1" dirty="0" smtClean="0"/>
              <a:t>What is matter?</a:t>
            </a:r>
            <a:endParaRPr lang="es-ES_tradnl" sz="2400" b="1" dirty="0"/>
          </a:p>
        </p:txBody>
      </p:sp>
      <p:sp>
        <p:nvSpPr>
          <p:cNvPr id="5" name="4 Rectángulo"/>
          <p:cNvSpPr/>
          <p:nvPr/>
        </p:nvSpPr>
        <p:spPr>
          <a:xfrm>
            <a:off x="1214414" y="2928934"/>
            <a:ext cx="7411004" cy="2585323"/>
          </a:xfrm>
          <a:prstGeom prst="rect">
            <a:avLst/>
          </a:prstGeom>
          <a:noFill/>
        </p:spPr>
        <p:txBody>
          <a:bodyPr wrap="none">
            <a:spAutoFit/>
          </a:bodyPr>
          <a:lstStyle/>
          <a:p>
            <a:pPr algn="ctr" fontAlgn="auto">
              <a:spcBef>
                <a:spcPts val="0"/>
              </a:spcBef>
              <a:spcAft>
                <a:spcPts val="0"/>
              </a:spcAft>
              <a:defRPr/>
            </a:pPr>
            <a:endParaRPr lang="es-ES" sz="5400" b="1" i="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endParaRPr>
          </a:p>
          <a:p>
            <a:pPr algn="ctr" fontAlgn="auto">
              <a:spcBef>
                <a:spcPts val="0"/>
              </a:spcBef>
              <a:spcAft>
                <a:spcPts val="0"/>
              </a:spcAft>
              <a:defRPr/>
            </a:pPr>
            <a:endParaRPr lang="es-ES" sz="5400" b="1" i="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endParaRPr>
          </a:p>
          <a:p>
            <a:pPr algn="ctr" fontAlgn="auto">
              <a:spcBef>
                <a:spcPts val="0"/>
              </a:spcBef>
              <a:spcAft>
                <a:spcPts val="0"/>
              </a:spcAft>
              <a:defRPr/>
            </a:pPr>
            <a:r>
              <a:rPr lang="es-ES"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t>                                              </a:t>
            </a:r>
            <a:endParaRPr lang="es-ES_tradnl"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endParaRPr>
          </a:p>
        </p:txBody>
      </p:sp>
      <p:pic>
        <p:nvPicPr>
          <p:cNvPr id="3080" name="Picture 8" descr="C:\Users\Susana\Pictures\émbolo.jpg"/>
          <p:cNvPicPr>
            <a:picLocks noChangeAspect="1" noChangeArrowheads="1"/>
          </p:cNvPicPr>
          <p:nvPr/>
        </p:nvPicPr>
        <p:blipFill>
          <a:blip r:embed="rId3" cstate="print"/>
          <a:srcRect/>
          <a:stretch>
            <a:fillRect/>
          </a:stretch>
        </p:blipFill>
        <p:spPr bwMode="auto">
          <a:xfrm>
            <a:off x="4786314" y="3429000"/>
            <a:ext cx="3754437" cy="2198687"/>
          </a:xfrm>
          <a:prstGeom prst="rect">
            <a:avLst/>
          </a:prstGeom>
          <a:noFill/>
        </p:spPr>
      </p:pic>
      <p:sp>
        <p:nvSpPr>
          <p:cNvPr id="11" name="10 CuadroTexto"/>
          <p:cNvSpPr txBox="1"/>
          <p:nvPr/>
        </p:nvSpPr>
        <p:spPr>
          <a:xfrm>
            <a:off x="6786578" y="5214950"/>
            <a:ext cx="1000132" cy="369332"/>
          </a:xfrm>
          <a:prstGeom prst="rect">
            <a:avLst/>
          </a:prstGeom>
          <a:noFill/>
        </p:spPr>
        <p:txBody>
          <a:bodyPr wrap="square" rtlCol="0">
            <a:spAutoFit/>
          </a:bodyPr>
          <a:lstStyle/>
          <a:p>
            <a:r>
              <a:rPr lang="es-ES" b="1" dirty="0" smtClean="0">
                <a:solidFill>
                  <a:schemeClr val="accent4">
                    <a:lumMod val="60000"/>
                    <a:lumOff val="40000"/>
                  </a:schemeClr>
                </a:solidFill>
              </a:rPr>
              <a:t>piston</a:t>
            </a:r>
            <a:endParaRPr lang="es-ES" b="1" dirty="0">
              <a:solidFill>
                <a:schemeClr val="accent4">
                  <a:lumMod val="60000"/>
                  <a:lumOff val="40000"/>
                </a:schemeClr>
              </a:solidFill>
            </a:endParaRPr>
          </a:p>
        </p:txBody>
      </p:sp>
      <p:sp>
        <p:nvSpPr>
          <p:cNvPr id="12" name="11 CuadroTexto"/>
          <p:cNvSpPr txBox="1"/>
          <p:nvPr/>
        </p:nvSpPr>
        <p:spPr>
          <a:xfrm>
            <a:off x="4714876" y="6215082"/>
            <a:ext cx="4286280" cy="369332"/>
          </a:xfrm>
          <a:prstGeom prst="rect">
            <a:avLst/>
          </a:prstGeom>
          <a:noFill/>
        </p:spPr>
        <p:txBody>
          <a:bodyPr wrap="square" rtlCol="0">
            <a:spAutoFit/>
          </a:bodyPr>
          <a:lstStyle/>
          <a:p>
            <a:r>
              <a:rPr lang="en-US" b="1" i="1" dirty="0" smtClean="0">
                <a:solidFill>
                  <a:srgbClr val="7030A0"/>
                </a:solidFill>
              </a:rPr>
              <a:t>This space is already occupied by air</a:t>
            </a:r>
            <a:endParaRPr lang="es-ES" b="1" i="1" dirty="0">
              <a:solidFill>
                <a:srgbClr val="7030A0"/>
              </a:solidFill>
            </a:endParaRPr>
          </a:p>
        </p:txBody>
      </p:sp>
      <p:pic>
        <p:nvPicPr>
          <p:cNvPr id="3085" name="Picture 13" descr="Balanzas de bolsillo con carcasa plegable."/>
          <p:cNvPicPr>
            <a:picLocks noChangeAspect="1" noChangeArrowheads="1"/>
          </p:cNvPicPr>
          <p:nvPr/>
        </p:nvPicPr>
        <p:blipFill>
          <a:blip r:embed="rId4" cstate="print"/>
          <a:srcRect/>
          <a:stretch>
            <a:fillRect/>
          </a:stretch>
        </p:blipFill>
        <p:spPr bwMode="auto">
          <a:xfrm>
            <a:off x="571472" y="3571876"/>
            <a:ext cx="3786214" cy="2214578"/>
          </a:xfrm>
          <a:prstGeom prst="rect">
            <a:avLst/>
          </a:prstGeom>
          <a:noFill/>
        </p:spPr>
      </p:pic>
      <p:sp>
        <p:nvSpPr>
          <p:cNvPr id="16" name="15 CuadroTexto"/>
          <p:cNvSpPr txBox="1"/>
          <p:nvPr/>
        </p:nvSpPr>
        <p:spPr>
          <a:xfrm>
            <a:off x="571472" y="6215082"/>
            <a:ext cx="3786214" cy="646331"/>
          </a:xfrm>
          <a:prstGeom prst="rect">
            <a:avLst/>
          </a:prstGeom>
          <a:noFill/>
        </p:spPr>
        <p:txBody>
          <a:bodyPr wrap="square" rtlCol="0">
            <a:spAutoFit/>
          </a:bodyPr>
          <a:lstStyle/>
          <a:p>
            <a:r>
              <a:rPr lang="en-US" b="1" i="1" dirty="0" smtClean="0">
                <a:solidFill>
                  <a:srgbClr val="7030A0"/>
                </a:solidFill>
              </a:rPr>
              <a:t>The weight of the drawing has a mass of 100 g</a:t>
            </a:r>
            <a:endParaRPr lang="es-ES" b="1" i="1" dirty="0">
              <a:solidFill>
                <a:srgbClr val="7030A0"/>
              </a:solidFill>
            </a:endParaRPr>
          </a:p>
        </p:txBody>
      </p:sp>
      <p:sp>
        <p:nvSpPr>
          <p:cNvPr id="17" name="16 Flecha abajo"/>
          <p:cNvSpPr/>
          <p:nvPr/>
        </p:nvSpPr>
        <p:spPr>
          <a:xfrm>
            <a:off x="2000232" y="5715016"/>
            <a:ext cx="357190" cy="500066"/>
          </a:xfrm>
          <a:prstGeom prst="downArrow">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accent4">
                  <a:lumMod val="60000"/>
                  <a:lumOff val="40000"/>
                </a:schemeClr>
              </a:solidFill>
            </a:endParaRPr>
          </a:p>
        </p:txBody>
      </p:sp>
      <p:sp>
        <p:nvSpPr>
          <p:cNvPr id="18" name="17 Flecha abajo"/>
          <p:cNvSpPr/>
          <p:nvPr/>
        </p:nvSpPr>
        <p:spPr>
          <a:xfrm>
            <a:off x="6572264" y="5715016"/>
            <a:ext cx="357190" cy="500066"/>
          </a:xfrm>
          <a:prstGeom prst="downArrow">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2" name="21 Rectángulo"/>
          <p:cNvSpPr/>
          <p:nvPr/>
        </p:nvSpPr>
        <p:spPr>
          <a:xfrm>
            <a:off x="2285984" y="1142984"/>
            <a:ext cx="4714908" cy="571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solidFill>
                  <a:srgbClr val="7030A0"/>
                </a:solidFill>
                <a:latin typeface="Arial" pitchFamily="34" charset="0"/>
                <a:cs typeface="Arial" pitchFamily="34" charset="0"/>
              </a:rPr>
              <a:t> It is any material  in the Universe</a:t>
            </a:r>
            <a:endParaRPr lang="es-ES_tradnl" sz="2000" dirty="0">
              <a:solidFill>
                <a:srgbClr val="7030A0"/>
              </a:solidFill>
            </a:endParaRPr>
          </a:p>
        </p:txBody>
      </p:sp>
      <p:sp>
        <p:nvSpPr>
          <p:cNvPr id="24" name="23 Rectángulo"/>
          <p:cNvSpPr/>
          <p:nvPr/>
        </p:nvSpPr>
        <p:spPr>
          <a:xfrm>
            <a:off x="1714480" y="2000240"/>
            <a:ext cx="5929354" cy="642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solidFill>
                  <a:srgbClr val="7030A0"/>
                </a:solidFill>
                <a:latin typeface="Arial" pitchFamily="34" charset="0"/>
                <a:cs typeface="Arial" pitchFamily="34" charset="0"/>
              </a:rPr>
              <a:t>It has mass and takes up a place in space </a:t>
            </a:r>
            <a:r>
              <a:rPr lang="es-ES" dirty="0" smtClean="0">
                <a:solidFill>
                  <a:srgbClr val="7030A0"/>
                </a:solidFill>
                <a:latin typeface="Arial" pitchFamily="34" charset="0"/>
                <a:cs typeface="Arial" pitchFamily="34" charset="0"/>
              </a:rPr>
              <a:t/>
            </a:r>
            <a:br>
              <a:rPr lang="es-ES" dirty="0" smtClean="0">
                <a:solidFill>
                  <a:srgbClr val="7030A0"/>
                </a:solidFill>
                <a:latin typeface="Arial" pitchFamily="34" charset="0"/>
                <a:cs typeface="Arial" pitchFamily="34" charset="0"/>
              </a:rPr>
            </a:br>
            <a:endParaRPr lang="es-ES_tradnl" dirty="0"/>
          </a:p>
        </p:txBody>
      </p:sp>
      <p:sp>
        <p:nvSpPr>
          <p:cNvPr id="25" name="24 Rectángulo"/>
          <p:cNvSpPr/>
          <p:nvPr/>
        </p:nvSpPr>
        <p:spPr>
          <a:xfrm>
            <a:off x="571472" y="2643182"/>
            <a:ext cx="8215370" cy="7143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000" b="1" dirty="0" smtClean="0">
                <a:solidFill>
                  <a:srgbClr val="7030A0"/>
                </a:solidFill>
                <a:latin typeface="Arial" pitchFamily="34" charset="0"/>
                <a:cs typeface="Arial" pitchFamily="34" charset="0"/>
              </a:rPr>
              <a:t> It occurs in different physical states, such as solid, liquid or gas </a:t>
            </a:r>
            <a:endParaRPr lang="es-ES_tradnl" sz="2000" b="1" dirty="0">
              <a:solidFill>
                <a:srgbClr val="7030A0"/>
              </a:solidFill>
              <a:latin typeface="Arial" pitchFamily="34" charset="0"/>
              <a:cs typeface="Arial" pitchFamily="34" charset="0"/>
            </a:endParaRPr>
          </a:p>
        </p:txBody>
      </p:sp>
      <p:sp>
        <p:nvSpPr>
          <p:cNvPr id="14" name="13 Marcador de pie de página"/>
          <p:cNvSpPr>
            <a:spLocks noGrp="1"/>
          </p:cNvSpPr>
          <p:nvPr>
            <p:ph type="ftr" sz="quarter" idx="11"/>
          </p:nvPr>
        </p:nvSpPr>
        <p:spPr/>
        <p:txBody>
          <a:bodyPr/>
          <a:lstStyle/>
          <a:p>
            <a:pPr>
              <a:defRPr/>
            </a:pPr>
            <a:r>
              <a:rPr lang="es-ES_tradnl" dirty="0" smtClean="0"/>
              <a:t>Susana Morales Bernal</a:t>
            </a:r>
            <a:endParaRPr lang="es-ES_trad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ox(in)">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ox(in)">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ox(in)">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085"/>
                                        </p:tgtEl>
                                        <p:attrNameLst>
                                          <p:attrName>style.visibility</p:attrName>
                                        </p:attrNameLst>
                                      </p:cBhvr>
                                      <p:to>
                                        <p:strVal val="visible"/>
                                      </p:to>
                                    </p:set>
                                    <p:animEffect transition="in" filter="diamond(in)">
                                      <p:cBhvr>
                                        <p:cTn id="27" dur="2000"/>
                                        <p:tgtEl>
                                          <p:spTgt spid="3085"/>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ox(in)">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ox(in)">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3080"/>
                                        </p:tgtEl>
                                        <p:attrNameLst>
                                          <p:attrName>style.visibility</p:attrName>
                                        </p:attrNameLst>
                                      </p:cBhvr>
                                      <p:to>
                                        <p:strVal val="visible"/>
                                      </p:to>
                                    </p:set>
                                    <p:animEffect transition="in" filter="diamond(in)">
                                      <p:cBhvr>
                                        <p:cTn id="42" dur="2000"/>
                                        <p:tgtEl>
                                          <p:spTgt spid="3080"/>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animEffect transition="in" filter="box(in)">
                                      <p:cBhvr>
                                        <p:cTn id="47" dur="500"/>
                                        <p:tgtEl>
                                          <p:spTgt spid="11">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ox(in)">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box(in)">
                                      <p:cBhvr>
                                        <p:cTn id="5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P spid="16" grpId="0"/>
      <p:bldP spid="17" grpId="0" animBg="1"/>
      <p:bldP spid="18" grpId="0" animBg="1"/>
      <p:bldP spid="22" grpId="0" animBg="1"/>
      <p:bldP spid="24" grpId="0" animBg="1"/>
      <p:bldP spid="2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4338"/>
            <a:ext cx="8229600" cy="1143000"/>
          </a:xfrm>
        </p:spPr>
        <p:txBody>
          <a:bodyPr>
            <a:normAutofit/>
          </a:bodyPr>
          <a:lstStyle/>
          <a:p>
            <a:r>
              <a:rPr lang="es-ES" sz="6000" b="1" dirty="0" smtClean="0">
                <a:ln w="18415" cmpd="sng">
                  <a:solidFill>
                    <a:schemeClr val="tx1"/>
                  </a:solidFill>
                  <a:prstDash val="solid"/>
                </a:ln>
                <a:solidFill>
                  <a:srgbClr val="FFC000"/>
                </a:solidFill>
                <a:effectLst>
                  <a:outerShdw blurRad="63500" dir="3600000" algn="tl" rotWithShape="0">
                    <a:srgbClr val="000000">
                      <a:alpha val="70000"/>
                    </a:srgbClr>
                  </a:outerShdw>
                </a:effectLst>
              </a:rPr>
              <a:t>EXERCISE 10</a:t>
            </a:r>
            <a:endParaRPr lang="es-ES" sz="6000" dirty="0"/>
          </a:p>
        </p:txBody>
      </p:sp>
      <p:sp>
        <p:nvSpPr>
          <p:cNvPr id="3" name="2 Marcador de contenido"/>
          <p:cNvSpPr>
            <a:spLocks noGrp="1"/>
          </p:cNvSpPr>
          <p:nvPr>
            <p:ph idx="1"/>
          </p:nvPr>
        </p:nvSpPr>
        <p:spPr>
          <a:xfrm>
            <a:off x="-32" y="928671"/>
            <a:ext cx="8786810" cy="1714511"/>
          </a:xfrm>
        </p:spPr>
        <p:txBody>
          <a:bodyPr>
            <a:normAutofit lnSpcReduction="10000"/>
          </a:bodyPr>
          <a:lstStyle/>
          <a:p>
            <a:pPr algn="just">
              <a:buNone/>
            </a:pPr>
            <a:r>
              <a:rPr lang="en-US" sz="2800" dirty="0" smtClean="0"/>
              <a:t>    The mass of an object is 320 g, its area is 80 cm</a:t>
            </a:r>
            <a:r>
              <a:rPr lang="en-US" sz="2800" baseline="30000" dirty="0" smtClean="0"/>
              <a:t>2</a:t>
            </a:r>
            <a:r>
              <a:rPr lang="en-US" sz="2800" dirty="0" smtClean="0"/>
              <a:t>, its volume is 250 cm</a:t>
            </a:r>
            <a:r>
              <a:rPr lang="en-US" sz="2800" baseline="30000" dirty="0" smtClean="0"/>
              <a:t>3</a:t>
            </a:r>
            <a:r>
              <a:rPr lang="en-US" sz="2800" dirty="0" smtClean="0"/>
              <a:t>, its height is 70 mm and its temperature is 15 ⁰C. Express the previous measures in the units of the international system.</a:t>
            </a:r>
          </a:p>
          <a:p>
            <a:pPr>
              <a:buNone/>
            </a:pPr>
            <a:endParaRPr lang="en-US" dirty="0" smtClean="0"/>
          </a:p>
        </p:txBody>
      </p:sp>
      <p:graphicFrame>
        <p:nvGraphicFramePr>
          <p:cNvPr id="4" name="3 Tabla"/>
          <p:cNvGraphicFramePr>
            <a:graphicFrameLocks noGrp="1"/>
          </p:cNvGraphicFramePr>
          <p:nvPr/>
        </p:nvGraphicFramePr>
        <p:xfrm>
          <a:off x="500034" y="2890917"/>
          <a:ext cx="8215370" cy="2991761"/>
        </p:xfrm>
        <a:graphic>
          <a:graphicData uri="http://schemas.openxmlformats.org/drawingml/2006/table">
            <a:tbl>
              <a:tblPr firstRow="1" bandRow="1">
                <a:tableStyleId>{5C22544A-7EE6-4342-B048-85BDC9FD1C3A}</a:tableStyleId>
              </a:tblPr>
              <a:tblGrid>
                <a:gridCol w="4107685"/>
                <a:gridCol w="4107685"/>
              </a:tblGrid>
              <a:tr h="492921">
                <a:tc>
                  <a:txBody>
                    <a:bodyPr/>
                    <a:lstStyle/>
                    <a:p>
                      <a:pPr algn="ctr"/>
                      <a:r>
                        <a:rPr lang="es-ES" sz="2400" dirty="0" smtClean="0">
                          <a:solidFill>
                            <a:schemeClr val="tx1"/>
                          </a:solidFill>
                          <a:effectLst>
                            <a:outerShdw blurRad="38100" dist="38100" dir="2700000" algn="tl">
                              <a:srgbClr val="000000">
                                <a:alpha val="43137"/>
                              </a:srgbClr>
                            </a:outerShdw>
                          </a:effectLst>
                        </a:rPr>
                        <a:t>Measurement</a:t>
                      </a:r>
                    </a:p>
                  </a:txBody>
                  <a:tcPr marL="123231" marR="123231" marT="61615" marB="6161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a:txBody>
                    <a:bodyPr/>
                    <a:lstStyle/>
                    <a:p>
                      <a:r>
                        <a:rPr lang="es-ES" sz="2400" dirty="0" smtClean="0">
                          <a:solidFill>
                            <a:schemeClr val="tx1"/>
                          </a:solidFill>
                          <a:effectLst>
                            <a:outerShdw blurRad="38100" dist="38100" dir="2700000" algn="tl">
                              <a:srgbClr val="000000">
                                <a:alpha val="43137"/>
                              </a:srgbClr>
                            </a:outerShdw>
                          </a:effectLst>
                        </a:rPr>
                        <a:t>Unit of International</a:t>
                      </a:r>
                      <a:r>
                        <a:rPr lang="es-ES" sz="2400" baseline="0" dirty="0" smtClean="0">
                          <a:solidFill>
                            <a:schemeClr val="tx1"/>
                          </a:solidFill>
                          <a:effectLst>
                            <a:outerShdw blurRad="38100" dist="38100" dir="2700000" algn="tl">
                              <a:srgbClr val="000000">
                                <a:alpha val="43137"/>
                              </a:srgbClr>
                            </a:outerShdw>
                          </a:effectLst>
                        </a:rPr>
                        <a:t>  System</a:t>
                      </a:r>
                      <a:endParaRPr lang="es-ES" sz="2400" dirty="0">
                        <a:solidFill>
                          <a:schemeClr val="tx1"/>
                        </a:solidFill>
                        <a:effectLst>
                          <a:outerShdw blurRad="38100" dist="38100" dir="2700000" algn="tl">
                            <a:srgbClr val="000000">
                              <a:alpha val="43137"/>
                            </a:srgbClr>
                          </a:outerShdw>
                        </a:effectLst>
                      </a:endParaRPr>
                    </a:p>
                  </a:txBody>
                  <a:tcPr marL="123231" marR="123231" marT="61615" marB="6161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r>
              <a:tr h="499768">
                <a:tc>
                  <a:txBody>
                    <a:bodyPr/>
                    <a:lstStyle/>
                    <a:p>
                      <a:pPr algn="ctr"/>
                      <a:r>
                        <a:rPr lang="es-ES" sz="2400" b="1" dirty="0" smtClean="0">
                          <a:solidFill>
                            <a:schemeClr val="tx1"/>
                          </a:solidFill>
                        </a:rPr>
                        <a:t>320 g</a:t>
                      </a:r>
                      <a:endParaRPr lang="es-ES" sz="2400" b="1" dirty="0">
                        <a:solidFill>
                          <a:schemeClr val="tx1"/>
                        </a:solidFill>
                      </a:endParaRPr>
                    </a:p>
                  </a:txBody>
                  <a:tcPr marL="123231" marR="123231" marT="61615" marB="6161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s-ES" sz="2400" dirty="0">
                        <a:solidFill>
                          <a:schemeClr val="tx1"/>
                        </a:solidFill>
                      </a:endParaRPr>
                    </a:p>
                  </a:txBody>
                  <a:tcPr marL="123231" marR="123231" marT="61615" marB="6161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499768">
                <a:tc>
                  <a:txBody>
                    <a:bodyPr/>
                    <a:lstStyle/>
                    <a:p>
                      <a:pPr algn="ctr"/>
                      <a:r>
                        <a:rPr lang="en-US" sz="2400" b="1" dirty="0" smtClean="0">
                          <a:solidFill>
                            <a:schemeClr val="tx1"/>
                          </a:solidFill>
                        </a:rPr>
                        <a:t>80 cm</a:t>
                      </a:r>
                      <a:r>
                        <a:rPr lang="en-US" sz="2400" b="1" baseline="30000" dirty="0" smtClean="0">
                          <a:solidFill>
                            <a:schemeClr val="tx1"/>
                          </a:solidFill>
                        </a:rPr>
                        <a:t>2</a:t>
                      </a:r>
                      <a:endParaRPr lang="es-ES" sz="2400" b="1" dirty="0">
                        <a:solidFill>
                          <a:schemeClr val="tx1"/>
                        </a:solidFill>
                      </a:endParaRPr>
                    </a:p>
                  </a:txBody>
                  <a:tcPr marL="123231" marR="123231" marT="61615" marB="6161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s-ES" sz="2400" dirty="0">
                        <a:solidFill>
                          <a:schemeClr val="tx1"/>
                        </a:solidFill>
                      </a:endParaRPr>
                    </a:p>
                  </a:txBody>
                  <a:tcPr marL="123231" marR="123231" marT="61615" marB="6161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499768">
                <a:tc>
                  <a:txBody>
                    <a:bodyPr/>
                    <a:lstStyle/>
                    <a:p>
                      <a:pPr algn="ctr"/>
                      <a:r>
                        <a:rPr lang="en-US" sz="2400" b="1" dirty="0" smtClean="0">
                          <a:solidFill>
                            <a:schemeClr val="tx1"/>
                          </a:solidFill>
                        </a:rPr>
                        <a:t>250 cm</a:t>
                      </a:r>
                      <a:r>
                        <a:rPr lang="en-US" sz="2400" b="1" baseline="30000" dirty="0" smtClean="0">
                          <a:solidFill>
                            <a:schemeClr val="tx1"/>
                          </a:solidFill>
                        </a:rPr>
                        <a:t>3</a:t>
                      </a:r>
                      <a:endParaRPr lang="es-ES" sz="2400" b="1" dirty="0">
                        <a:solidFill>
                          <a:schemeClr val="tx1"/>
                        </a:solidFill>
                      </a:endParaRPr>
                    </a:p>
                  </a:txBody>
                  <a:tcPr marL="123231" marR="123231" marT="61615" marB="6161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s-ES" sz="2400" dirty="0">
                        <a:solidFill>
                          <a:schemeClr val="tx1"/>
                        </a:solidFill>
                      </a:endParaRPr>
                    </a:p>
                  </a:txBody>
                  <a:tcPr marL="123231" marR="123231" marT="61615" marB="6161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499768">
                <a:tc>
                  <a:txBody>
                    <a:bodyPr/>
                    <a:lstStyle/>
                    <a:p>
                      <a:pPr algn="ctr"/>
                      <a:r>
                        <a:rPr lang="en-US" sz="2400" b="1" dirty="0" smtClean="0">
                          <a:solidFill>
                            <a:schemeClr val="tx1"/>
                          </a:solidFill>
                        </a:rPr>
                        <a:t>70 mm </a:t>
                      </a:r>
                      <a:endParaRPr lang="es-ES" sz="2400" b="1" dirty="0">
                        <a:solidFill>
                          <a:schemeClr val="tx1"/>
                        </a:solidFill>
                      </a:endParaRPr>
                    </a:p>
                  </a:txBody>
                  <a:tcPr marL="123231" marR="123231" marT="61615" marB="6161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s-ES" sz="2400" dirty="0">
                        <a:solidFill>
                          <a:schemeClr val="tx1"/>
                        </a:solidFill>
                      </a:endParaRPr>
                    </a:p>
                  </a:txBody>
                  <a:tcPr marL="123231" marR="123231" marT="61615" marB="6161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499768">
                <a:tc>
                  <a:txBody>
                    <a:bodyPr/>
                    <a:lstStyle/>
                    <a:p>
                      <a:pPr algn="ctr"/>
                      <a:r>
                        <a:rPr lang="en-US" sz="2400" b="1" dirty="0" smtClean="0">
                          <a:solidFill>
                            <a:schemeClr val="tx1"/>
                          </a:solidFill>
                        </a:rPr>
                        <a:t>15 ⁰C</a:t>
                      </a:r>
                      <a:endParaRPr lang="es-ES" sz="2400" b="1" dirty="0">
                        <a:solidFill>
                          <a:schemeClr val="tx1"/>
                        </a:solidFill>
                      </a:endParaRPr>
                    </a:p>
                  </a:txBody>
                  <a:tcPr marL="123231" marR="123231" marT="61615" marB="6161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s-ES" sz="2400" dirty="0">
                        <a:solidFill>
                          <a:schemeClr val="tx1"/>
                        </a:solidFill>
                      </a:endParaRPr>
                    </a:p>
                  </a:txBody>
                  <a:tcPr marL="123231" marR="123231" marT="61615" marB="6161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sp>
        <p:nvSpPr>
          <p:cNvPr id="5" name="4 Marcador de pie de página"/>
          <p:cNvSpPr>
            <a:spLocks noGrp="1"/>
          </p:cNvSpPr>
          <p:nvPr>
            <p:ph type="ftr" sz="quarter" idx="11"/>
          </p:nvPr>
        </p:nvSpPr>
        <p:spPr/>
        <p:txBody>
          <a:bodyPr/>
          <a:lstStyle/>
          <a:p>
            <a:pPr>
              <a:defRPr/>
            </a:pPr>
            <a:r>
              <a:rPr lang="es-ES_tradnl" dirty="0" smtClean="0"/>
              <a:t>Susana Morales Bernal</a:t>
            </a:r>
            <a:endParaRPr lang="es-ES_tradnl"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30 Triángulo isósceles"/>
          <p:cNvSpPr/>
          <p:nvPr/>
        </p:nvSpPr>
        <p:spPr>
          <a:xfrm>
            <a:off x="5357818" y="2428868"/>
            <a:ext cx="3643338" cy="3643338"/>
          </a:xfrm>
          <a:prstGeom prst="triangle">
            <a:avLst>
              <a:gd name="adj" fmla="val 47875"/>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1 Título"/>
          <p:cNvSpPr>
            <a:spLocks noGrp="1"/>
          </p:cNvSpPr>
          <p:nvPr>
            <p:ph type="title"/>
          </p:nvPr>
        </p:nvSpPr>
        <p:spPr>
          <a:xfrm>
            <a:off x="457200" y="-214338"/>
            <a:ext cx="8229600" cy="1143000"/>
          </a:xfrm>
        </p:spPr>
        <p:txBody>
          <a:bodyPr>
            <a:normAutofit/>
          </a:bodyPr>
          <a:lstStyle/>
          <a:p>
            <a:r>
              <a:rPr lang="es-ES" sz="6000" b="1" dirty="0" smtClean="0">
                <a:ln w="18415" cmpd="sng">
                  <a:solidFill>
                    <a:schemeClr val="tx1"/>
                  </a:solidFill>
                  <a:prstDash val="solid"/>
                </a:ln>
                <a:solidFill>
                  <a:srgbClr val="FFC000"/>
                </a:solidFill>
                <a:effectLst>
                  <a:outerShdw blurRad="63500" dir="3600000" algn="tl" rotWithShape="0">
                    <a:srgbClr val="000000">
                      <a:alpha val="70000"/>
                    </a:srgbClr>
                  </a:outerShdw>
                </a:effectLst>
              </a:rPr>
              <a:t>EXERCISE 11</a:t>
            </a:r>
            <a:endParaRPr lang="es-ES" sz="6000" b="1" dirty="0">
              <a:ln w="18415" cmpd="sng">
                <a:solidFill>
                  <a:schemeClr val="tx1"/>
                </a:solidFill>
                <a:prstDash val="solid"/>
              </a:ln>
              <a:solidFill>
                <a:srgbClr val="FFC000"/>
              </a:solidFill>
            </a:endParaRPr>
          </a:p>
        </p:txBody>
      </p:sp>
      <p:sp>
        <p:nvSpPr>
          <p:cNvPr id="4" name="3 CuadroTexto"/>
          <p:cNvSpPr txBox="1"/>
          <p:nvPr/>
        </p:nvSpPr>
        <p:spPr>
          <a:xfrm>
            <a:off x="71406" y="1357298"/>
            <a:ext cx="6715172" cy="3416320"/>
          </a:xfrm>
          <a:prstGeom prst="rect">
            <a:avLst/>
          </a:prstGeom>
          <a:noFill/>
        </p:spPr>
        <p:txBody>
          <a:bodyPr wrap="square" rtlCol="0">
            <a:spAutoFit/>
          </a:bodyPr>
          <a:lstStyle/>
          <a:p>
            <a:pPr algn="just"/>
            <a:r>
              <a:rPr lang="en-US" sz="3600" dirty="0" smtClean="0"/>
              <a:t>What is the area of the figure?</a:t>
            </a:r>
          </a:p>
          <a:p>
            <a:pPr algn="just"/>
            <a:endParaRPr lang="en-US" sz="3600" dirty="0" smtClean="0"/>
          </a:p>
          <a:p>
            <a:pPr marL="742950" indent="-742950" algn="just">
              <a:buFont typeface="+mj-lt"/>
              <a:buAutoNum type="alphaUcPeriod"/>
            </a:pPr>
            <a:r>
              <a:rPr lang="en-US" sz="3600" dirty="0" smtClean="0"/>
              <a:t>Forty five square metres        </a:t>
            </a:r>
          </a:p>
          <a:p>
            <a:pPr marL="742950" indent="-742950" algn="just">
              <a:buFont typeface="+mj-lt"/>
              <a:buAutoNum type="alphaUcPeriod"/>
            </a:pPr>
            <a:r>
              <a:rPr lang="en-US" sz="3600" dirty="0" smtClean="0"/>
              <a:t>Ninety square metres</a:t>
            </a:r>
          </a:p>
          <a:p>
            <a:pPr marL="742950" indent="-742950" algn="just">
              <a:buFont typeface="+mj-lt"/>
              <a:buAutoNum type="alphaUcPeriod"/>
            </a:pPr>
            <a:r>
              <a:rPr lang="en-US" sz="3600" dirty="0" smtClean="0"/>
              <a:t>Nineteen square metres        </a:t>
            </a:r>
          </a:p>
          <a:p>
            <a:pPr marL="742950" indent="-742950" algn="just">
              <a:buFont typeface="+mj-lt"/>
              <a:buAutoNum type="alphaUcPeriod"/>
            </a:pPr>
            <a:r>
              <a:rPr lang="en-US" sz="3600" dirty="0" smtClean="0"/>
              <a:t>Forty five cubic metres</a:t>
            </a:r>
            <a:endParaRPr lang="es-ES" sz="3600" dirty="0"/>
          </a:p>
        </p:txBody>
      </p:sp>
      <p:sp>
        <p:nvSpPr>
          <p:cNvPr id="2051" name="Rectangle 3"/>
          <p:cNvSpPr>
            <a:spLocks noChangeArrowheads="1"/>
          </p:cNvSpPr>
          <p:nvPr/>
        </p:nvSpPr>
        <p:spPr bwMode="auto">
          <a:xfrm>
            <a:off x="1167038" y="1428736"/>
            <a:ext cx="6691109" cy="2453185"/>
          </a:xfrm>
          <a:prstGeom prst="rect">
            <a:avLst/>
          </a:prstGeom>
          <a:noFill/>
          <a:ln w="9525">
            <a:noFill/>
            <a:miter lim="800000"/>
            <a:headEnd/>
            <a:tailEnd/>
          </a:ln>
          <a:effectLst/>
        </p:spPr>
        <p:txBody>
          <a:bodyPr vert="horz" wrap="square" lIns="91440" tIns="45720" rIns="91440" bIns="158700" numCol="1" anchor="ctr" anchorCtr="0" compatLnSpc="1">
            <a:prstTxWarp prst="textNoShape">
              <a:avLst/>
            </a:prstTxWarp>
            <a:spAutoFit/>
          </a:bodyPr>
          <a:lstStyle/>
          <a:p>
            <a:pPr lvl="1"/>
            <a:endParaRPr lang="es-ES" dirty="0" smtClean="0"/>
          </a:p>
          <a:p>
            <a:pPr lvl="1"/>
            <a:endParaRPr lang="es-ES" dirty="0" smtClean="0"/>
          </a:p>
          <a:p>
            <a:pPr lvl="1"/>
            <a:endParaRPr lang="es-ES" dirty="0" smtClean="0"/>
          </a:p>
          <a:p>
            <a:pPr lvl="1"/>
            <a:endParaRPr lang="es-ES" dirty="0" smtClean="0"/>
          </a:p>
          <a:p>
            <a:pPr lvl="1"/>
            <a:endParaRPr lang="es-ES" dirty="0" smtClean="0"/>
          </a:p>
          <a:p>
            <a:pPr lvl="1"/>
            <a:endParaRPr lang="es-ES" dirty="0" smtClean="0"/>
          </a:p>
          <a:p>
            <a:pPr lvl="1"/>
            <a:endParaRPr lang="es-ES" dirty="0" smtClean="0"/>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2" name="11 Conector recto de flecha"/>
          <p:cNvCxnSpPr/>
          <p:nvPr/>
        </p:nvCxnSpPr>
        <p:spPr>
          <a:xfrm rot="16200000" flipV="1">
            <a:off x="5304165" y="4232603"/>
            <a:ext cx="3714776" cy="107306"/>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p:nvPr/>
        </p:nvCxnSpPr>
        <p:spPr>
          <a:xfrm>
            <a:off x="5286380" y="6215082"/>
            <a:ext cx="3786214" cy="158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0" name="29 CuadroTexto"/>
          <p:cNvSpPr txBox="1"/>
          <p:nvPr/>
        </p:nvSpPr>
        <p:spPr>
          <a:xfrm>
            <a:off x="6858016" y="6286520"/>
            <a:ext cx="1071570" cy="369332"/>
          </a:xfrm>
          <a:prstGeom prst="rect">
            <a:avLst/>
          </a:prstGeom>
          <a:noFill/>
        </p:spPr>
        <p:txBody>
          <a:bodyPr wrap="square" rtlCol="0">
            <a:spAutoFit/>
          </a:bodyPr>
          <a:lstStyle/>
          <a:p>
            <a:r>
              <a:rPr lang="es-ES" b="1" dirty="0" smtClean="0"/>
              <a:t>10 m</a:t>
            </a:r>
            <a:endParaRPr lang="es-ES" b="1" dirty="0"/>
          </a:p>
        </p:txBody>
      </p:sp>
      <p:sp>
        <p:nvSpPr>
          <p:cNvPr id="39" name="38 CuadroTexto"/>
          <p:cNvSpPr txBox="1"/>
          <p:nvPr/>
        </p:nvSpPr>
        <p:spPr>
          <a:xfrm>
            <a:off x="7215206" y="4357694"/>
            <a:ext cx="714380" cy="369332"/>
          </a:xfrm>
          <a:prstGeom prst="rect">
            <a:avLst/>
          </a:prstGeom>
          <a:noFill/>
        </p:spPr>
        <p:txBody>
          <a:bodyPr wrap="square" rtlCol="0">
            <a:spAutoFit/>
          </a:bodyPr>
          <a:lstStyle/>
          <a:p>
            <a:r>
              <a:rPr lang="es-ES" b="1" dirty="0" smtClean="0"/>
              <a:t>9 m</a:t>
            </a:r>
            <a:endParaRPr lang="es-ES" b="1" dirty="0"/>
          </a:p>
        </p:txBody>
      </p:sp>
      <p:sp>
        <p:nvSpPr>
          <p:cNvPr id="10" name="9 Marcador de pie de página"/>
          <p:cNvSpPr>
            <a:spLocks noGrp="1"/>
          </p:cNvSpPr>
          <p:nvPr>
            <p:ph type="ftr" sz="quarter" idx="11"/>
          </p:nvPr>
        </p:nvSpPr>
        <p:spPr/>
        <p:txBody>
          <a:bodyPr/>
          <a:lstStyle/>
          <a:p>
            <a:pPr>
              <a:defRPr/>
            </a:pPr>
            <a:r>
              <a:rPr lang="es-ES_tradnl" dirty="0" smtClean="0"/>
              <a:t>Susana Morales Bernal</a:t>
            </a:r>
            <a:endParaRPr lang="es-ES_tradnl"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14338"/>
            <a:ext cx="8229600" cy="1143000"/>
          </a:xfrm>
        </p:spPr>
        <p:txBody>
          <a:bodyPr>
            <a:normAutofit/>
          </a:bodyPr>
          <a:lstStyle/>
          <a:p>
            <a:r>
              <a:rPr lang="es-ES" sz="6000" b="1" dirty="0" smtClean="0">
                <a:ln w="18415" cmpd="sng">
                  <a:solidFill>
                    <a:schemeClr val="tx1"/>
                  </a:solidFill>
                  <a:prstDash val="solid"/>
                </a:ln>
                <a:solidFill>
                  <a:srgbClr val="FFC000"/>
                </a:solidFill>
                <a:effectLst>
                  <a:outerShdw blurRad="63500" dir="3600000" algn="tl" rotWithShape="0">
                    <a:srgbClr val="000000">
                      <a:alpha val="70000"/>
                    </a:srgbClr>
                  </a:outerShdw>
                </a:effectLst>
              </a:rPr>
              <a:t>EXERCISE 12</a:t>
            </a:r>
            <a:endParaRPr lang="es-ES" sz="6000" b="1" dirty="0">
              <a:ln w="18415" cmpd="sng">
                <a:solidFill>
                  <a:schemeClr val="tx1"/>
                </a:solidFill>
                <a:prstDash val="solid"/>
              </a:ln>
              <a:solidFill>
                <a:srgbClr val="FFC000"/>
              </a:solidFill>
            </a:endParaRPr>
          </a:p>
        </p:txBody>
      </p:sp>
      <p:sp>
        <p:nvSpPr>
          <p:cNvPr id="1026" name="Rectangle 2" descr="Diagonal hacia abajo oscura"/>
          <p:cNvSpPr>
            <a:spLocks noChangeArrowheads="1"/>
          </p:cNvSpPr>
          <p:nvPr/>
        </p:nvSpPr>
        <p:spPr bwMode="auto">
          <a:xfrm>
            <a:off x="1142975" y="2428868"/>
            <a:ext cx="4345295" cy="1571636"/>
          </a:xfrm>
          <a:prstGeom prst="rect">
            <a:avLst/>
          </a:prstGeom>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S" dirty="0"/>
          </a:p>
        </p:txBody>
      </p:sp>
      <p:cxnSp>
        <p:nvCxnSpPr>
          <p:cNvPr id="1027" name="AutoShape 3"/>
          <p:cNvCxnSpPr>
            <a:cxnSpLocks noChangeShapeType="1"/>
          </p:cNvCxnSpPr>
          <p:nvPr/>
        </p:nvCxnSpPr>
        <p:spPr bwMode="auto">
          <a:xfrm rot="5400000">
            <a:off x="4929192" y="3214684"/>
            <a:ext cx="1571637" cy="3"/>
          </a:xfrm>
          <a:prstGeom prst="straightConnector1">
            <a:avLst/>
          </a:prstGeom>
          <a:noFill/>
          <a:ln w="9525">
            <a:solidFill>
              <a:srgbClr val="000000"/>
            </a:solidFill>
            <a:round/>
            <a:headEnd type="triangle" w="med" len="med"/>
            <a:tailEnd type="triangle" w="med" len="med"/>
          </a:ln>
        </p:spPr>
      </p:cxnSp>
      <p:cxnSp>
        <p:nvCxnSpPr>
          <p:cNvPr id="1028" name="AutoShape 4"/>
          <p:cNvCxnSpPr>
            <a:cxnSpLocks noChangeShapeType="1"/>
          </p:cNvCxnSpPr>
          <p:nvPr/>
        </p:nvCxnSpPr>
        <p:spPr bwMode="auto">
          <a:xfrm>
            <a:off x="1071538" y="4286256"/>
            <a:ext cx="4429156" cy="1588"/>
          </a:xfrm>
          <a:prstGeom prst="straightConnector1">
            <a:avLst/>
          </a:prstGeom>
          <a:noFill/>
          <a:ln w="9525">
            <a:solidFill>
              <a:srgbClr val="000000"/>
            </a:solidFill>
            <a:round/>
            <a:headEnd type="triangle" w="med" len="med"/>
            <a:tailEnd type="triangle" w="med" len="med"/>
          </a:ln>
        </p:spPr>
      </p:cxnSp>
      <p:sp>
        <p:nvSpPr>
          <p:cNvPr id="1029" name="Text Box 5"/>
          <p:cNvSpPr txBox="1">
            <a:spLocks noChangeArrowheads="1"/>
          </p:cNvSpPr>
          <p:nvPr/>
        </p:nvSpPr>
        <p:spPr bwMode="auto">
          <a:xfrm>
            <a:off x="5848365" y="3000372"/>
            <a:ext cx="795337" cy="35719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s-ES" b="1" dirty="0" smtClean="0">
                <a:latin typeface="Arial" pitchFamily="34" charset="0"/>
                <a:cs typeface="Arial" pitchFamily="34" charset="0"/>
              </a:rPr>
              <a:t>5 cm</a:t>
            </a:r>
            <a:endParaRPr kumimoji="0" lang="es-ES" b="0" i="0" u="none" strike="noStrike" cap="none" normalizeH="0" baseline="0" dirty="0" smtClean="0">
              <a:ln>
                <a:noFill/>
              </a:ln>
              <a:solidFill>
                <a:schemeClr val="tx1"/>
              </a:solidFill>
              <a:effectLst/>
              <a:latin typeface="Arial" pitchFamily="34" charset="0"/>
              <a:cs typeface="Arial" pitchFamily="34" charset="0"/>
            </a:endParaRPr>
          </a:p>
        </p:txBody>
      </p:sp>
      <p:sp>
        <p:nvSpPr>
          <p:cNvPr id="1030" name="Text Box 6"/>
          <p:cNvSpPr txBox="1">
            <a:spLocks noChangeArrowheads="1"/>
          </p:cNvSpPr>
          <p:nvPr/>
        </p:nvSpPr>
        <p:spPr bwMode="auto">
          <a:xfrm>
            <a:off x="2596867" y="4435909"/>
            <a:ext cx="1046439" cy="35041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s-ES" b="1" dirty="0" smtClean="0">
                <a:latin typeface="Arial" pitchFamily="34" charset="0"/>
                <a:cs typeface="Arial" pitchFamily="34" charset="0"/>
              </a:rPr>
              <a:t>12 cm</a:t>
            </a:r>
            <a:endParaRPr kumimoji="0" lang="es-ES" b="0" i="0" u="none" strike="noStrike" cap="none" normalizeH="0" baseline="0" dirty="0" smtClean="0">
              <a:ln>
                <a:noFill/>
              </a:ln>
              <a:solidFill>
                <a:schemeClr val="tx1"/>
              </a:solidFill>
              <a:effectLst/>
              <a:latin typeface="Arial" pitchFamily="34" charset="0"/>
              <a:cs typeface="Arial" pitchFamily="34" charset="0"/>
            </a:endParaRPr>
          </a:p>
        </p:txBody>
      </p:sp>
      <p:sp>
        <p:nvSpPr>
          <p:cNvPr id="1031" name="Rectangle 7"/>
          <p:cNvSpPr>
            <a:spLocks noChangeArrowheads="1"/>
          </p:cNvSpPr>
          <p:nvPr/>
        </p:nvSpPr>
        <p:spPr bwMode="auto">
          <a:xfrm>
            <a:off x="571472" y="1471602"/>
            <a:ext cx="8001056"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r>
              <a:rPr lang="en-US" sz="2800" dirty="0" smtClean="0">
                <a:latin typeface="Arial" pitchFamily="34" charset="0"/>
                <a:ea typeface="Times New Roman" pitchFamily="18" charset="0"/>
                <a:cs typeface="Arial" pitchFamily="34" charset="0"/>
              </a:rPr>
              <a:t>Calculate the area of the following figure</a:t>
            </a:r>
            <a:r>
              <a:rPr kumimoji="0" lang="es-E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s-E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17 CuadroTexto"/>
          <p:cNvSpPr txBox="1"/>
          <p:nvPr/>
        </p:nvSpPr>
        <p:spPr>
          <a:xfrm>
            <a:off x="642910" y="5486301"/>
            <a:ext cx="6786610" cy="800219"/>
          </a:xfrm>
          <a:prstGeom prst="rect">
            <a:avLst/>
          </a:prstGeom>
          <a:noFill/>
        </p:spPr>
        <p:txBody>
          <a:bodyPr wrap="square" rtlCol="0">
            <a:spAutoFit/>
          </a:bodyPr>
          <a:lstStyle/>
          <a:p>
            <a:pPr lvl="0"/>
            <a:r>
              <a:rPr lang="es-ES" sz="2800" dirty="0" smtClean="0">
                <a:latin typeface="Arial" pitchFamily="34" charset="0"/>
                <a:cs typeface="Arial" pitchFamily="34" charset="0"/>
              </a:rPr>
              <a:t>Express the result in </a:t>
            </a:r>
            <a:r>
              <a:rPr lang="es-ES" sz="2800" dirty="0" smtClean="0">
                <a:latin typeface="Arial" pitchFamily="34" charset="0"/>
                <a:ea typeface="Times New Roman" pitchFamily="18" charset="0"/>
                <a:cs typeface="Arial" pitchFamily="34" charset="0"/>
              </a:rPr>
              <a:t>m</a:t>
            </a:r>
            <a:r>
              <a:rPr lang="es-ES" sz="2800" baseline="30000" dirty="0" smtClean="0">
                <a:latin typeface="Arial" pitchFamily="34" charset="0"/>
                <a:ea typeface="Times New Roman" pitchFamily="18" charset="0"/>
                <a:cs typeface="Arial" pitchFamily="34" charset="0"/>
              </a:rPr>
              <a:t>2</a:t>
            </a:r>
            <a:r>
              <a:rPr lang="es-ES" sz="2800" dirty="0" smtClean="0">
                <a:latin typeface="Arial" pitchFamily="34" charset="0"/>
                <a:ea typeface="Times New Roman" pitchFamily="18" charset="0"/>
                <a:cs typeface="Arial" pitchFamily="34" charset="0"/>
              </a:rPr>
              <a:t> </a:t>
            </a:r>
            <a:r>
              <a:rPr lang="es-ES" sz="2800" dirty="0" smtClean="0">
                <a:latin typeface="Arial" pitchFamily="34" charset="0"/>
                <a:cs typeface="Arial" pitchFamily="34" charset="0"/>
              </a:rPr>
              <a:t>and in </a:t>
            </a:r>
            <a:r>
              <a:rPr lang="es-ES" sz="2800" dirty="0" smtClean="0">
                <a:latin typeface="Arial" pitchFamily="34" charset="0"/>
                <a:ea typeface="Times New Roman" pitchFamily="18" charset="0"/>
                <a:cs typeface="Arial" pitchFamily="34" charset="0"/>
              </a:rPr>
              <a:t>mm</a:t>
            </a:r>
            <a:r>
              <a:rPr lang="es-ES" sz="2800" baseline="30000" dirty="0" smtClean="0">
                <a:latin typeface="Arial" pitchFamily="34" charset="0"/>
                <a:ea typeface="Times New Roman" pitchFamily="18" charset="0"/>
                <a:cs typeface="Arial" pitchFamily="34" charset="0"/>
              </a:rPr>
              <a:t>2</a:t>
            </a:r>
            <a:endParaRPr lang="es-ES" sz="2800" dirty="0" smtClean="0">
              <a:latin typeface="Arial" pitchFamily="34" charset="0"/>
              <a:cs typeface="Arial" pitchFamily="34" charset="0"/>
            </a:endParaRPr>
          </a:p>
          <a:p>
            <a:r>
              <a:rPr lang="es-ES" dirty="0" smtClean="0"/>
              <a:t> </a:t>
            </a:r>
            <a:endParaRPr lang="es-ES" dirty="0"/>
          </a:p>
        </p:txBody>
      </p:sp>
      <p:sp>
        <p:nvSpPr>
          <p:cNvPr id="10" name="9 Marcador de pie de página"/>
          <p:cNvSpPr>
            <a:spLocks noGrp="1"/>
          </p:cNvSpPr>
          <p:nvPr>
            <p:ph type="ftr" sz="quarter" idx="11"/>
          </p:nvPr>
        </p:nvSpPr>
        <p:spPr/>
        <p:txBody>
          <a:bodyPr/>
          <a:lstStyle/>
          <a:p>
            <a:pPr>
              <a:defRPr/>
            </a:pPr>
            <a:r>
              <a:rPr lang="es-ES_tradnl" dirty="0" smtClean="0"/>
              <a:t>Susana Morales Bernal</a:t>
            </a:r>
            <a:endParaRPr lang="es-ES_tradnl"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4338"/>
            <a:ext cx="8229600" cy="1143000"/>
          </a:xfrm>
        </p:spPr>
        <p:txBody>
          <a:bodyPr>
            <a:normAutofit/>
          </a:bodyPr>
          <a:lstStyle/>
          <a:p>
            <a:r>
              <a:rPr lang="es-ES" sz="6000" b="1" dirty="0" smtClean="0">
                <a:ln w="18415" cmpd="sng">
                  <a:solidFill>
                    <a:schemeClr val="tx1"/>
                  </a:solidFill>
                  <a:prstDash val="solid"/>
                </a:ln>
                <a:solidFill>
                  <a:srgbClr val="FFC000"/>
                </a:solidFill>
                <a:effectLst>
                  <a:outerShdw blurRad="63500" dir="3600000" algn="tl" rotWithShape="0">
                    <a:srgbClr val="000000">
                      <a:alpha val="70000"/>
                    </a:srgbClr>
                  </a:outerShdw>
                </a:effectLst>
              </a:rPr>
              <a:t>EXERCISE 13</a:t>
            </a:r>
            <a:endParaRPr lang="es-ES" sz="6000" dirty="0"/>
          </a:p>
        </p:txBody>
      </p:sp>
      <p:sp>
        <p:nvSpPr>
          <p:cNvPr id="4" name="3 Rectángulo"/>
          <p:cNvSpPr/>
          <p:nvPr/>
        </p:nvSpPr>
        <p:spPr>
          <a:xfrm>
            <a:off x="285720" y="1214422"/>
            <a:ext cx="7500974" cy="3785652"/>
          </a:xfrm>
          <a:prstGeom prst="rect">
            <a:avLst/>
          </a:prstGeom>
        </p:spPr>
        <p:txBody>
          <a:bodyPr wrap="square">
            <a:spAutoFit/>
          </a:bodyPr>
          <a:lstStyle/>
          <a:p>
            <a:pPr algn="just"/>
            <a:r>
              <a:rPr lang="en-US" sz="4000" dirty="0" smtClean="0"/>
              <a:t>What is the volume of the cube?</a:t>
            </a:r>
          </a:p>
          <a:p>
            <a:pPr algn="just"/>
            <a:r>
              <a:rPr lang="en-US" sz="4000" dirty="0" smtClean="0"/>
              <a:t>   </a:t>
            </a:r>
          </a:p>
          <a:p>
            <a:pPr marL="742950" indent="-742950" algn="just">
              <a:buFont typeface="+mj-lt"/>
              <a:buAutoNum type="alphaUcPeriod"/>
            </a:pPr>
            <a:r>
              <a:rPr lang="en-US" sz="4000" dirty="0" smtClean="0"/>
              <a:t>A cubic metre        </a:t>
            </a:r>
          </a:p>
          <a:p>
            <a:pPr marL="742950" indent="-742950" algn="just">
              <a:buFont typeface="+mj-lt"/>
              <a:buAutoNum type="alphaUcPeriod"/>
            </a:pPr>
            <a:r>
              <a:rPr lang="en-US" sz="4000" dirty="0" smtClean="0"/>
              <a:t>Three cubic metres       </a:t>
            </a:r>
          </a:p>
          <a:p>
            <a:pPr marL="742950" indent="-742950" algn="just">
              <a:buFont typeface="+mj-lt"/>
              <a:buAutoNum type="alphaUcPeriod"/>
            </a:pPr>
            <a:r>
              <a:rPr lang="en-US" sz="4000" dirty="0" smtClean="0"/>
              <a:t>A square metre        </a:t>
            </a:r>
          </a:p>
          <a:p>
            <a:pPr marL="742950" indent="-742950" algn="just">
              <a:buFont typeface="+mj-lt"/>
              <a:buAutoNum type="alphaUcPeriod"/>
            </a:pPr>
            <a:r>
              <a:rPr lang="en-US" sz="4000" dirty="0" smtClean="0"/>
              <a:t>A litre</a:t>
            </a:r>
            <a:endParaRPr lang="es-ES" sz="4000" dirty="0"/>
          </a:p>
        </p:txBody>
      </p:sp>
      <p:grpSp>
        <p:nvGrpSpPr>
          <p:cNvPr id="12" name="11 Grupo"/>
          <p:cNvGrpSpPr/>
          <p:nvPr/>
        </p:nvGrpSpPr>
        <p:grpSpPr>
          <a:xfrm>
            <a:off x="5000628" y="3786190"/>
            <a:ext cx="3071834" cy="2928958"/>
            <a:chOff x="5000628" y="3786190"/>
            <a:chExt cx="3071834" cy="2928958"/>
          </a:xfrm>
        </p:grpSpPr>
        <p:sp>
          <p:nvSpPr>
            <p:cNvPr id="7" name="6 Cubo"/>
            <p:cNvSpPr/>
            <p:nvPr/>
          </p:nvSpPr>
          <p:spPr>
            <a:xfrm>
              <a:off x="5715008" y="3857628"/>
              <a:ext cx="2357454" cy="2286016"/>
            </a:xfrm>
            <a:prstGeom prst="cube">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9" name="8 Conector recto de flecha"/>
            <p:cNvCxnSpPr/>
            <p:nvPr/>
          </p:nvCxnSpPr>
          <p:spPr>
            <a:xfrm rot="5400000" flipH="1" flipV="1">
              <a:off x="5643570" y="3786190"/>
              <a:ext cx="571504" cy="571504"/>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p:nvPr/>
          </p:nvCxnSpPr>
          <p:spPr>
            <a:xfrm>
              <a:off x="5643570" y="6286520"/>
              <a:ext cx="1857388" cy="158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p:nvPr/>
          </p:nvCxnSpPr>
          <p:spPr>
            <a:xfrm rot="5400000" flipH="1" flipV="1">
              <a:off x="4679951" y="5321313"/>
              <a:ext cx="1785950" cy="158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4" name="23 CuadroTexto"/>
            <p:cNvSpPr txBox="1"/>
            <p:nvPr/>
          </p:nvSpPr>
          <p:spPr>
            <a:xfrm>
              <a:off x="6215074" y="6345816"/>
              <a:ext cx="1000132" cy="369332"/>
            </a:xfrm>
            <a:prstGeom prst="rect">
              <a:avLst/>
            </a:prstGeom>
            <a:noFill/>
          </p:spPr>
          <p:txBody>
            <a:bodyPr wrap="square" rtlCol="0">
              <a:spAutoFit/>
            </a:bodyPr>
            <a:lstStyle/>
            <a:p>
              <a:r>
                <a:rPr lang="es-ES" b="1" dirty="0" smtClean="0"/>
                <a:t>1m</a:t>
              </a:r>
              <a:endParaRPr lang="es-ES" b="1" dirty="0"/>
            </a:p>
          </p:txBody>
        </p:sp>
        <p:sp>
          <p:nvSpPr>
            <p:cNvPr id="25" name="24 CuadroTexto"/>
            <p:cNvSpPr txBox="1"/>
            <p:nvPr/>
          </p:nvSpPr>
          <p:spPr>
            <a:xfrm>
              <a:off x="5357818" y="3786190"/>
              <a:ext cx="1000132" cy="369332"/>
            </a:xfrm>
            <a:prstGeom prst="rect">
              <a:avLst/>
            </a:prstGeom>
            <a:noFill/>
          </p:spPr>
          <p:txBody>
            <a:bodyPr wrap="square" rtlCol="0">
              <a:spAutoFit/>
            </a:bodyPr>
            <a:lstStyle/>
            <a:p>
              <a:r>
                <a:rPr lang="es-ES" b="1" dirty="0" smtClean="0"/>
                <a:t>1m</a:t>
              </a:r>
              <a:endParaRPr lang="es-ES" b="1" dirty="0"/>
            </a:p>
          </p:txBody>
        </p:sp>
        <p:sp>
          <p:nvSpPr>
            <p:cNvPr id="26" name="25 CuadroTexto"/>
            <p:cNvSpPr txBox="1"/>
            <p:nvPr/>
          </p:nvSpPr>
          <p:spPr>
            <a:xfrm>
              <a:off x="5000628" y="5072074"/>
              <a:ext cx="714380" cy="369332"/>
            </a:xfrm>
            <a:prstGeom prst="rect">
              <a:avLst/>
            </a:prstGeom>
            <a:noFill/>
          </p:spPr>
          <p:txBody>
            <a:bodyPr wrap="square" rtlCol="0">
              <a:spAutoFit/>
            </a:bodyPr>
            <a:lstStyle/>
            <a:p>
              <a:r>
                <a:rPr lang="es-ES" b="1" dirty="0" smtClean="0"/>
                <a:t>1m</a:t>
              </a:r>
              <a:endParaRPr lang="es-ES" b="1" dirty="0"/>
            </a:p>
          </p:txBody>
        </p:sp>
      </p:grpSp>
      <p:sp>
        <p:nvSpPr>
          <p:cNvPr id="11" name="10 Marcador de pie de página"/>
          <p:cNvSpPr>
            <a:spLocks noGrp="1"/>
          </p:cNvSpPr>
          <p:nvPr>
            <p:ph type="ftr" sz="quarter" idx="11"/>
          </p:nvPr>
        </p:nvSpPr>
        <p:spPr/>
        <p:txBody>
          <a:bodyPr/>
          <a:lstStyle/>
          <a:p>
            <a:pPr>
              <a:defRPr/>
            </a:pPr>
            <a:r>
              <a:rPr lang="es-ES_tradnl" dirty="0" smtClean="0"/>
              <a:t>Susana Morales Bernal</a:t>
            </a:r>
            <a:endParaRPr lang="es-ES_tradnl"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14338"/>
            <a:ext cx="8229600" cy="1143000"/>
          </a:xfrm>
        </p:spPr>
        <p:txBody>
          <a:bodyPr>
            <a:normAutofit/>
          </a:bodyPr>
          <a:lstStyle/>
          <a:p>
            <a:r>
              <a:rPr lang="es-ES" sz="6000" b="1" dirty="0" smtClean="0">
                <a:ln w="18415" cmpd="sng">
                  <a:solidFill>
                    <a:schemeClr val="tx1"/>
                  </a:solidFill>
                  <a:prstDash val="solid"/>
                </a:ln>
                <a:solidFill>
                  <a:srgbClr val="FFC000"/>
                </a:solidFill>
                <a:effectLst>
                  <a:outerShdw blurRad="63500" dir="3600000" algn="tl" rotWithShape="0">
                    <a:srgbClr val="000000">
                      <a:alpha val="70000"/>
                    </a:srgbClr>
                  </a:outerShdw>
                </a:effectLst>
              </a:rPr>
              <a:t>EXERCISE 14</a:t>
            </a:r>
            <a:endParaRPr lang="es-ES" sz="6000" b="1" dirty="0">
              <a:ln w="18415" cmpd="sng">
                <a:solidFill>
                  <a:schemeClr val="tx1"/>
                </a:solidFill>
                <a:prstDash val="solid"/>
              </a:ln>
              <a:solidFill>
                <a:srgbClr val="FFC000"/>
              </a:solidFill>
            </a:endParaRPr>
          </a:p>
        </p:txBody>
      </p:sp>
      <p:grpSp>
        <p:nvGrpSpPr>
          <p:cNvPr id="13" name="12 Grupo"/>
          <p:cNvGrpSpPr/>
          <p:nvPr/>
        </p:nvGrpSpPr>
        <p:grpSpPr>
          <a:xfrm>
            <a:off x="928662" y="2071678"/>
            <a:ext cx="3540132" cy="4210078"/>
            <a:chOff x="928662" y="2071678"/>
            <a:chExt cx="3540132" cy="4210078"/>
          </a:xfrm>
        </p:grpSpPr>
        <p:sp>
          <p:nvSpPr>
            <p:cNvPr id="2050" name="AutoShape 2"/>
            <p:cNvSpPr>
              <a:spLocks noChangeArrowheads="1"/>
            </p:cNvSpPr>
            <p:nvPr/>
          </p:nvSpPr>
          <p:spPr bwMode="auto">
            <a:xfrm>
              <a:off x="2000232" y="2143116"/>
              <a:ext cx="2468562" cy="3646371"/>
            </a:xfrm>
            <a:prstGeom prst="cube">
              <a:avLst>
                <a:gd name="adj" fmla="val 25000"/>
              </a:avLst>
            </a:prstGeom>
            <a:gradFill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S" dirty="0"/>
            </a:p>
          </p:txBody>
        </p:sp>
        <p:cxnSp>
          <p:nvCxnSpPr>
            <p:cNvPr id="2051" name="AutoShape 3"/>
            <p:cNvCxnSpPr>
              <a:cxnSpLocks noChangeShapeType="1"/>
            </p:cNvCxnSpPr>
            <p:nvPr/>
          </p:nvCxnSpPr>
          <p:spPr bwMode="auto">
            <a:xfrm rot="5400000">
              <a:off x="1916106" y="2074862"/>
              <a:ext cx="587377" cy="581009"/>
            </a:xfrm>
            <a:prstGeom prst="straightConnector1">
              <a:avLst/>
            </a:prstGeom>
            <a:noFill/>
            <a:ln w="9525">
              <a:solidFill>
                <a:srgbClr val="000000"/>
              </a:solidFill>
              <a:round/>
              <a:headEnd type="triangle" w="med" len="med"/>
              <a:tailEnd type="triangle" w="med" len="med"/>
            </a:ln>
          </p:spPr>
        </p:cxnSp>
        <p:cxnSp>
          <p:nvCxnSpPr>
            <p:cNvPr id="2052" name="AutoShape 4"/>
            <p:cNvCxnSpPr>
              <a:cxnSpLocks noChangeShapeType="1"/>
            </p:cNvCxnSpPr>
            <p:nvPr/>
          </p:nvCxnSpPr>
          <p:spPr bwMode="auto">
            <a:xfrm rot="10800000">
              <a:off x="1928794" y="5929330"/>
              <a:ext cx="1928826" cy="1588"/>
            </a:xfrm>
            <a:prstGeom prst="straightConnector1">
              <a:avLst/>
            </a:prstGeom>
            <a:noFill/>
            <a:ln w="9525">
              <a:solidFill>
                <a:srgbClr val="000000"/>
              </a:solidFill>
              <a:round/>
              <a:headEnd type="triangle" w="med" len="med"/>
              <a:tailEnd type="triangle" w="med" len="med"/>
            </a:ln>
          </p:spPr>
        </p:cxnSp>
        <p:cxnSp>
          <p:nvCxnSpPr>
            <p:cNvPr id="2053" name="AutoShape 5"/>
            <p:cNvCxnSpPr>
              <a:cxnSpLocks noChangeShapeType="1"/>
            </p:cNvCxnSpPr>
            <p:nvPr/>
          </p:nvCxnSpPr>
          <p:spPr bwMode="auto">
            <a:xfrm rot="5400000">
              <a:off x="357158" y="4286256"/>
              <a:ext cx="3000396" cy="1588"/>
            </a:xfrm>
            <a:prstGeom prst="straightConnector1">
              <a:avLst/>
            </a:prstGeom>
            <a:noFill/>
            <a:ln w="9525">
              <a:solidFill>
                <a:srgbClr val="000000"/>
              </a:solidFill>
              <a:round/>
              <a:headEnd type="triangle" w="med" len="med"/>
              <a:tailEnd type="triangle" w="med" len="med"/>
            </a:ln>
          </p:spPr>
        </p:cxnSp>
        <p:sp>
          <p:nvSpPr>
            <p:cNvPr id="2054" name="Text Box 6"/>
            <p:cNvSpPr txBox="1">
              <a:spLocks noChangeArrowheads="1"/>
            </p:cNvSpPr>
            <p:nvPr/>
          </p:nvSpPr>
          <p:spPr bwMode="auto">
            <a:xfrm>
              <a:off x="928662" y="4075119"/>
              <a:ext cx="928694" cy="282575"/>
            </a:xfrm>
            <a:prstGeom prst="rect">
              <a:avLst/>
            </a:prstGeom>
            <a:solidFill>
              <a:srgbClr val="FFFFFF"/>
            </a:solidFill>
            <a:ln w="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s-ES" b="1" dirty="0" smtClean="0">
                  <a:latin typeface="Arial" pitchFamily="34" charset="0"/>
                  <a:cs typeface="Arial" pitchFamily="34" charset="0"/>
                </a:rPr>
                <a:t>10</a:t>
              </a:r>
              <a:r>
                <a:rPr kumimoji="0" lang="es-ES" b="1" i="0" u="none" strike="noStrike" cap="none" normalizeH="0" baseline="0" dirty="0" smtClean="0">
                  <a:ln>
                    <a:noFill/>
                  </a:ln>
                  <a:solidFill>
                    <a:schemeClr val="tx1"/>
                  </a:solidFill>
                  <a:effectLst/>
                  <a:latin typeface="Arial" pitchFamily="34" charset="0"/>
                  <a:cs typeface="Arial" pitchFamily="34" charset="0"/>
                </a:rPr>
                <a:t> cm</a:t>
              </a:r>
            </a:p>
          </p:txBody>
        </p:sp>
        <p:sp>
          <p:nvSpPr>
            <p:cNvPr id="2055" name="Text Box 7"/>
            <p:cNvSpPr txBox="1">
              <a:spLocks noChangeArrowheads="1"/>
            </p:cNvSpPr>
            <p:nvPr/>
          </p:nvSpPr>
          <p:spPr bwMode="auto">
            <a:xfrm>
              <a:off x="1338244" y="2071678"/>
              <a:ext cx="804864" cy="282575"/>
            </a:xfrm>
            <a:prstGeom prst="rect">
              <a:avLst/>
            </a:prstGeom>
            <a:solidFill>
              <a:srgbClr val="FFFFFF"/>
            </a:solidFill>
            <a:ln w="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 b="1" i="0" u="none" strike="noStrike" cap="none" normalizeH="0" baseline="0" dirty="0" smtClean="0">
                  <a:ln>
                    <a:noFill/>
                  </a:ln>
                  <a:solidFill>
                    <a:schemeClr val="tx1"/>
                  </a:solidFill>
                  <a:effectLst/>
                  <a:latin typeface="Arial" pitchFamily="34" charset="0"/>
                  <a:cs typeface="Arial" pitchFamily="34" charset="0"/>
                </a:rPr>
                <a:t>2 cm</a:t>
              </a:r>
            </a:p>
          </p:txBody>
        </p:sp>
        <p:sp>
          <p:nvSpPr>
            <p:cNvPr id="2056" name="Text Box 8"/>
            <p:cNvSpPr txBox="1">
              <a:spLocks noChangeArrowheads="1"/>
            </p:cNvSpPr>
            <p:nvPr/>
          </p:nvSpPr>
          <p:spPr bwMode="auto">
            <a:xfrm>
              <a:off x="2509839" y="6000768"/>
              <a:ext cx="1204905" cy="280988"/>
            </a:xfrm>
            <a:prstGeom prst="rect">
              <a:avLst/>
            </a:prstGeom>
            <a:solidFill>
              <a:srgbClr val="FFFFFF"/>
            </a:solidFill>
            <a:ln w="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s-ES" b="1" dirty="0" smtClean="0">
                  <a:latin typeface="Arial" pitchFamily="34" charset="0"/>
                  <a:cs typeface="Arial" pitchFamily="34" charset="0"/>
                </a:rPr>
                <a:t>4</a:t>
              </a:r>
              <a:r>
                <a:rPr kumimoji="0" lang="es-ES" b="1" i="0" u="none" strike="noStrike" cap="none" normalizeH="0" baseline="0" dirty="0" smtClean="0">
                  <a:ln>
                    <a:noFill/>
                  </a:ln>
                  <a:solidFill>
                    <a:schemeClr val="tx1"/>
                  </a:solidFill>
                  <a:effectLst/>
                  <a:latin typeface="Arial" pitchFamily="34" charset="0"/>
                  <a:cs typeface="Arial" pitchFamily="34" charset="0"/>
                </a:rPr>
                <a:t> cm</a:t>
              </a:r>
            </a:p>
          </p:txBody>
        </p:sp>
      </p:grpSp>
      <p:sp>
        <p:nvSpPr>
          <p:cNvPr id="14" name="13 CuadroTexto"/>
          <p:cNvSpPr txBox="1"/>
          <p:nvPr/>
        </p:nvSpPr>
        <p:spPr>
          <a:xfrm>
            <a:off x="285720" y="1130842"/>
            <a:ext cx="8143932" cy="523220"/>
          </a:xfrm>
          <a:prstGeom prst="rect">
            <a:avLst/>
          </a:prstGeom>
          <a:noFill/>
        </p:spPr>
        <p:txBody>
          <a:bodyPr wrap="square" rtlCol="0">
            <a:spAutoFit/>
          </a:bodyPr>
          <a:lstStyle/>
          <a:p>
            <a:r>
              <a:rPr lang="en-US" sz="2800" dirty="0" smtClean="0"/>
              <a:t>Calculate the volume of the figure below</a:t>
            </a:r>
            <a:endParaRPr lang="es-ES" sz="2800" dirty="0"/>
          </a:p>
        </p:txBody>
      </p:sp>
      <p:sp>
        <p:nvSpPr>
          <p:cNvPr id="21" name="20 CuadroTexto"/>
          <p:cNvSpPr txBox="1"/>
          <p:nvPr/>
        </p:nvSpPr>
        <p:spPr>
          <a:xfrm>
            <a:off x="4786314" y="3055150"/>
            <a:ext cx="3857652" cy="2523768"/>
          </a:xfrm>
          <a:prstGeom prst="rect">
            <a:avLst/>
          </a:prstGeom>
          <a:noFill/>
        </p:spPr>
        <p:txBody>
          <a:bodyPr wrap="square" rtlCol="0">
            <a:spAutoFit/>
          </a:bodyPr>
          <a:lstStyle/>
          <a:p>
            <a:pPr lvl="0"/>
            <a:r>
              <a:rPr lang="es-ES" sz="2800" dirty="0" smtClean="0">
                <a:latin typeface="Arial" pitchFamily="34" charset="0"/>
                <a:cs typeface="Arial" pitchFamily="34" charset="0"/>
              </a:rPr>
              <a:t>Express the result in:</a:t>
            </a:r>
          </a:p>
          <a:p>
            <a:pPr lvl="0"/>
            <a:endParaRPr lang="es-ES" sz="2800" dirty="0" smtClean="0">
              <a:latin typeface="Arial" pitchFamily="34" charset="0"/>
              <a:cs typeface="Arial" pitchFamily="34" charset="0"/>
            </a:endParaRPr>
          </a:p>
          <a:p>
            <a:pPr lvl="0">
              <a:buFont typeface="Arial" pitchFamily="34" charset="0"/>
              <a:buChar char="•"/>
            </a:pPr>
            <a:r>
              <a:rPr lang="es-ES" sz="2800" dirty="0" smtClean="0">
                <a:latin typeface="Arial" pitchFamily="34" charset="0"/>
                <a:cs typeface="Arial" pitchFamily="34" charset="0"/>
              </a:rPr>
              <a:t>  </a:t>
            </a:r>
            <a:r>
              <a:rPr lang="es-ES" sz="2800" dirty="0" smtClean="0">
                <a:latin typeface="Arial" pitchFamily="34" charset="0"/>
                <a:ea typeface="Times New Roman" pitchFamily="18" charset="0"/>
                <a:cs typeface="Arial" pitchFamily="34" charset="0"/>
              </a:rPr>
              <a:t>m</a:t>
            </a:r>
            <a:r>
              <a:rPr lang="es-ES" sz="2800" baseline="30000" dirty="0" smtClean="0">
                <a:latin typeface="Arial" pitchFamily="34" charset="0"/>
                <a:ea typeface="Times New Roman" pitchFamily="18" charset="0"/>
                <a:cs typeface="Arial" pitchFamily="34" charset="0"/>
              </a:rPr>
              <a:t>3 </a:t>
            </a:r>
            <a:r>
              <a:rPr lang="es-ES" sz="2800" dirty="0" smtClean="0">
                <a:latin typeface="Arial" pitchFamily="34" charset="0"/>
                <a:cs typeface="Arial" pitchFamily="34" charset="0"/>
              </a:rPr>
              <a:t> </a:t>
            </a:r>
          </a:p>
          <a:p>
            <a:pPr lvl="0">
              <a:buFont typeface="Arial" pitchFamily="34" charset="0"/>
              <a:buChar char="•"/>
            </a:pPr>
            <a:r>
              <a:rPr lang="es-ES" sz="2800" dirty="0" smtClean="0">
                <a:latin typeface="Arial" pitchFamily="34" charset="0"/>
                <a:ea typeface="Times New Roman" pitchFamily="18" charset="0"/>
                <a:cs typeface="Arial" pitchFamily="34" charset="0"/>
              </a:rPr>
              <a:t>  mm</a:t>
            </a:r>
            <a:r>
              <a:rPr lang="es-ES" sz="2800" baseline="30000" dirty="0" smtClean="0">
                <a:latin typeface="Arial" pitchFamily="34" charset="0"/>
                <a:ea typeface="Times New Roman" pitchFamily="18" charset="0"/>
                <a:cs typeface="Arial" pitchFamily="34" charset="0"/>
              </a:rPr>
              <a:t>3  </a:t>
            </a:r>
          </a:p>
          <a:p>
            <a:pPr lvl="0">
              <a:buFont typeface="Arial" pitchFamily="34" charset="0"/>
              <a:buChar char="•"/>
            </a:pPr>
            <a:r>
              <a:rPr lang="es-ES" sz="2800" baseline="30000" dirty="0" smtClean="0">
                <a:latin typeface="Arial" pitchFamily="34" charset="0"/>
                <a:ea typeface="Times New Roman" pitchFamily="18" charset="0"/>
                <a:cs typeface="Arial" pitchFamily="34" charset="0"/>
              </a:rPr>
              <a:t> </a:t>
            </a:r>
            <a:r>
              <a:rPr lang="es-ES" sz="2800" dirty="0" smtClean="0">
                <a:latin typeface="Arial" pitchFamily="34" charset="0"/>
                <a:ea typeface="Times New Roman" pitchFamily="18" charset="0"/>
                <a:cs typeface="Arial" pitchFamily="34" charset="0"/>
              </a:rPr>
              <a:t> L</a:t>
            </a:r>
            <a:r>
              <a:rPr lang="es-ES" sz="2800" baseline="30000" dirty="0" smtClean="0">
                <a:latin typeface="Arial" pitchFamily="34" charset="0"/>
                <a:ea typeface="Times New Roman" pitchFamily="18" charset="0"/>
                <a:cs typeface="Arial" pitchFamily="34" charset="0"/>
              </a:rPr>
              <a:t> </a:t>
            </a:r>
            <a:endParaRPr lang="es-ES" sz="2800" dirty="0" smtClean="0">
              <a:latin typeface="Arial" pitchFamily="34" charset="0"/>
              <a:cs typeface="Arial" pitchFamily="34" charset="0"/>
            </a:endParaRPr>
          </a:p>
          <a:p>
            <a:r>
              <a:rPr lang="es-ES" dirty="0" smtClean="0"/>
              <a:t> </a:t>
            </a:r>
            <a:endParaRPr lang="es-ES" dirty="0"/>
          </a:p>
        </p:txBody>
      </p:sp>
      <p:sp>
        <p:nvSpPr>
          <p:cNvPr id="12" name="11 Marcador de pie de página"/>
          <p:cNvSpPr>
            <a:spLocks noGrp="1"/>
          </p:cNvSpPr>
          <p:nvPr>
            <p:ph type="ftr" sz="quarter" idx="11"/>
          </p:nvPr>
        </p:nvSpPr>
        <p:spPr/>
        <p:txBody>
          <a:bodyPr/>
          <a:lstStyle/>
          <a:p>
            <a:pPr>
              <a:defRPr/>
            </a:pPr>
            <a:r>
              <a:rPr lang="es-ES_tradnl" dirty="0" smtClean="0"/>
              <a:t>Susana Morales Bernal</a:t>
            </a:r>
            <a:endParaRPr lang="es-ES_tradnl"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4338"/>
            <a:ext cx="8229600" cy="1143000"/>
          </a:xfrm>
        </p:spPr>
        <p:txBody>
          <a:bodyPr/>
          <a:lstStyle/>
          <a:p>
            <a:r>
              <a:rPr lang="es-ES" sz="6000" b="1" dirty="0" smtClean="0">
                <a:ln w="18415" cmpd="sng">
                  <a:solidFill>
                    <a:schemeClr val="tx1"/>
                  </a:solidFill>
                  <a:prstDash val="solid"/>
                </a:ln>
                <a:solidFill>
                  <a:srgbClr val="FFC000"/>
                </a:solidFill>
                <a:effectLst>
                  <a:outerShdw blurRad="63500" dir="3600000" algn="tl" rotWithShape="0">
                    <a:srgbClr val="000000">
                      <a:alpha val="70000"/>
                    </a:srgbClr>
                  </a:outerShdw>
                </a:effectLst>
              </a:rPr>
              <a:t>EXERCISE 15</a:t>
            </a:r>
            <a:endParaRPr lang="es-ES" sz="6000" dirty="0"/>
          </a:p>
        </p:txBody>
      </p:sp>
      <p:sp>
        <p:nvSpPr>
          <p:cNvPr id="7" name="6 CuadroTexto"/>
          <p:cNvSpPr txBox="1"/>
          <p:nvPr/>
        </p:nvSpPr>
        <p:spPr>
          <a:xfrm>
            <a:off x="71406" y="928670"/>
            <a:ext cx="9001156" cy="830997"/>
          </a:xfrm>
          <a:prstGeom prst="rect">
            <a:avLst/>
          </a:prstGeom>
          <a:noFill/>
        </p:spPr>
        <p:txBody>
          <a:bodyPr wrap="square" rtlCol="0">
            <a:spAutoFit/>
          </a:bodyPr>
          <a:lstStyle/>
          <a:p>
            <a:pPr algn="just"/>
            <a:r>
              <a:rPr lang="en-US" sz="2400" dirty="0" smtClean="0"/>
              <a:t>You divide a chalk in pieces of different sizes. Tell if the following affirmations  are true or false</a:t>
            </a:r>
            <a:endParaRPr lang="es-ES" sz="2400" dirty="0"/>
          </a:p>
        </p:txBody>
      </p:sp>
      <p:sp>
        <p:nvSpPr>
          <p:cNvPr id="8" name="7 CuadroTexto"/>
          <p:cNvSpPr txBox="1"/>
          <p:nvPr/>
        </p:nvSpPr>
        <p:spPr>
          <a:xfrm>
            <a:off x="142844" y="2071678"/>
            <a:ext cx="6215106" cy="1200329"/>
          </a:xfrm>
          <a:prstGeom prst="rect">
            <a:avLst/>
          </a:prstGeom>
          <a:noFill/>
          <a:ln>
            <a:noFill/>
          </a:ln>
        </p:spPr>
        <p:txBody>
          <a:bodyPr wrap="square" rtlCol="0">
            <a:spAutoFit/>
          </a:bodyPr>
          <a:lstStyle/>
          <a:p>
            <a:pPr marL="342900" indent="-342900">
              <a:buFont typeface="+mj-lt"/>
              <a:buAutoNum type="alphaUcPeriod"/>
            </a:pPr>
            <a:r>
              <a:rPr lang="en-US" sz="2400" dirty="0" smtClean="0"/>
              <a:t>The sum of the masses of the different chalk pieces is greater than the mass of the complete chalk</a:t>
            </a:r>
            <a:endParaRPr lang="es-ES" sz="2400" dirty="0"/>
          </a:p>
        </p:txBody>
      </p:sp>
      <p:sp>
        <p:nvSpPr>
          <p:cNvPr id="9" name="8 CuadroTexto"/>
          <p:cNvSpPr txBox="1"/>
          <p:nvPr/>
        </p:nvSpPr>
        <p:spPr>
          <a:xfrm>
            <a:off x="142844" y="3429000"/>
            <a:ext cx="6215106" cy="1200329"/>
          </a:xfrm>
          <a:prstGeom prst="rect">
            <a:avLst/>
          </a:prstGeom>
          <a:noFill/>
          <a:ln>
            <a:noFill/>
          </a:ln>
        </p:spPr>
        <p:txBody>
          <a:bodyPr wrap="square" rtlCol="0">
            <a:spAutoFit/>
          </a:bodyPr>
          <a:lstStyle/>
          <a:p>
            <a:pPr marL="342900" indent="-342900"/>
            <a:r>
              <a:rPr lang="en-US" sz="2400" dirty="0" smtClean="0"/>
              <a:t>B.	The volume of the complete chalk is equal to the sum of the volumes of the chalk pieces</a:t>
            </a:r>
            <a:endParaRPr lang="es-ES" sz="2400" dirty="0"/>
          </a:p>
        </p:txBody>
      </p:sp>
      <p:sp>
        <p:nvSpPr>
          <p:cNvPr id="11" name="10 CuadroTexto"/>
          <p:cNvSpPr txBox="1"/>
          <p:nvPr/>
        </p:nvSpPr>
        <p:spPr>
          <a:xfrm>
            <a:off x="142844" y="4786322"/>
            <a:ext cx="8429684" cy="830997"/>
          </a:xfrm>
          <a:prstGeom prst="rect">
            <a:avLst/>
          </a:prstGeom>
          <a:noFill/>
          <a:ln>
            <a:noFill/>
          </a:ln>
        </p:spPr>
        <p:txBody>
          <a:bodyPr wrap="square" rtlCol="0">
            <a:spAutoFit/>
          </a:bodyPr>
          <a:lstStyle/>
          <a:p>
            <a:pPr marL="342900" indent="-342900"/>
            <a:r>
              <a:rPr lang="en-US" sz="2400" dirty="0" smtClean="0"/>
              <a:t>C</a:t>
            </a:r>
            <a:r>
              <a:rPr lang="en-US" dirty="0" smtClean="0"/>
              <a:t>.	</a:t>
            </a:r>
            <a:r>
              <a:rPr lang="en-US" sz="2400" dirty="0" smtClean="0"/>
              <a:t>The area of the complete chalk is equal to the sum of the areas of the chalk pieces</a:t>
            </a:r>
            <a:endParaRPr lang="es-ES" sz="2400" dirty="0"/>
          </a:p>
        </p:txBody>
      </p:sp>
      <p:sp>
        <p:nvSpPr>
          <p:cNvPr id="12" name="11 CuadroTexto"/>
          <p:cNvSpPr txBox="1"/>
          <p:nvPr/>
        </p:nvSpPr>
        <p:spPr>
          <a:xfrm>
            <a:off x="71406" y="5857892"/>
            <a:ext cx="8429684" cy="830997"/>
          </a:xfrm>
          <a:prstGeom prst="rect">
            <a:avLst/>
          </a:prstGeom>
          <a:noFill/>
          <a:ln>
            <a:noFill/>
          </a:ln>
        </p:spPr>
        <p:txBody>
          <a:bodyPr wrap="square" rtlCol="0">
            <a:spAutoFit/>
          </a:bodyPr>
          <a:lstStyle/>
          <a:p>
            <a:pPr marL="342900" indent="-342900"/>
            <a:r>
              <a:rPr lang="en-US" sz="2400" dirty="0" smtClean="0"/>
              <a:t>D.	The temperature of a chalk piece is less than the complete chalk</a:t>
            </a:r>
            <a:endParaRPr lang="es-ES" sz="2400" dirty="0"/>
          </a:p>
        </p:txBody>
      </p:sp>
      <p:pic>
        <p:nvPicPr>
          <p:cNvPr id="66564" name="Picture 4" descr="Tizas"/>
          <p:cNvPicPr>
            <a:picLocks noChangeAspect="1" noChangeArrowheads="1"/>
          </p:cNvPicPr>
          <p:nvPr/>
        </p:nvPicPr>
        <p:blipFill>
          <a:blip r:embed="rId3" cstate="print"/>
          <a:srcRect/>
          <a:stretch>
            <a:fillRect/>
          </a:stretch>
        </p:blipFill>
        <p:spPr bwMode="auto">
          <a:xfrm>
            <a:off x="6000760" y="2357430"/>
            <a:ext cx="3067612" cy="2085977"/>
          </a:xfrm>
          <a:prstGeom prst="rect">
            <a:avLst/>
          </a:prstGeom>
          <a:noFill/>
        </p:spPr>
      </p:pic>
      <p:sp>
        <p:nvSpPr>
          <p:cNvPr id="10" name="9 Marcador de pie de página"/>
          <p:cNvSpPr>
            <a:spLocks noGrp="1"/>
          </p:cNvSpPr>
          <p:nvPr>
            <p:ph type="ftr" sz="quarter" idx="11"/>
          </p:nvPr>
        </p:nvSpPr>
        <p:spPr/>
        <p:txBody>
          <a:bodyPr/>
          <a:lstStyle/>
          <a:p>
            <a:pPr>
              <a:defRPr/>
            </a:pPr>
            <a:r>
              <a:rPr lang="es-ES_tradnl" dirty="0" smtClean="0"/>
              <a:t>Susana Morales Bernal</a:t>
            </a:r>
            <a:endParaRPr lang="es-ES_tradnl"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142900"/>
            <a:ext cx="8229600" cy="1143000"/>
          </a:xfrm>
        </p:spPr>
        <p:txBody>
          <a:bodyPr>
            <a:normAutofit/>
          </a:bodyPr>
          <a:lstStyle/>
          <a:p>
            <a:r>
              <a:rPr lang="es-ES" sz="6000" b="1" dirty="0" smtClean="0">
                <a:ln w="18415" cmpd="sng">
                  <a:solidFill>
                    <a:schemeClr val="tx1"/>
                  </a:solidFill>
                  <a:prstDash val="solid"/>
                </a:ln>
                <a:solidFill>
                  <a:srgbClr val="FFC000"/>
                </a:solidFill>
                <a:effectLst>
                  <a:outerShdw blurRad="63500" dir="3600000" algn="tl" rotWithShape="0">
                    <a:srgbClr val="000000">
                      <a:alpha val="70000"/>
                    </a:srgbClr>
                  </a:outerShdw>
                </a:effectLst>
              </a:rPr>
              <a:t>EXERCISE 16</a:t>
            </a:r>
            <a:endParaRPr lang="es-ES" sz="6000" dirty="0"/>
          </a:p>
        </p:txBody>
      </p:sp>
      <p:sp>
        <p:nvSpPr>
          <p:cNvPr id="3" name="2 CuadroTexto"/>
          <p:cNvSpPr txBox="1"/>
          <p:nvPr/>
        </p:nvSpPr>
        <p:spPr>
          <a:xfrm>
            <a:off x="0" y="1043873"/>
            <a:ext cx="9144000" cy="1384995"/>
          </a:xfrm>
          <a:prstGeom prst="rect">
            <a:avLst/>
          </a:prstGeom>
          <a:solidFill>
            <a:srgbClr val="FFC000"/>
          </a:solidFill>
        </p:spPr>
        <p:txBody>
          <a:bodyPr wrap="square" rtlCol="0">
            <a:spAutoFit/>
          </a:bodyPr>
          <a:lstStyle/>
          <a:p>
            <a:pPr algn="just"/>
            <a:r>
              <a:rPr lang="es-ES" sz="2800" dirty="0" smtClean="0"/>
              <a:t>Complete :</a:t>
            </a:r>
          </a:p>
          <a:p>
            <a:pPr algn="just"/>
            <a:r>
              <a:rPr lang="es-ES" sz="2800" dirty="0" smtClean="0"/>
              <a:t>In order to find the .................... of a substance, you have to divide its .................... between its....................</a:t>
            </a:r>
          </a:p>
        </p:txBody>
      </p:sp>
      <p:graphicFrame>
        <p:nvGraphicFramePr>
          <p:cNvPr id="7" name="6 Tabla"/>
          <p:cNvGraphicFramePr>
            <a:graphicFrameLocks noGrp="1"/>
          </p:cNvGraphicFramePr>
          <p:nvPr/>
        </p:nvGraphicFramePr>
        <p:xfrm>
          <a:off x="508559" y="4061098"/>
          <a:ext cx="7563903" cy="2380726"/>
        </p:xfrm>
        <a:graphic>
          <a:graphicData uri="http://schemas.openxmlformats.org/drawingml/2006/table">
            <a:tbl>
              <a:tblPr firstRow="1" bandRow="1">
                <a:tableStyleId>{5C22544A-7EE6-4342-B048-85BDC9FD1C3A}</a:tableStyleId>
              </a:tblPr>
              <a:tblGrid>
                <a:gridCol w="2521301"/>
                <a:gridCol w="2521301"/>
                <a:gridCol w="2521301"/>
              </a:tblGrid>
              <a:tr h="460137">
                <a:tc>
                  <a:txBody>
                    <a:bodyPr/>
                    <a:lstStyle/>
                    <a:p>
                      <a:pPr algn="ctr"/>
                      <a:r>
                        <a:rPr lang="es-ES" sz="2800" dirty="0" smtClean="0">
                          <a:solidFill>
                            <a:schemeClr val="tx1"/>
                          </a:solidFill>
                        </a:rPr>
                        <a:t>MASS</a:t>
                      </a:r>
                      <a:endParaRPr lang="es-ES" sz="2800" dirty="0">
                        <a:solidFill>
                          <a:schemeClr val="tx1"/>
                        </a:solidFill>
                      </a:endParaRPr>
                    </a:p>
                  </a:txBody>
                  <a:tcPr marL="113459" marR="113459" marT="56729" marB="56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s-ES" sz="2800" dirty="0" smtClean="0">
                          <a:solidFill>
                            <a:schemeClr val="tx1"/>
                          </a:solidFill>
                        </a:rPr>
                        <a:t>VOLUME</a:t>
                      </a:r>
                    </a:p>
                  </a:txBody>
                  <a:tcPr marL="113459" marR="113459" marT="56729" marB="56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s-ES" sz="2800" dirty="0" smtClean="0">
                          <a:solidFill>
                            <a:schemeClr val="tx1"/>
                          </a:solidFill>
                        </a:rPr>
                        <a:t>DENSITY</a:t>
                      </a:r>
                      <a:endParaRPr lang="es-ES" sz="2800" dirty="0">
                        <a:solidFill>
                          <a:schemeClr val="tx1"/>
                        </a:solidFill>
                      </a:endParaRPr>
                    </a:p>
                  </a:txBody>
                  <a:tcPr marL="113459" marR="113459" marT="56729" marB="56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460137">
                <a:tc>
                  <a:txBody>
                    <a:bodyPr/>
                    <a:lstStyle/>
                    <a:p>
                      <a:pPr algn="ctr"/>
                      <a:r>
                        <a:rPr lang="es-ES" sz="2200" dirty="0" smtClean="0">
                          <a:solidFill>
                            <a:schemeClr val="tx1"/>
                          </a:solidFill>
                        </a:rPr>
                        <a:t>35 g</a:t>
                      </a:r>
                      <a:endParaRPr lang="es-ES" sz="2200" dirty="0">
                        <a:solidFill>
                          <a:schemeClr val="tx1"/>
                        </a:solidFill>
                      </a:endParaRPr>
                    </a:p>
                  </a:txBody>
                  <a:tcPr marL="113459" marR="113459" marT="56729" marB="56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s-ES" sz="2200" dirty="0" smtClean="0">
                          <a:solidFill>
                            <a:schemeClr val="tx1"/>
                          </a:solidFill>
                        </a:rPr>
                        <a:t>  7 </a:t>
                      </a:r>
                      <a:r>
                        <a:rPr lang="en-US" sz="2200" dirty="0" smtClean="0">
                          <a:solidFill>
                            <a:schemeClr val="tx1"/>
                          </a:solidFill>
                        </a:rPr>
                        <a:t>cm</a:t>
                      </a:r>
                      <a:r>
                        <a:rPr lang="en-US" sz="2200" baseline="30000" dirty="0" smtClean="0">
                          <a:solidFill>
                            <a:schemeClr val="tx1"/>
                          </a:solidFill>
                        </a:rPr>
                        <a:t>3 </a:t>
                      </a:r>
                      <a:endParaRPr lang="es-ES" sz="2200" dirty="0">
                        <a:solidFill>
                          <a:schemeClr val="tx1"/>
                        </a:solidFill>
                      </a:endParaRPr>
                    </a:p>
                  </a:txBody>
                  <a:tcPr marL="113459" marR="113459" marT="56729" marB="56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endParaRPr lang="es-ES" sz="2200" dirty="0">
                        <a:solidFill>
                          <a:schemeClr val="tx1"/>
                        </a:solidFill>
                      </a:endParaRPr>
                    </a:p>
                  </a:txBody>
                  <a:tcPr marL="113459" marR="113459" marT="56729" marB="56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460137">
                <a:tc>
                  <a:txBody>
                    <a:bodyPr/>
                    <a:lstStyle/>
                    <a:p>
                      <a:pPr algn="ctr"/>
                      <a:r>
                        <a:rPr lang="es-ES" sz="2200" dirty="0" smtClean="0">
                          <a:solidFill>
                            <a:schemeClr val="tx1"/>
                          </a:solidFill>
                        </a:rPr>
                        <a:t>3000 kg</a:t>
                      </a:r>
                      <a:endParaRPr lang="es-ES" sz="2200" dirty="0">
                        <a:solidFill>
                          <a:schemeClr val="tx1"/>
                        </a:solidFill>
                      </a:endParaRPr>
                    </a:p>
                  </a:txBody>
                  <a:tcPr marL="113459" marR="113459" marT="56729" marB="56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s-ES" sz="2200" dirty="0" smtClean="0">
                          <a:solidFill>
                            <a:schemeClr val="tx1"/>
                          </a:solidFill>
                        </a:rPr>
                        <a:t>0,8 </a:t>
                      </a:r>
                      <a:r>
                        <a:rPr lang="en-US" sz="2200" dirty="0" smtClean="0">
                          <a:solidFill>
                            <a:schemeClr val="tx1"/>
                          </a:solidFill>
                        </a:rPr>
                        <a:t>m</a:t>
                      </a:r>
                      <a:r>
                        <a:rPr lang="en-US" sz="2200" baseline="30000" dirty="0" smtClean="0">
                          <a:solidFill>
                            <a:schemeClr val="tx1"/>
                          </a:solidFill>
                        </a:rPr>
                        <a:t>3 </a:t>
                      </a:r>
                      <a:endParaRPr lang="es-ES" sz="2200" dirty="0">
                        <a:solidFill>
                          <a:schemeClr val="tx1"/>
                        </a:solidFill>
                      </a:endParaRPr>
                    </a:p>
                  </a:txBody>
                  <a:tcPr marL="113459" marR="113459" marT="56729" marB="56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endParaRPr lang="es-ES" sz="2200" dirty="0">
                        <a:solidFill>
                          <a:schemeClr val="tx1"/>
                        </a:solidFill>
                      </a:endParaRPr>
                    </a:p>
                  </a:txBody>
                  <a:tcPr marL="113459" marR="113459" marT="56729" marB="56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460137">
                <a:tc>
                  <a:txBody>
                    <a:bodyPr/>
                    <a:lstStyle/>
                    <a:p>
                      <a:pPr algn="ctr"/>
                      <a:r>
                        <a:rPr lang="es-ES" sz="2200" dirty="0" smtClean="0">
                          <a:solidFill>
                            <a:schemeClr val="tx1"/>
                          </a:solidFill>
                        </a:rPr>
                        <a:t>300  g </a:t>
                      </a:r>
                      <a:endParaRPr lang="es-ES" sz="2200" dirty="0">
                        <a:solidFill>
                          <a:schemeClr val="tx1"/>
                        </a:solidFill>
                      </a:endParaRPr>
                    </a:p>
                  </a:txBody>
                  <a:tcPr marL="113459" marR="113459" marT="56729" marB="56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endParaRPr lang="es-ES" sz="2200" dirty="0">
                        <a:solidFill>
                          <a:schemeClr val="tx1"/>
                        </a:solidFill>
                      </a:endParaRPr>
                    </a:p>
                  </a:txBody>
                  <a:tcPr marL="113459" marR="113459" marT="56729" marB="56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s-ES" sz="2200" dirty="0" smtClean="0">
                          <a:solidFill>
                            <a:schemeClr val="tx1"/>
                          </a:solidFill>
                        </a:rPr>
                        <a:t>600 </a:t>
                      </a:r>
                      <a:r>
                        <a:rPr lang="es-ES" sz="2200" baseline="0" dirty="0" smtClean="0">
                          <a:solidFill>
                            <a:schemeClr val="tx1"/>
                          </a:solidFill>
                        </a:rPr>
                        <a:t> g / L</a:t>
                      </a:r>
                      <a:endParaRPr lang="es-ES" sz="2200" dirty="0">
                        <a:solidFill>
                          <a:schemeClr val="tx1"/>
                        </a:solidFill>
                      </a:endParaRPr>
                    </a:p>
                  </a:txBody>
                  <a:tcPr marL="113459" marR="113459" marT="56729" marB="56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460137">
                <a:tc>
                  <a:txBody>
                    <a:bodyPr/>
                    <a:lstStyle/>
                    <a:p>
                      <a:pPr algn="ctr"/>
                      <a:endParaRPr lang="es-ES" sz="2200" dirty="0">
                        <a:solidFill>
                          <a:schemeClr val="tx1"/>
                        </a:solidFill>
                      </a:endParaRPr>
                    </a:p>
                  </a:txBody>
                  <a:tcPr marL="113459" marR="113459" marT="56729" marB="56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s-ES" sz="2200" dirty="0" smtClean="0">
                          <a:solidFill>
                            <a:schemeClr val="tx1"/>
                          </a:solidFill>
                        </a:rPr>
                        <a:t>5 L</a:t>
                      </a:r>
                      <a:endParaRPr lang="es-ES" sz="2200" dirty="0">
                        <a:solidFill>
                          <a:schemeClr val="tx1"/>
                        </a:solidFill>
                      </a:endParaRPr>
                    </a:p>
                  </a:txBody>
                  <a:tcPr marL="113459" marR="113459" marT="56729" marB="56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s-ES" sz="2200" dirty="0" smtClean="0">
                          <a:solidFill>
                            <a:schemeClr val="tx1"/>
                          </a:solidFill>
                        </a:rPr>
                        <a:t>0,9 kg / L</a:t>
                      </a:r>
                      <a:endParaRPr lang="es-ES" sz="2200" dirty="0">
                        <a:solidFill>
                          <a:schemeClr val="tx1"/>
                        </a:solidFill>
                      </a:endParaRPr>
                    </a:p>
                  </a:txBody>
                  <a:tcPr marL="113459" marR="113459" marT="56729" marB="56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bl>
          </a:graphicData>
        </a:graphic>
      </p:graphicFrame>
      <p:sp>
        <p:nvSpPr>
          <p:cNvPr id="8" name="7 CuadroTexto"/>
          <p:cNvSpPr txBox="1"/>
          <p:nvPr/>
        </p:nvSpPr>
        <p:spPr>
          <a:xfrm>
            <a:off x="500034" y="2915663"/>
            <a:ext cx="6643734" cy="584775"/>
          </a:xfrm>
          <a:prstGeom prst="rect">
            <a:avLst/>
          </a:prstGeom>
          <a:solidFill>
            <a:srgbClr val="FFC000"/>
          </a:solidFill>
        </p:spPr>
        <p:txBody>
          <a:bodyPr wrap="square" rtlCol="0">
            <a:spAutoFit/>
          </a:bodyPr>
          <a:lstStyle/>
          <a:p>
            <a:r>
              <a:rPr lang="es-ES" sz="3200" dirty="0" smtClean="0"/>
              <a:t>Complete the following chart</a:t>
            </a:r>
            <a:endParaRPr lang="es-ES" sz="3200" dirty="0"/>
          </a:p>
        </p:txBody>
      </p:sp>
      <p:sp>
        <p:nvSpPr>
          <p:cNvPr id="6" name="5 Marcador de pie de página"/>
          <p:cNvSpPr>
            <a:spLocks noGrp="1"/>
          </p:cNvSpPr>
          <p:nvPr>
            <p:ph type="ftr" sz="quarter" idx="11"/>
          </p:nvPr>
        </p:nvSpPr>
        <p:spPr/>
        <p:txBody>
          <a:bodyPr/>
          <a:lstStyle/>
          <a:p>
            <a:pPr>
              <a:defRPr/>
            </a:pPr>
            <a:r>
              <a:rPr lang="es-ES_tradnl" dirty="0" smtClean="0"/>
              <a:t>Susana Morales Bernal</a:t>
            </a:r>
            <a:endParaRPr lang="es-ES_tradnl"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4338"/>
            <a:ext cx="8229600" cy="1143000"/>
          </a:xfrm>
        </p:spPr>
        <p:txBody>
          <a:bodyPr>
            <a:normAutofit/>
          </a:bodyPr>
          <a:lstStyle/>
          <a:p>
            <a:r>
              <a:rPr lang="es-ES" sz="6000" b="1" dirty="0" smtClean="0">
                <a:ln w="18415" cmpd="sng">
                  <a:solidFill>
                    <a:schemeClr val="tx1"/>
                  </a:solidFill>
                  <a:prstDash val="solid"/>
                </a:ln>
                <a:solidFill>
                  <a:srgbClr val="FFC000"/>
                </a:solidFill>
                <a:effectLst>
                  <a:outerShdw blurRad="63500" dir="3600000" algn="tl" rotWithShape="0">
                    <a:srgbClr val="000000">
                      <a:alpha val="70000"/>
                    </a:srgbClr>
                  </a:outerShdw>
                </a:effectLst>
              </a:rPr>
              <a:t>EXERCISE 17</a:t>
            </a:r>
            <a:endParaRPr lang="es-ES" sz="6000" dirty="0"/>
          </a:p>
        </p:txBody>
      </p:sp>
      <p:sp>
        <p:nvSpPr>
          <p:cNvPr id="5" name="4 CuadroTexto"/>
          <p:cNvSpPr txBox="1"/>
          <p:nvPr/>
        </p:nvSpPr>
        <p:spPr>
          <a:xfrm>
            <a:off x="-71470" y="857232"/>
            <a:ext cx="9501254" cy="954107"/>
          </a:xfrm>
          <a:prstGeom prst="rect">
            <a:avLst/>
          </a:prstGeom>
          <a:noFill/>
        </p:spPr>
        <p:txBody>
          <a:bodyPr wrap="square" rtlCol="0">
            <a:spAutoFit/>
          </a:bodyPr>
          <a:lstStyle/>
          <a:p>
            <a:r>
              <a:rPr lang="en-US" sz="2800" dirty="0" smtClean="0"/>
              <a:t>The wood piece and the metal piece are the same size.  Why does the piece of metal weigh more?</a:t>
            </a:r>
            <a:endParaRPr lang="es-ES" sz="2800" dirty="0"/>
          </a:p>
        </p:txBody>
      </p:sp>
      <p:sp>
        <p:nvSpPr>
          <p:cNvPr id="6" name="5 CuadroTexto"/>
          <p:cNvSpPr txBox="1"/>
          <p:nvPr/>
        </p:nvSpPr>
        <p:spPr>
          <a:xfrm>
            <a:off x="3429024" y="2143116"/>
            <a:ext cx="5500694" cy="4401205"/>
          </a:xfrm>
          <a:prstGeom prst="rect">
            <a:avLst/>
          </a:prstGeom>
          <a:noFill/>
        </p:spPr>
        <p:txBody>
          <a:bodyPr wrap="square" rtlCol="0">
            <a:spAutoFit/>
          </a:bodyPr>
          <a:lstStyle/>
          <a:p>
            <a:pPr marL="457200" indent="-457200" algn="just">
              <a:buFont typeface="+mj-lt"/>
              <a:buAutoNum type="alphaUcPeriod"/>
            </a:pPr>
            <a:r>
              <a:rPr lang="en-US" sz="2800" dirty="0" smtClean="0"/>
              <a:t>Because the density of the wood is greater than the density of the metal</a:t>
            </a:r>
          </a:p>
          <a:p>
            <a:pPr marL="457200" indent="-457200" algn="just">
              <a:buFont typeface="+mj-lt"/>
              <a:buAutoNum type="alphaUcPeriod"/>
            </a:pPr>
            <a:r>
              <a:rPr lang="en-US" sz="2800" dirty="0" smtClean="0"/>
              <a:t>Because the metal is less dense than the wood        </a:t>
            </a:r>
          </a:p>
          <a:p>
            <a:pPr marL="457200" indent="-457200" algn="just">
              <a:buFont typeface="+mj-lt"/>
              <a:buAutoNum type="alphaUcPeriod"/>
            </a:pPr>
            <a:r>
              <a:rPr lang="en-US" sz="2800" dirty="0" smtClean="0"/>
              <a:t>Because the metal is heavier than the wood        </a:t>
            </a:r>
          </a:p>
          <a:p>
            <a:pPr marL="457200" indent="-457200" algn="just">
              <a:buFont typeface="+mj-lt"/>
              <a:buAutoNum type="alphaUcPeriod"/>
            </a:pPr>
            <a:r>
              <a:rPr lang="en-US" sz="2800" dirty="0" smtClean="0"/>
              <a:t>Because the density of the metal is greater than the density of the wood</a:t>
            </a:r>
            <a:endParaRPr lang="es-ES" sz="2800" dirty="0"/>
          </a:p>
        </p:txBody>
      </p:sp>
      <p:pic>
        <p:nvPicPr>
          <p:cNvPr id="1027" name="Picture 3" descr="G:\balanza.jpg"/>
          <p:cNvPicPr>
            <a:picLocks noChangeAspect="1" noChangeArrowheads="1"/>
          </p:cNvPicPr>
          <p:nvPr/>
        </p:nvPicPr>
        <p:blipFill>
          <a:blip r:embed="rId3" cstate="print"/>
          <a:srcRect/>
          <a:stretch>
            <a:fillRect/>
          </a:stretch>
        </p:blipFill>
        <p:spPr bwMode="auto">
          <a:xfrm>
            <a:off x="71407" y="2842826"/>
            <a:ext cx="3286148" cy="3300818"/>
          </a:xfrm>
          <a:prstGeom prst="rect">
            <a:avLst/>
          </a:prstGeom>
          <a:noFill/>
        </p:spPr>
      </p:pic>
      <p:sp>
        <p:nvSpPr>
          <p:cNvPr id="7" name="6 Marcador de pie de página"/>
          <p:cNvSpPr>
            <a:spLocks noGrp="1"/>
          </p:cNvSpPr>
          <p:nvPr>
            <p:ph type="ftr" sz="quarter" idx="11"/>
          </p:nvPr>
        </p:nvSpPr>
        <p:spPr/>
        <p:txBody>
          <a:bodyPr/>
          <a:lstStyle/>
          <a:p>
            <a:pPr>
              <a:defRPr/>
            </a:pPr>
            <a:r>
              <a:rPr lang="es-ES_tradnl" dirty="0" smtClean="0"/>
              <a:t>Susana Morales Bernal</a:t>
            </a:r>
            <a:endParaRPr lang="es-ES_tradnl"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p:cNvSpPr/>
          <p:nvPr/>
        </p:nvSpPr>
        <p:spPr>
          <a:xfrm>
            <a:off x="357158" y="3357562"/>
            <a:ext cx="8143932" cy="328614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 name="1 Título"/>
          <p:cNvSpPr>
            <a:spLocks noGrp="1"/>
          </p:cNvSpPr>
          <p:nvPr>
            <p:ph type="title"/>
          </p:nvPr>
        </p:nvSpPr>
        <p:spPr>
          <a:xfrm>
            <a:off x="457200" y="-142900"/>
            <a:ext cx="8229600" cy="1143000"/>
          </a:xfrm>
        </p:spPr>
        <p:txBody>
          <a:bodyPr>
            <a:normAutofit/>
          </a:bodyPr>
          <a:lstStyle/>
          <a:p>
            <a:r>
              <a:rPr lang="es-ES" sz="6000" b="1" dirty="0" smtClean="0">
                <a:ln w="18415" cmpd="sng">
                  <a:solidFill>
                    <a:schemeClr val="tx1"/>
                  </a:solidFill>
                  <a:prstDash val="solid"/>
                </a:ln>
                <a:solidFill>
                  <a:srgbClr val="FFC000"/>
                </a:solidFill>
                <a:effectLst>
                  <a:outerShdw blurRad="63500" dir="3600000" algn="tl" rotWithShape="0">
                    <a:srgbClr val="000000">
                      <a:alpha val="70000"/>
                    </a:srgbClr>
                  </a:outerShdw>
                </a:effectLst>
              </a:rPr>
              <a:t>EXERCISE 18</a:t>
            </a:r>
            <a:endParaRPr lang="es-ES" sz="6000" dirty="0"/>
          </a:p>
        </p:txBody>
      </p:sp>
      <p:sp>
        <p:nvSpPr>
          <p:cNvPr id="6" name="5 CuadroTexto"/>
          <p:cNvSpPr txBox="1"/>
          <p:nvPr/>
        </p:nvSpPr>
        <p:spPr>
          <a:xfrm>
            <a:off x="3929058" y="1071546"/>
            <a:ext cx="184731" cy="369332"/>
          </a:xfrm>
          <a:prstGeom prst="rect">
            <a:avLst/>
          </a:prstGeom>
          <a:noFill/>
        </p:spPr>
        <p:txBody>
          <a:bodyPr wrap="none" rtlCol="0">
            <a:spAutoFit/>
          </a:bodyPr>
          <a:lstStyle/>
          <a:p>
            <a:endParaRPr lang="es-ES" dirty="0"/>
          </a:p>
        </p:txBody>
      </p:sp>
      <p:sp>
        <p:nvSpPr>
          <p:cNvPr id="7" name="6 CuadroTexto"/>
          <p:cNvSpPr txBox="1"/>
          <p:nvPr/>
        </p:nvSpPr>
        <p:spPr>
          <a:xfrm>
            <a:off x="285720" y="834924"/>
            <a:ext cx="8286808" cy="2308324"/>
          </a:xfrm>
          <a:prstGeom prst="rect">
            <a:avLst/>
          </a:prstGeom>
          <a:noFill/>
        </p:spPr>
        <p:txBody>
          <a:bodyPr wrap="square" rtlCol="0">
            <a:spAutoFit/>
          </a:bodyPr>
          <a:lstStyle/>
          <a:p>
            <a:pPr algn="just"/>
            <a:r>
              <a:rPr lang="en-US" sz="2400" dirty="0" smtClean="0"/>
              <a:t>We have two exactly equal dice, one of silver and another one of gold. We submerge them in two containers that have the same amount of  water. </a:t>
            </a:r>
          </a:p>
          <a:p>
            <a:pPr algn="just"/>
            <a:r>
              <a:rPr lang="en-US" sz="2400" dirty="0" smtClean="0"/>
              <a:t>Will the level that the water reaches be the same in both containers? Explain if each of the following expressions are true or false.</a:t>
            </a:r>
            <a:endParaRPr lang="es-ES" sz="2400" dirty="0"/>
          </a:p>
        </p:txBody>
      </p:sp>
      <p:sp>
        <p:nvSpPr>
          <p:cNvPr id="8" name="7 CuadroTexto"/>
          <p:cNvSpPr txBox="1"/>
          <p:nvPr/>
        </p:nvSpPr>
        <p:spPr>
          <a:xfrm>
            <a:off x="1142976" y="3467401"/>
            <a:ext cx="7286676" cy="461665"/>
          </a:xfrm>
          <a:prstGeom prst="rect">
            <a:avLst/>
          </a:prstGeom>
          <a:noFill/>
          <a:ln w="3175">
            <a:noFill/>
          </a:ln>
        </p:spPr>
        <p:txBody>
          <a:bodyPr wrap="square" rtlCol="0">
            <a:spAutoFit/>
          </a:bodyPr>
          <a:lstStyle/>
          <a:p>
            <a:pPr marL="342900" indent="-342900" algn="just">
              <a:buFont typeface="+mj-lt"/>
              <a:buAutoNum type="alphaUcPeriod"/>
            </a:pPr>
            <a:r>
              <a:rPr lang="en-US" sz="2400" dirty="0" smtClean="0"/>
              <a:t> No, because both dice have the same volume</a:t>
            </a:r>
            <a:endParaRPr lang="es-ES" sz="2400" dirty="0"/>
          </a:p>
        </p:txBody>
      </p:sp>
      <p:sp>
        <p:nvSpPr>
          <p:cNvPr id="9" name="8 CuadroTexto"/>
          <p:cNvSpPr txBox="1"/>
          <p:nvPr/>
        </p:nvSpPr>
        <p:spPr>
          <a:xfrm>
            <a:off x="1142976" y="4098201"/>
            <a:ext cx="6643734" cy="830997"/>
          </a:xfrm>
          <a:prstGeom prst="rect">
            <a:avLst/>
          </a:prstGeom>
          <a:noFill/>
          <a:ln w="3175">
            <a:noFill/>
          </a:ln>
        </p:spPr>
        <p:txBody>
          <a:bodyPr wrap="square" rtlCol="0">
            <a:spAutoFit/>
          </a:bodyPr>
          <a:lstStyle/>
          <a:p>
            <a:pPr marL="457200" indent="-457200" algn="just">
              <a:buAutoNum type="alphaUcPeriod" startAt="2"/>
            </a:pPr>
            <a:r>
              <a:rPr lang="en-US" sz="2400" dirty="0" smtClean="0"/>
              <a:t>Yes, because although they are different substances, they have the same  volume </a:t>
            </a:r>
            <a:endParaRPr lang="es-ES" sz="2400" dirty="0"/>
          </a:p>
        </p:txBody>
      </p:sp>
      <p:sp>
        <p:nvSpPr>
          <p:cNvPr id="10" name="9 CuadroTexto"/>
          <p:cNvSpPr txBox="1"/>
          <p:nvPr/>
        </p:nvSpPr>
        <p:spPr>
          <a:xfrm>
            <a:off x="1142976" y="5039037"/>
            <a:ext cx="7286676" cy="461665"/>
          </a:xfrm>
          <a:prstGeom prst="rect">
            <a:avLst/>
          </a:prstGeom>
          <a:noFill/>
          <a:ln w="3175">
            <a:noFill/>
          </a:ln>
        </p:spPr>
        <p:txBody>
          <a:bodyPr wrap="square" rtlCol="0">
            <a:spAutoFit/>
          </a:bodyPr>
          <a:lstStyle/>
          <a:p>
            <a:pPr marL="342900" indent="-342900" algn="just"/>
            <a:r>
              <a:rPr lang="es-ES" sz="2400" dirty="0" smtClean="0"/>
              <a:t>C.  It depends on what the containers are like </a:t>
            </a:r>
            <a:endParaRPr lang="es-ES" sz="2400" dirty="0"/>
          </a:p>
        </p:txBody>
      </p:sp>
      <p:sp>
        <p:nvSpPr>
          <p:cNvPr id="11" name="10 CuadroTexto"/>
          <p:cNvSpPr txBox="1"/>
          <p:nvPr/>
        </p:nvSpPr>
        <p:spPr>
          <a:xfrm>
            <a:off x="214282" y="5669837"/>
            <a:ext cx="7286676" cy="830997"/>
          </a:xfrm>
          <a:prstGeom prst="rect">
            <a:avLst/>
          </a:prstGeom>
          <a:noFill/>
        </p:spPr>
        <p:txBody>
          <a:bodyPr wrap="square" rtlCol="0">
            <a:spAutoFit/>
          </a:bodyPr>
          <a:lstStyle/>
          <a:p>
            <a:pPr marL="1257300" lvl="2" indent="-342900" algn="just"/>
            <a:r>
              <a:rPr lang="en-US" sz="2400" dirty="0" smtClean="0"/>
              <a:t>D. </a:t>
            </a:r>
            <a:r>
              <a:rPr lang="en-US" dirty="0" smtClean="0"/>
              <a:t> </a:t>
            </a:r>
            <a:r>
              <a:rPr lang="en-US" sz="2400" dirty="0" smtClean="0"/>
              <a:t>Yes, because the gold die weighs more   </a:t>
            </a:r>
          </a:p>
          <a:p>
            <a:pPr marL="1257300" lvl="2" indent="-342900" algn="just"/>
            <a:r>
              <a:rPr lang="en-US" sz="2400" dirty="0" smtClean="0"/>
              <a:t>      than the silver one</a:t>
            </a:r>
            <a:endParaRPr lang="es-ES" sz="2400" dirty="0"/>
          </a:p>
        </p:txBody>
      </p:sp>
      <p:sp>
        <p:nvSpPr>
          <p:cNvPr id="13" name="12 Marcador de pie de página"/>
          <p:cNvSpPr>
            <a:spLocks noGrp="1"/>
          </p:cNvSpPr>
          <p:nvPr>
            <p:ph type="ftr" sz="quarter" idx="11"/>
          </p:nvPr>
        </p:nvSpPr>
        <p:spPr/>
        <p:txBody>
          <a:bodyPr/>
          <a:lstStyle/>
          <a:p>
            <a:pPr>
              <a:defRPr/>
            </a:pPr>
            <a:r>
              <a:rPr lang="es-ES_tradnl" dirty="0" smtClean="0"/>
              <a:t>Susana Morales Bernal</a:t>
            </a:r>
            <a:endParaRPr lang="es-ES_tradnl"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Proceso"/>
          <p:cNvSpPr/>
          <p:nvPr/>
        </p:nvSpPr>
        <p:spPr>
          <a:xfrm>
            <a:off x="285720" y="1071546"/>
            <a:ext cx="8429684" cy="5572164"/>
          </a:xfrm>
          <a:prstGeom prst="flowChartProcess">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 name="1 Título"/>
          <p:cNvSpPr>
            <a:spLocks noGrp="1"/>
          </p:cNvSpPr>
          <p:nvPr>
            <p:ph type="title"/>
          </p:nvPr>
        </p:nvSpPr>
        <p:spPr>
          <a:xfrm>
            <a:off x="457200" y="-142900"/>
            <a:ext cx="8229600" cy="1143000"/>
          </a:xfrm>
        </p:spPr>
        <p:txBody>
          <a:bodyPr>
            <a:normAutofit/>
          </a:bodyPr>
          <a:lstStyle/>
          <a:p>
            <a:r>
              <a:rPr lang="es-ES" sz="6000" b="1" dirty="0" smtClean="0">
                <a:ln w="18415" cmpd="sng">
                  <a:solidFill>
                    <a:schemeClr val="tx1"/>
                  </a:solidFill>
                  <a:prstDash val="solid"/>
                </a:ln>
                <a:solidFill>
                  <a:srgbClr val="FFC000"/>
                </a:solidFill>
                <a:effectLst>
                  <a:outerShdw blurRad="63500" dir="3600000" algn="tl" rotWithShape="0">
                    <a:srgbClr val="000000">
                      <a:alpha val="70000"/>
                    </a:srgbClr>
                  </a:outerShdw>
                </a:effectLst>
              </a:rPr>
              <a:t>EXERCISE 19</a:t>
            </a:r>
            <a:endParaRPr lang="es-ES" sz="6000" dirty="0"/>
          </a:p>
        </p:txBody>
      </p:sp>
      <p:sp>
        <p:nvSpPr>
          <p:cNvPr id="5" name="4 CuadroTexto"/>
          <p:cNvSpPr txBox="1"/>
          <p:nvPr/>
        </p:nvSpPr>
        <p:spPr>
          <a:xfrm>
            <a:off x="500034" y="1428736"/>
            <a:ext cx="3571900" cy="646331"/>
          </a:xfrm>
          <a:prstGeom prst="rect">
            <a:avLst/>
          </a:prstGeom>
          <a:noFill/>
        </p:spPr>
        <p:txBody>
          <a:bodyPr wrap="square" rtlCol="0">
            <a:spAutoFit/>
          </a:bodyPr>
          <a:lstStyle/>
          <a:p>
            <a:r>
              <a:rPr lang="en-US" dirty="0" smtClean="0"/>
              <a:t>What is denser, one gram of mercury or one ton of mercury?</a:t>
            </a:r>
            <a:endParaRPr lang="es-ES" dirty="0"/>
          </a:p>
        </p:txBody>
      </p:sp>
      <p:sp>
        <p:nvSpPr>
          <p:cNvPr id="6" name="5 CuadroTexto"/>
          <p:cNvSpPr txBox="1"/>
          <p:nvPr/>
        </p:nvSpPr>
        <p:spPr>
          <a:xfrm>
            <a:off x="857224" y="2291356"/>
            <a:ext cx="2857520" cy="923330"/>
          </a:xfrm>
          <a:prstGeom prst="rect">
            <a:avLst/>
          </a:prstGeom>
          <a:noFill/>
        </p:spPr>
        <p:txBody>
          <a:bodyPr wrap="square" rtlCol="0">
            <a:spAutoFit/>
          </a:bodyPr>
          <a:lstStyle/>
          <a:p>
            <a:pPr marL="342900" indent="-342900">
              <a:buFont typeface="+mj-lt"/>
              <a:buAutoNum type="alphaUcPeriod"/>
            </a:pPr>
            <a:r>
              <a:rPr lang="es-ES" dirty="0" smtClean="0"/>
              <a:t>One gram of mercury</a:t>
            </a:r>
          </a:p>
          <a:p>
            <a:pPr marL="342900" indent="-342900">
              <a:buFont typeface="+mj-lt"/>
              <a:buAutoNum type="alphaUcPeriod"/>
            </a:pPr>
            <a:r>
              <a:rPr lang="es-ES" dirty="0" smtClean="0"/>
              <a:t>One ton of mercury</a:t>
            </a:r>
          </a:p>
          <a:p>
            <a:pPr marL="342900" indent="-342900">
              <a:buFont typeface="+mj-lt"/>
              <a:buAutoNum type="alphaUcPeriod"/>
            </a:pPr>
            <a:r>
              <a:rPr lang="es-ES" dirty="0" smtClean="0"/>
              <a:t>They are the same</a:t>
            </a:r>
            <a:endParaRPr lang="es-ES" dirty="0"/>
          </a:p>
        </p:txBody>
      </p:sp>
      <p:sp>
        <p:nvSpPr>
          <p:cNvPr id="7" name="6 CuadroTexto"/>
          <p:cNvSpPr txBox="1"/>
          <p:nvPr/>
        </p:nvSpPr>
        <p:spPr>
          <a:xfrm>
            <a:off x="500034" y="4143380"/>
            <a:ext cx="3714776" cy="646331"/>
          </a:xfrm>
          <a:prstGeom prst="rect">
            <a:avLst/>
          </a:prstGeom>
          <a:noFill/>
        </p:spPr>
        <p:txBody>
          <a:bodyPr wrap="square" rtlCol="0">
            <a:spAutoFit/>
          </a:bodyPr>
          <a:lstStyle/>
          <a:p>
            <a:r>
              <a:rPr lang="en-US" dirty="0" smtClean="0"/>
              <a:t>What takes more volume, one litre of water or one litre of mercury?</a:t>
            </a:r>
            <a:endParaRPr lang="es-ES" dirty="0"/>
          </a:p>
        </p:txBody>
      </p:sp>
      <p:sp>
        <p:nvSpPr>
          <p:cNvPr id="8" name="7 CuadroTexto"/>
          <p:cNvSpPr txBox="1"/>
          <p:nvPr/>
        </p:nvSpPr>
        <p:spPr>
          <a:xfrm>
            <a:off x="928662" y="5072074"/>
            <a:ext cx="2714644" cy="923330"/>
          </a:xfrm>
          <a:prstGeom prst="rect">
            <a:avLst/>
          </a:prstGeom>
          <a:noFill/>
        </p:spPr>
        <p:txBody>
          <a:bodyPr wrap="square" rtlCol="0">
            <a:spAutoFit/>
          </a:bodyPr>
          <a:lstStyle/>
          <a:p>
            <a:pPr marL="342900" indent="-342900">
              <a:buFont typeface="+mj-lt"/>
              <a:buAutoNum type="alphaUcPeriod"/>
            </a:pPr>
            <a:r>
              <a:rPr lang="es-ES" dirty="0" smtClean="0"/>
              <a:t>One litre of water</a:t>
            </a:r>
          </a:p>
          <a:p>
            <a:pPr marL="342900" indent="-342900">
              <a:buFont typeface="+mj-lt"/>
              <a:buAutoNum type="alphaUcPeriod"/>
            </a:pPr>
            <a:r>
              <a:rPr lang="es-ES" dirty="0" smtClean="0"/>
              <a:t>One litre of mercury</a:t>
            </a:r>
          </a:p>
          <a:p>
            <a:pPr marL="342900" indent="-342900">
              <a:buFont typeface="+mj-lt"/>
              <a:buAutoNum type="alphaUcPeriod"/>
            </a:pPr>
            <a:r>
              <a:rPr lang="es-ES" dirty="0" smtClean="0"/>
              <a:t>They are the same </a:t>
            </a:r>
            <a:endParaRPr lang="es-ES" dirty="0"/>
          </a:p>
        </p:txBody>
      </p:sp>
      <p:sp>
        <p:nvSpPr>
          <p:cNvPr id="9" name="8 CuadroTexto"/>
          <p:cNvSpPr txBox="1"/>
          <p:nvPr/>
        </p:nvSpPr>
        <p:spPr>
          <a:xfrm>
            <a:off x="5000628" y="1357298"/>
            <a:ext cx="3714776" cy="646331"/>
          </a:xfrm>
          <a:prstGeom prst="rect">
            <a:avLst/>
          </a:prstGeom>
          <a:noFill/>
        </p:spPr>
        <p:txBody>
          <a:bodyPr wrap="square" rtlCol="0">
            <a:spAutoFit/>
          </a:bodyPr>
          <a:lstStyle/>
          <a:p>
            <a:r>
              <a:rPr lang="es-ES" dirty="0" smtClean="0"/>
              <a:t>What has more mass, one litre of   water or one litre of mercury?</a:t>
            </a:r>
            <a:endParaRPr lang="es-ES" dirty="0"/>
          </a:p>
        </p:txBody>
      </p:sp>
      <p:sp>
        <p:nvSpPr>
          <p:cNvPr id="10" name="9 CuadroTexto"/>
          <p:cNvSpPr txBox="1"/>
          <p:nvPr/>
        </p:nvSpPr>
        <p:spPr>
          <a:xfrm>
            <a:off x="5357818" y="2291356"/>
            <a:ext cx="2571768" cy="923330"/>
          </a:xfrm>
          <a:prstGeom prst="rect">
            <a:avLst/>
          </a:prstGeom>
          <a:noFill/>
        </p:spPr>
        <p:txBody>
          <a:bodyPr wrap="square" rtlCol="0">
            <a:spAutoFit/>
          </a:bodyPr>
          <a:lstStyle/>
          <a:p>
            <a:pPr marL="342900" indent="-342900">
              <a:buFont typeface="+mj-lt"/>
              <a:buAutoNum type="alphaUcPeriod"/>
            </a:pPr>
            <a:r>
              <a:rPr lang="es-ES" dirty="0" smtClean="0"/>
              <a:t>One litre of water </a:t>
            </a:r>
          </a:p>
          <a:p>
            <a:pPr marL="342900" indent="-342900">
              <a:buFont typeface="+mj-lt"/>
              <a:buAutoNum type="alphaUcPeriod"/>
            </a:pPr>
            <a:r>
              <a:rPr lang="es-ES" dirty="0" smtClean="0"/>
              <a:t>One litre of mercury</a:t>
            </a:r>
          </a:p>
          <a:p>
            <a:pPr marL="342900" indent="-342900">
              <a:buFont typeface="+mj-lt"/>
              <a:buAutoNum type="alphaUcPeriod"/>
            </a:pPr>
            <a:r>
              <a:rPr lang="es-ES" dirty="0" smtClean="0"/>
              <a:t>They are the same</a:t>
            </a:r>
            <a:endParaRPr lang="es-ES" dirty="0"/>
          </a:p>
        </p:txBody>
      </p:sp>
      <p:sp>
        <p:nvSpPr>
          <p:cNvPr id="17" name="16 CuadroTexto"/>
          <p:cNvSpPr txBox="1"/>
          <p:nvPr/>
        </p:nvSpPr>
        <p:spPr>
          <a:xfrm>
            <a:off x="5000628" y="4274114"/>
            <a:ext cx="3786214" cy="369332"/>
          </a:xfrm>
          <a:prstGeom prst="rect">
            <a:avLst/>
          </a:prstGeom>
          <a:noFill/>
        </p:spPr>
        <p:txBody>
          <a:bodyPr wrap="square" rtlCol="0">
            <a:spAutoFit/>
          </a:bodyPr>
          <a:lstStyle/>
          <a:p>
            <a:pPr algn="ctr"/>
            <a:r>
              <a:rPr lang="es-ES" dirty="0" smtClean="0"/>
              <a:t>What is denser, water or mercury?</a:t>
            </a:r>
            <a:endParaRPr lang="es-ES" dirty="0"/>
          </a:p>
        </p:txBody>
      </p:sp>
      <p:sp>
        <p:nvSpPr>
          <p:cNvPr id="20" name="19 CuadroTexto"/>
          <p:cNvSpPr txBox="1"/>
          <p:nvPr/>
        </p:nvSpPr>
        <p:spPr>
          <a:xfrm>
            <a:off x="5500694" y="4997247"/>
            <a:ext cx="1571636" cy="646331"/>
          </a:xfrm>
          <a:prstGeom prst="rect">
            <a:avLst/>
          </a:prstGeom>
          <a:noFill/>
        </p:spPr>
        <p:txBody>
          <a:bodyPr wrap="square" rtlCol="0">
            <a:spAutoFit/>
          </a:bodyPr>
          <a:lstStyle/>
          <a:p>
            <a:pPr marL="342900" indent="-342900">
              <a:buFont typeface="+mj-lt"/>
              <a:buAutoNum type="alphaUcPeriod"/>
            </a:pPr>
            <a:r>
              <a:rPr lang="es-ES" dirty="0" smtClean="0"/>
              <a:t>Water</a:t>
            </a:r>
          </a:p>
          <a:p>
            <a:pPr marL="342900" indent="-342900">
              <a:buFont typeface="+mj-lt"/>
              <a:buAutoNum type="alphaUcPeriod"/>
            </a:pPr>
            <a:r>
              <a:rPr lang="es-ES" dirty="0" smtClean="0"/>
              <a:t>Mercury</a:t>
            </a:r>
            <a:endParaRPr lang="es-ES" dirty="0"/>
          </a:p>
        </p:txBody>
      </p:sp>
      <p:cxnSp>
        <p:nvCxnSpPr>
          <p:cNvPr id="22" name="21 Conector recto"/>
          <p:cNvCxnSpPr>
            <a:stCxn id="18" idx="1"/>
            <a:endCxn id="18" idx="3"/>
          </p:cNvCxnSpPr>
          <p:nvPr/>
        </p:nvCxnSpPr>
        <p:spPr>
          <a:xfrm rot="10800000" flipH="1">
            <a:off x="285720" y="3857628"/>
            <a:ext cx="8429684"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26 Conector recto"/>
          <p:cNvCxnSpPr>
            <a:stCxn id="18" idx="0"/>
            <a:endCxn id="18" idx="2"/>
          </p:cNvCxnSpPr>
          <p:nvPr/>
        </p:nvCxnSpPr>
        <p:spPr>
          <a:xfrm rot="16200000" flipH="1">
            <a:off x="1714480" y="3857628"/>
            <a:ext cx="5572164"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13 Marcador de pie de página"/>
          <p:cNvSpPr>
            <a:spLocks noGrp="1"/>
          </p:cNvSpPr>
          <p:nvPr>
            <p:ph type="ftr" sz="quarter" idx="11"/>
          </p:nvPr>
        </p:nvSpPr>
        <p:spPr/>
        <p:txBody>
          <a:bodyPr/>
          <a:lstStyle/>
          <a:p>
            <a:pPr>
              <a:defRPr/>
            </a:pPr>
            <a:r>
              <a:rPr lang="es-ES_tradnl" dirty="0" smtClean="0"/>
              <a:t>Susana Morales Bernal</a:t>
            </a:r>
            <a:endParaRPr lang="es-ES_tradnl"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Elipse"/>
          <p:cNvSpPr/>
          <p:nvPr/>
        </p:nvSpPr>
        <p:spPr>
          <a:xfrm>
            <a:off x="1928794" y="214290"/>
            <a:ext cx="5214937" cy="714375"/>
          </a:xfrm>
          <a:prstGeom prst="ellipse">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2400" b="1" dirty="0">
              <a:solidFill>
                <a:schemeClr val="bg1"/>
              </a:solidFill>
            </a:endParaRPr>
          </a:p>
        </p:txBody>
      </p:sp>
      <p:sp>
        <p:nvSpPr>
          <p:cNvPr id="4" name="3 CuadroTexto"/>
          <p:cNvSpPr txBox="1"/>
          <p:nvPr/>
        </p:nvSpPr>
        <p:spPr>
          <a:xfrm>
            <a:off x="2428860" y="357166"/>
            <a:ext cx="4071966" cy="461665"/>
          </a:xfrm>
          <a:prstGeom prst="rect">
            <a:avLst/>
          </a:prstGeom>
          <a:noFill/>
        </p:spPr>
        <p:txBody>
          <a:bodyPr wrap="square" rtlCol="0">
            <a:spAutoFit/>
          </a:bodyPr>
          <a:lstStyle/>
          <a:p>
            <a:pPr algn="ctr"/>
            <a:r>
              <a:rPr lang="es-ES" sz="2400" b="1" dirty="0" smtClean="0">
                <a:solidFill>
                  <a:schemeClr val="bg1"/>
                </a:solidFill>
              </a:rPr>
              <a:t>Properties of matter</a:t>
            </a:r>
            <a:endParaRPr lang="es-ES" sz="2400" b="1" dirty="0">
              <a:solidFill>
                <a:schemeClr val="bg1"/>
              </a:solidFill>
            </a:endParaRPr>
          </a:p>
        </p:txBody>
      </p:sp>
      <p:sp>
        <p:nvSpPr>
          <p:cNvPr id="5" name="4 CuadroTexto"/>
          <p:cNvSpPr txBox="1"/>
          <p:nvPr/>
        </p:nvSpPr>
        <p:spPr>
          <a:xfrm>
            <a:off x="214282" y="2488164"/>
            <a:ext cx="3214710" cy="369332"/>
          </a:xfrm>
          <a:prstGeom prst="rect">
            <a:avLst/>
          </a:prstGeom>
          <a:noFill/>
        </p:spPr>
        <p:txBody>
          <a:bodyPr wrap="square" rtlCol="0">
            <a:spAutoFit/>
          </a:bodyPr>
          <a:lstStyle/>
          <a:p>
            <a:endParaRPr lang="es-ES" dirty="0" smtClean="0"/>
          </a:p>
        </p:txBody>
      </p:sp>
      <p:sp>
        <p:nvSpPr>
          <p:cNvPr id="10" name="9 CuadroTexto"/>
          <p:cNvSpPr txBox="1"/>
          <p:nvPr/>
        </p:nvSpPr>
        <p:spPr>
          <a:xfrm>
            <a:off x="0" y="1299977"/>
            <a:ext cx="9144000" cy="1200329"/>
          </a:xfrm>
          <a:prstGeom prst="rect">
            <a:avLst/>
          </a:prstGeom>
          <a:solidFill>
            <a:schemeClr val="accent4">
              <a:lumMod val="20000"/>
              <a:lumOff val="80000"/>
            </a:schemeClr>
          </a:solidFill>
        </p:spPr>
        <p:txBody>
          <a:bodyPr wrap="square" rtlCol="0">
            <a:spAutoFit/>
          </a:bodyPr>
          <a:lstStyle/>
          <a:p>
            <a:pPr algn="just"/>
            <a:r>
              <a:rPr lang="es-ES" sz="2400" dirty="0" smtClean="0"/>
              <a:t>Matter has qualities, such as colour, brightness, flavour, smell, hardness, touch, mass, volume….We use them to describe it. All these qualities and other many, are properties of matter</a:t>
            </a:r>
            <a:endParaRPr lang="es-ES" sz="2400" dirty="0"/>
          </a:p>
        </p:txBody>
      </p:sp>
      <p:grpSp>
        <p:nvGrpSpPr>
          <p:cNvPr id="20" name="19 Grupo"/>
          <p:cNvGrpSpPr/>
          <p:nvPr/>
        </p:nvGrpSpPr>
        <p:grpSpPr>
          <a:xfrm>
            <a:off x="165895" y="3071810"/>
            <a:ext cx="8835261" cy="3357586"/>
            <a:chOff x="165895" y="3143248"/>
            <a:chExt cx="8835261" cy="3357586"/>
          </a:xfrm>
        </p:grpSpPr>
        <p:sp>
          <p:nvSpPr>
            <p:cNvPr id="7" name="6 CuadroTexto"/>
            <p:cNvSpPr txBox="1"/>
            <p:nvPr/>
          </p:nvSpPr>
          <p:spPr>
            <a:xfrm>
              <a:off x="3857620" y="3143248"/>
              <a:ext cx="5143536" cy="923330"/>
            </a:xfrm>
            <a:prstGeom prst="rect">
              <a:avLst/>
            </a:prstGeom>
            <a:solidFill>
              <a:schemeClr val="accent4">
                <a:lumMod val="20000"/>
                <a:lumOff val="80000"/>
              </a:schemeClr>
            </a:solidFill>
            <a:ln>
              <a:noFill/>
            </a:ln>
          </p:spPr>
          <p:txBody>
            <a:bodyPr wrap="square" rtlCol="0">
              <a:spAutoFit/>
            </a:bodyPr>
            <a:lstStyle/>
            <a:p>
              <a:pPr algn="just"/>
              <a:r>
                <a:rPr lang="es-ES" b="1" dirty="0" smtClean="0">
                  <a:solidFill>
                    <a:schemeClr val="accent4">
                      <a:lumMod val="50000"/>
                    </a:schemeClr>
                  </a:solidFill>
                </a:rPr>
                <a:t>EXTENSIVE PROPERTIES: </a:t>
              </a:r>
              <a:r>
                <a:rPr lang="es-ES" dirty="0" smtClean="0">
                  <a:solidFill>
                    <a:schemeClr val="accent4">
                      <a:lumMod val="50000"/>
                    </a:schemeClr>
                  </a:solidFill>
                </a:rPr>
                <a:t>those properties that depend on the amount of substance.</a:t>
              </a:r>
            </a:p>
            <a:p>
              <a:pPr algn="just"/>
              <a:r>
                <a:rPr lang="es-ES" dirty="0" smtClean="0">
                  <a:solidFill>
                    <a:schemeClr val="accent4">
                      <a:lumMod val="50000"/>
                    </a:schemeClr>
                  </a:solidFill>
                </a:rPr>
                <a:t>Mass and volume are extensive properties.</a:t>
              </a:r>
              <a:endParaRPr lang="es-ES" dirty="0">
                <a:solidFill>
                  <a:schemeClr val="accent4">
                    <a:lumMod val="50000"/>
                  </a:schemeClr>
                </a:solidFill>
              </a:endParaRPr>
            </a:p>
          </p:txBody>
        </p:sp>
        <p:sp>
          <p:nvSpPr>
            <p:cNvPr id="8" name="7 CuadroTexto"/>
            <p:cNvSpPr txBox="1"/>
            <p:nvPr/>
          </p:nvSpPr>
          <p:spPr>
            <a:xfrm>
              <a:off x="3857620" y="5300505"/>
              <a:ext cx="5143504" cy="1200329"/>
            </a:xfrm>
            <a:prstGeom prst="rect">
              <a:avLst/>
            </a:prstGeom>
            <a:solidFill>
              <a:schemeClr val="accent4">
                <a:lumMod val="20000"/>
                <a:lumOff val="80000"/>
              </a:schemeClr>
            </a:solidFill>
            <a:ln w="6350">
              <a:noFill/>
            </a:ln>
          </p:spPr>
          <p:txBody>
            <a:bodyPr wrap="square" rtlCol="0">
              <a:spAutoFit/>
            </a:bodyPr>
            <a:lstStyle/>
            <a:p>
              <a:pPr algn="just"/>
              <a:r>
                <a:rPr lang="es-ES" b="1" dirty="0" smtClean="0">
                  <a:solidFill>
                    <a:schemeClr val="accent4">
                      <a:lumMod val="50000"/>
                    </a:schemeClr>
                  </a:solidFill>
                </a:rPr>
                <a:t>INTENSIVE PROPERTIES:</a:t>
              </a:r>
              <a:r>
                <a:rPr lang="es-ES" dirty="0" smtClean="0"/>
                <a:t> </a:t>
              </a:r>
              <a:r>
                <a:rPr lang="es-ES" dirty="0" smtClean="0">
                  <a:solidFill>
                    <a:schemeClr val="accent4">
                      <a:lumMod val="50000"/>
                    </a:schemeClr>
                  </a:solidFill>
                </a:rPr>
                <a:t>those properties that do not depend on the amount of substance.</a:t>
              </a:r>
            </a:p>
            <a:p>
              <a:pPr algn="just"/>
              <a:r>
                <a:rPr lang="es-ES" dirty="0" smtClean="0">
                  <a:solidFill>
                    <a:schemeClr val="accent4">
                      <a:lumMod val="50000"/>
                    </a:schemeClr>
                  </a:solidFill>
                </a:rPr>
                <a:t>Colour, brightness, flavour, smell, hardness are intensive properties.</a:t>
              </a:r>
              <a:endParaRPr lang="es-ES" dirty="0">
                <a:solidFill>
                  <a:schemeClr val="accent4">
                    <a:lumMod val="50000"/>
                  </a:schemeClr>
                </a:solidFill>
              </a:endParaRPr>
            </a:p>
          </p:txBody>
        </p:sp>
        <p:sp>
          <p:nvSpPr>
            <p:cNvPr id="12" name="11 Rectángulo"/>
            <p:cNvSpPr/>
            <p:nvPr/>
          </p:nvSpPr>
          <p:spPr>
            <a:xfrm>
              <a:off x="165895" y="4572008"/>
              <a:ext cx="3048783" cy="369332"/>
            </a:xfrm>
            <a:prstGeom prst="rect">
              <a:avLst/>
            </a:prstGeom>
            <a:solidFill>
              <a:schemeClr val="accent4">
                <a:lumMod val="40000"/>
                <a:lumOff val="60000"/>
              </a:schemeClr>
            </a:solidFill>
          </p:spPr>
          <p:txBody>
            <a:bodyPr wrap="none">
              <a:spAutoFit/>
            </a:bodyPr>
            <a:lstStyle/>
            <a:p>
              <a:r>
                <a:rPr lang="es-ES" b="1" dirty="0" smtClean="0">
                  <a:solidFill>
                    <a:schemeClr val="accent4">
                      <a:lumMod val="50000"/>
                    </a:schemeClr>
                  </a:solidFill>
                </a:rPr>
                <a:t>PROPERTIES OF MATTER</a:t>
              </a:r>
              <a:endParaRPr lang="es-ES" b="1" dirty="0">
                <a:solidFill>
                  <a:schemeClr val="accent4">
                    <a:lumMod val="50000"/>
                  </a:schemeClr>
                </a:solidFill>
              </a:endParaRPr>
            </a:p>
          </p:txBody>
        </p:sp>
        <p:grpSp>
          <p:nvGrpSpPr>
            <p:cNvPr id="19" name="18 Grupo"/>
            <p:cNvGrpSpPr/>
            <p:nvPr/>
          </p:nvGrpSpPr>
          <p:grpSpPr>
            <a:xfrm>
              <a:off x="1857356" y="3714752"/>
              <a:ext cx="1929620" cy="2006446"/>
              <a:chOff x="1999438" y="3714752"/>
              <a:chExt cx="1929620" cy="2006446"/>
            </a:xfrm>
          </p:grpSpPr>
          <p:cxnSp>
            <p:nvCxnSpPr>
              <p:cNvPr id="14" name="13 Conector recto"/>
              <p:cNvCxnSpPr/>
              <p:nvPr/>
            </p:nvCxnSpPr>
            <p:spPr>
              <a:xfrm rot="5400000" flipH="1" flipV="1">
                <a:off x="1568232" y="4145958"/>
                <a:ext cx="864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p:nvPr/>
            </p:nvCxnSpPr>
            <p:spPr>
              <a:xfrm>
                <a:off x="2000232" y="3714752"/>
                <a:ext cx="1928826"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rot="5400000" flipH="1" flipV="1">
                <a:off x="1605026" y="5324404"/>
                <a:ext cx="792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p:nvPr/>
            </p:nvCxnSpPr>
            <p:spPr>
              <a:xfrm>
                <a:off x="2000232" y="5715016"/>
                <a:ext cx="1928826"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
        <p:nvSpPr>
          <p:cNvPr id="15" name="14 Marcador de pie de página"/>
          <p:cNvSpPr>
            <a:spLocks noGrp="1"/>
          </p:cNvSpPr>
          <p:nvPr>
            <p:ph type="ftr" sz="quarter" idx="11"/>
          </p:nvPr>
        </p:nvSpPr>
        <p:spPr/>
        <p:txBody>
          <a:bodyPr/>
          <a:lstStyle/>
          <a:p>
            <a:pPr>
              <a:defRPr/>
            </a:pPr>
            <a:r>
              <a:rPr lang="es-ES_tradnl" dirty="0" smtClean="0"/>
              <a:t>Susana Morales Bernal</a:t>
            </a:r>
            <a:endParaRPr lang="es-ES_trad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14282" y="1142984"/>
            <a:ext cx="7215238" cy="400110"/>
          </a:xfrm>
          <a:prstGeom prst="rect">
            <a:avLst/>
          </a:prstGeom>
          <a:noFill/>
        </p:spPr>
        <p:txBody>
          <a:bodyPr wrap="square" rtlCol="0">
            <a:spAutoFit/>
          </a:bodyPr>
          <a:lstStyle/>
          <a:p>
            <a:r>
              <a:rPr lang="es-ES" sz="2000" b="1" dirty="0" smtClean="0"/>
              <a:t>Choose a word and fill the blanks below</a:t>
            </a:r>
            <a:endParaRPr lang="es-ES" sz="2000" b="1" dirty="0"/>
          </a:p>
        </p:txBody>
      </p:sp>
      <p:sp>
        <p:nvSpPr>
          <p:cNvPr id="5" name="4 CuadroTexto"/>
          <p:cNvSpPr txBox="1"/>
          <p:nvPr/>
        </p:nvSpPr>
        <p:spPr>
          <a:xfrm>
            <a:off x="214282" y="785794"/>
            <a:ext cx="4071966" cy="400110"/>
          </a:xfrm>
          <a:prstGeom prst="rect">
            <a:avLst/>
          </a:prstGeom>
          <a:noFill/>
        </p:spPr>
        <p:txBody>
          <a:bodyPr wrap="square" rtlCol="0">
            <a:spAutoFit/>
          </a:bodyPr>
          <a:lstStyle/>
          <a:p>
            <a:r>
              <a:rPr lang="es-ES" sz="2000" b="1" dirty="0" smtClean="0"/>
              <a:t>Revise your vocabulary</a:t>
            </a:r>
            <a:endParaRPr lang="es-ES" sz="2000" b="1" dirty="0"/>
          </a:p>
        </p:txBody>
      </p:sp>
      <p:sp>
        <p:nvSpPr>
          <p:cNvPr id="7" name="6 CuadroTexto"/>
          <p:cNvSpPr txBox="1"/>
          <p:nvPr/>
        </p:nvSpPr>
        <p:spPr>
          <a:xfrm>
            <a:off x="714348" y="2214554"/>
            <a:ext cx="7786742" cy="4524315"/>
          </a:xfrm>
          <a:prstGeom prst="rect">
            <a:avLst/>
          </a:prstGeom>
          <a:solidFill>
            <a:srgbClr val="FFC000"/>
          </a:solidFill>
        </p:spPr>
        <p:txBody>
          <a:bodyPr wrap="square" rtlCol="0">
            <a:spAutoFit/>
          </a:bodyPr>
          <a:lstStyle/>
          <a:p>
            <a:pPr marL="342900" indent="-342900" algn="just">
              <a:buFont typeface="+mj-lt"/>
              <a:buAutoNum type="alphaUcPeriod"/>
            </a:pPr>
            <a:r>
              <a:rPr lang="es-ES" dirty="0" smtClean="0"/>
              <a:t>Matter is all that has ....................   and .................... a place in space.</a:t>
            </a:r>
          </a:p>
          <a:p>
            <a:pPr marL="342900" indent="-342900" algn="just">
              <a:buFont typeface="+mj-lt"/>
              <a:buAutoNum type="alphaUcPeriod"/>
            </a:pPr>
            <a:r>
              <a:rPr lang="es-ES" dirty="0" smtClean="0"/>
              <a:t>Mass is the .................... of matter that an object ..................... .</a:t>
            </a:r>
          </a:p>
          <a:p>
            <a:pPr marL="342900" indent="-342900" algn="just">
              <a:buFont typeface="+mj-lt"/>
              <a:buAutoNum type="alphaUcPeriod"/>
            </a:pPr>
            <a:r>
              <a:rPr lang="es-ES" dirty="0" smtClean="0"/>
              <a:t>Length is the .................... between .................... points.</a:t>
            </a:r>
          </a:p>
          <a:p>
            <a:pPr marL="342900" indent="-342900" algn="just">
              <a:buFont typeface="+mj-lt"/>
              <a:buAutoNum type="alphaUcPeriod"/>
            </a:pPr>
            <a:r>
              <a:rPr lang="es-ES" dirty="0" smtClean="0"/>
              <a:t>The .................... that an object takes up is the .................... .</a:t>
            </a:r>
          </a:p>
          <a:p>
            <a:pPr marL="342900" indent="-342900" algn="just">
              <a:buFont typeface="+mj-lt"/>
              <a:buAutoNum type="alphaUcPeriod"/>
            </a:pPr>
            <a:r>
              <a:rPr lang="en-US" dirty="0" smtClean="0"/>
              <a:t>The unit of volume in the international system of units is the ....................  metre.</a:t>
            </a:r>
            <a:endParaRPr lang="es-ES" dirty="0" smtClean="0"/>
          </a:p>
          <a:p>
            <a:pPr marL="342900" indent="-342900" algn="just">
              <a:buFont typeface="+mj-lt"/>
              <a:buAutoNum type="alphaUcPeriod"/>
            </a:pPr>
            <a:r>
              <a:rPr lang="en-US" dirty="0" smtClean="0"/>
              <a:t>Density is the relationship between the .................... of an object and the .................... it takes up.</a:t>
            </a:r>
          </a:p>
          <a:p>
            <a:pPr marL="342900" indent="-342900" algn="just">
              <a:buFont typeface="+mj-lt"/>
              <a:buAutoNum type="alphaUcPeriod"/>
            </a:pPr>
            <a:r>
              <a:rPr lang="en-US" dirty="0" smtClean="0"/>
              <a:t>The unit of .................... in the international system of units is the .................... metre (</a:t>
            </a:r>
            <a:r>
              <a:rPr lang="es-ES" dirty="0" smtClean="0"/>
              <a:t>m</a:t>
            </a:r>
            <a:r>
              <a:rPr lang="es-ES" baseline="30000" dirty="0" smtClean="0"/>
              <a:t>2</a:t>
            </a:r>
            <a:r>
              <a:rPr lang="en-US" dirty="0" smtClean="0"/>
              <a:t>).</a:t>
            </a:r>
          </a:p>
          <a:p>
            <a:pPr marL="342900" indent="-342900" algn="just">
              <a:buFont typeface="+mj-lt"/>
              <a:buAutoNum type="alphaUcPeriod"/>
            </a:pPr>
            <a:r>
              <a:rPr lang="en-US" dirty="0" smtClean="0"/>
              <a:t>Beauty is not a physical .................... .</a:t>
            </a:r>
          </a:p>
          <a:p>
            <a:pPr marL="342900" indent="-342900" algn="just">
              <a:buFont typeface="+mj-lt"/>
              <a:buAutoNum type="alphaUcPeriod"/>
            </a:pPr>
            <a:r>
              <a:rPr lang="en-US" dirty="0" smtClean="0">
                <a:cs typeface="Arial" pitchFamily="34" charset="0"/>
              </a:rPr>
              <a:t>Temperature of the objects ……………….. not ……………….. on the amount of substance.</a:t>
            </a:r>
          </a:p>
          <a:p>
            <a:pPr marL="342900" indent="-342900" algn="just">
              <a:buFont typeface="+mj-lt"/>
              <a:buAutoNum type="alphaUcPeriod"/>
            </a:pPr>
            <a:r>
              <a:rPr lang="en-US" dirty="0" smtClean="0"/>
              <a:t>The unit of .................... in the international system of units is the .................... .</a:t>
            </a:r>
          </a:p>
          <a:p>
            <a:pPr marL="342900" indent="-342900" algn="just">
              <a:buFont typeface="+mj-lt"/>
              <a:buAutoNum type="alphaUcPeriod"/>
            </a:pPr>
            <a:r>
              <a:rPr lang="en-US" dirty="0" smtClean="0"/>
              <a:t>The milligram is a ……………….. of the ……………….. .</a:t>
            </a:r>
          </a:p>
        </p:txBody>
      </p:sp>
      <p:sp>
        <p:nvSpPr>
          <p:cNvPr id="10" name="9 Rectángulo"/>
          <p:cNvSpPr/>
          <p:nvPr/>
        </p:nvSpPr>
        <p:spPr>
          <a:xfrm>
            <a:off x="0" y="-86993"/>
            <a:ext cx="9143999" cy="1015663"/>
          </a:xfrm>
          <a:prstGeom prst="rect">
            <a:avLst/>
          </a:prstGeom>
        </p:spPr>
        <p:txBody>
          <a:bodyPr wrap="square">
            <a:spAutoFit/>
          </a:bodyPr>
          <a:lstStyle/>
          <a:p>
            <a:pPr algn="ctr"/>
            <a:r>
              <a:rPr lang="es-ES" sz="6000" b="1" dirty="0" smtClean="0">
                <a:ln w="18415" cmpd="sng">
                  <a:solidFill>
                    <a:schemeClr val="tx1"/>
                  </a:solidFill>
                  <a:prstDash val="solid"/>
                </a:ln>
                <a:solidFill>
                  <a:srgbClr val="FFC000"/>
                </a:solidFill>
                <a:effectLst>
                  <a:outerShdw blurRad="63500" dir="3600000" algn="tl" rotWithShape="0">
                    <a:srgbClr val="000000">
                      <a:alpha val="70000"/>
                    </a:srgbClr>
                  </a:outerShdw>
                </a:effectLst>
                <a:latin typeface="+mj-lt"/>
              </a:rPr>
              <a:t>EXERCISE 20</a:t>
            </a:r>
            <a:endParaRPr lang="es-ES" sz="6000" dirty="0">
              <a:latin typeface="+mj-lt"/>
            </a:endParaRPr>
          </a:p>
        </p:txBody>
      </p:sp>
      <p:sp>
        <p:nvSpPr>
          <p:cNvPr id="11" name="10 Rectángulo"/>
          <p:cNvSpPr/>
          <p:nvPr/>
        </p:nvSpPr>
        <p:spPr>
          <a:xfrm>
            <a:off x="214282" y="1500174"/>
            <a:ext cx="8715436" cy="584775"/>
          </a:xfrm>
          <a:prstGeom prst="rect">
            <a:avLst/>
          </a:prstGeom>
          <a:ln w="38100">
            <a:solidFill>
              <a:srgbClr val="FFC000"/>
            </a:solidFill>
          </a:ln>
        </p:spPr>
        <p:txBody>
          <a:bodyPr wrap="square">
            <a:spAutoFit/>
          </a:bodyPr>
          <a:lstStyle/>
          <a:p>
            <a:pPr algn="just"/>
            <a:r>
              <a:rPr lang="es-ES" sz="1600" b="1" i="1" dirty="0" smtClean="0"/>
              <a:t>distance, has, submultiple, magnitude, does, amount , square, depend, space, Kelvin, mass, takes up, volume, area, two, cubic, temperature, kilogram, mass, volume </a:t>
            </a:r>
            <a:endParaRPr lang="es-ES" sz="1600" b="1" i="1" dirty="0"/>
          </a:p>
        </p:txBody>
      </p:sp>
      <p:sp>
        <p:nvSpPr>
          <p:cNvPr id="8" name="7 Marcador de pie de página"/>
          <p:cNvSpPr>
            <a:spLocks noGrp="1"/>
          </p:cNvSpPr>
          <p:nvPr>
            <p:ph type="ftr" sz="quarter" idx="11"/>
          </p:nvPr>
        </p:nvSpPr>
        <p:spPr/>
        <p:txBody>
          <a:bodyPr/>
          <a:lstStyle/>
          <a:p>
            <a:pPr>
              <a:defRPr/>
            </a:pPr>
            <a:r>
              <a:rPr lang="es-ES_tradnl" dirty="0" smtClean="0"/>
              <a:t>Susana Morales Bernal</a:t>
            </a:r>
            <a:endParaRPr lang="es-ES_tradnl"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Título"/>
          <p:cNvSpPr>
            <a:spLocks noGrp="1"/>
          </p:cNvSpPr>
          <p:nvPr>
            <p:ph type="title"/>
          </p:nvPr>
        </p:nvSpPr>
        <p:spPr>
          <a:xfrm>
            <a:off x="457200" y="-142900"/>
            <a:ext cx="8229600" cy="1143000"/>
          </a:xfrm>
          <a:ln>
            <a:solidFill>
              <a:schemeClr val="bg1"/>
            </a:solidFill>
          </a:ln>
        </p:spPr>
        <p:txBody>
          <a:bodyPr>
            <a:normAutofit/>
          </a:bodyPr>
          <a:lstStyle/>
          <a:p>
            <a:pPr eaLnBrk="1" hangingPunct="1"/>
            <a:r>
              <a:rPr lang="es-ES" sz="6000" b="1" dirty="0" smtClean="0">
                <a:ln w="12700">
                  <a:solidFill>
                    <a:schemeClr val="bg1"/>
                  </a:solidFill>
                  <a:prstDash val="solid"/>
                </a:ln>
                <a:solidFill>
                  <a:srgbClr val="FFC000"/>
                </a:solidFill>
              </a:rPr>
              <a:t>GLOSSARY</a:t>
            </a:r>
            <a:endParaRPr lang="es-ES_tradnl" sz="6000" b="1" dirty="0" smtClean="0">
              <a:ln w="12700">
                <a:solidFill>
                  <a:schemeClr val="bg1"/>
                </a:solidFill>
                <a:prstDash val="solid"/>
              </a:ln>
              <a:solidFill>
                <a:srgbClr val="FFC000"/>
              </a:solidFill>
            </a:endParaRPr>
          </a:p>
        </p:txBody>
      </p:sp>
      <p:sp>
        <p:nvSpPr>
          <p:cNvPr id="3" name="2 Marcador de contenido"/>
          <p:cNvSpPr>
            <a:spLocks noGrp="1"/>
          </p:cNvSpPr>
          <p:nvPr>
            <p:ph idx="1"/>
          </p:nvPr>
        </p:nvSpPr>
        <p:spPr>
          <a:xfrm>
            <a:off x="334678" y="785794"/>
            <a:ext cx="2880000" cy="5760000"/>
          </a:xfrm>
          <a:noFill/>
          <a:ln w="3175">
            <a:noFill/>
          </a:ln>
        </p:spPr>
        <p:txBody>
          <a:bodyPr rtlCol="0">
            <a:noAutofit/>
          </a:bodyPr>
          <a:lstStyle/>
          <a:p>
            <a:pPr>
              <a:buFont typeface="Wingdings" pitchFamily="2" charset="2"/>
              <a:buChar char="q"/>
              <a:defRPr/>
            </a:pPr>
            <a:r>
              <a:rPr lang="es-ES" sz="1600" b="1" dirty="0" smtClean="0">
                <a:solidFill>
                  <a:srgbClr val="FFC000"/>
                </a:solidFill>
              </a:rPr>
              <a:t>Amount</a:t>
            </a:r>
          </a:p>
          <a:p>
            <a:pPr>
              <a:spcBef>
                <a:spcPts val="600"/>
              </a:spcBef>
              <a:buFont typeface="Wingdings" pitchFamily="2" charset="2"/>
              <a:buChar char="q"/>
              <a:defRPr/>
            </a:pPr>
            <a:r>
              <a:rPr lang="es-ES" sz="1600" b="1" dirty="0" smtClean="0">
                <a:solidFill>
                  <a:srgbClr val="FFC000"/>
                </a:solidFill>
              </a:rPr>
              <a:t>Area</a:t>
            </a:r>
          </a:p>
          <a:p>
            <a:pPr>
              <a:spcBef>
                <a:spcPts val="600"/>
              </a:spcBef>
              <a:buFont typeface="Wingdings" pitchFamily="2" charset="2"/>
              <a:buChar char="q"/>
              <a:defRPr/>
            </a:pPr>
            <a:r>
              <a:rPr lang="es-ES" sz="1600" b="1" dirty="0" smtClean="0">
                <a:solidFill>
                  <a:srgbClr val="FFC000"/>
                </a:solidFill>
              </a:rPr>
              <a:t>Balance</a:t>
            </a:r>
          </a:p>
          <a:p>
            <a:pPr>
              <a:spcBef>
                <a:spcPts val="600"/>
              </a:spcBef>
              <a:buFont typeface="Wingdings" pitchFamily="2" charset="2"/>
              <a:buChar char="q"/>
              <a:defRPr/>
            </a:pPr>
            <a:r>
              <a:rPr lang="es-ES" sz="1600" b="1" dirty="0" smtClean="0">
                <a:solidFill>
                  <a:srgbClr val="FFC000"/>
                </a:solidFill>
              </a:rPr>
              <a:t>Beaker</a:t>
            </a:r>
          </a:p>
          <a:p>
            <a:pPr>
              <a:spcBef>
                <a:spcPts val="600"/>
              </a:spcBef>
              <a:buFont typeface="Wingdings" pitchFamily="2" charset="2"/>
              <a:buChar char="q"/>
              <a:defRPr/>
            </a:pPr>
            <a:r>
              <a:rPr lang="es-ES" sz="1600" b="1" dirty="0" smtClean="0">
                <a:solidFill>
                  <a:srgbClr val="FFC000"/>
                </a:solidFill>
              </a:rPr>
              <a:t>Characteristic </a:t>
            </a:r>
          </a:p>
          <a:p>
            <a:pPr>
              <a:spcBef>
                <a:spcPts val="600"/>
              </a:spcBef>
              <a:buFont typeface="Wingdings" pitchFamily="2" charset="2"/>
              <a:buChar char="q"/>
              <a:defRPr/>
            </a:pPr>
            <a:r>
              <a:rPr lang="es-ES" sz="1600" b="1" dirty="0" smtClean="0">
                <a:solidFill>
                  <a:srgbClr val="FFC000"/>
                </a:solidFill>
              </a:rPr>
              <a:t>Container</a:t>
            </a:r>
          </a:p>
          <a:p>
            <a:pPr>
              <a:spcBef>
                <a:spcPts val="600"/>
              </a:spcBef>
              <a:buFont typeface="Wingdings" pitchFamily="2" charset="2"/>
              <a:buChar char="q"/>
              <a:defRPr/>
            </a:pPr>
            <a:r>
              <a:rPr lang="es-ES" sz="1600" b="1" dirty="0" smtClean="0">
                <a:solidFill>
                  <a:srgbClr val="FFC000"/>
                </a:solidFill>
              </a:rPr>
              <a:t>Cubic meter</a:t>
            </a:r>
          </a:p>
          <a:p>
            <a:pPr>
              <a:spcBef>
                <a:spcPts val="600"/>
              </a:spcBef>
              <a:buFont typeface="Wingdings" pitchFamily="2" charset="2"/>
              <a:buChar char="q"/>
              <a:defRPr/>
            </a:pPr>
            <a:r>
              <a:rPr lang="es-ES" sz="1600" b="1" dirty="0" smtClean="0">
                <a:solidFill>
                  <a:srgbClr val="FFC000"/>
                </a:solidFill>
              </a:rPr>
              <a:t>Degree</a:t>
            </a:r>
          </a:p>
          <a:p>
            <a:pPr>
              <a:spcBef>
                <a:spcPts val="600"/>
              </a:spcBef>
              <a:buFont typeface="Wingdings" pitchFamily="2" charset="2"/>
              <a:buChar char="q"/>
              <a:defRPr/>
            </a:pPr>
            <a:r>
              <a:rPr lang="es-ES" sz="1600" b="1" dirty="0" smtClean="0">
                <a:solidFill>
                  <a:srgbClr val="FFC000"/>
                </a:solidFill>
              </a:rPr>
              <a:t>Density</a:t>
            </a:r>
          </a:p>
          <a:p>
            <a:pPr>
              <a:spcBef>
                <a:spcPts val="600"/>
              </a:spcBef>
              <a:buFont typeface="Wingdings" pitchFamily="2" charset="2"/>
              <a:buChar char="q"/>
              <a:defRPr/>
            </a:pPr>
            <a:r>
              <a:rPr lang="es-ES" sz="1600" b="1" dirty="0" smtClean="0">
                <a:solidFill>
                  <a:srgbClr val="FFC000"/>
                </a:solidFill>
              </a:rPr>
              <a:t>Distance</a:t>
            </a:r>
          </a:p>
          <a:p>
            <a:pPr>
              <a:spcBef>
                <a:spcPts val="600"/>
              </a:spcBef>
              <a:buFont typeface="Wingdings" pitchFamily="2" charset="2"/>
              <a:buChar char="q"/>
              <a:defRPr/>
            </a:pPr>
            <a:r>
              <a:rPr lang="es-ES" sz="1600" b="1" dirty="0" smtClean="0">
                <a:solidFill>
                  <a:srgbClr val="FFC000"/>
                </a:solidFill>
              </a:rPr>
              <a:t>Energy</a:t>
            </a:r>
          </a:p>
          <a:p>
            <a:pPr>
              <a:spcBef>
                <a:spcPts val="600"/>
              </a:spcBef>
              <a:buFont typeface="Wingdings" pitchFamily="2" charset="2"/>
              <a:buChar char="q"/>
              <a:defRPr/>
            </a:pPr>
            <a:r>
              <a:rPr lang="es-ES" sz="1600" b="1" dirty="0" smtClean="0">
                <a:solidFill>
                  <a:srgbClr val="FFC000"/>
                </a:solidFill>
              </a:rPr>
              <a:t>Erlenmeyer flask</a:t>
            </a:r>
          </a:p>
          <a:p>
            <a:pPr>
              <a:spcBef>
                <a:spcPts val="600"/>
              </a:spcBef>
              <a:buFont typeface="Wingdings" pitchFamily="2" charset="2"/>
              <a:buChar char="q"/>
              <a:defRPr/>
            </a:pPr>
            <a:r>
              <a:rPr lang="es-ES" sz="1600" b="1" dirty="0" smtClean="0">
                <a:solidFill>
                  <a:srgbClr val="FFC000"/>
                </a:solidFill>
              </a:rPr>
              <a:t>Force</a:t>
            </a:r>
          </a:p>
          <a:p>
            <a:pPr>
              <a:spcBef>
                <a:spcPts val="600"/>
              </a:spcBef>
              <a:buFont typeface="Wingdings" pitchFamily="2" charset="2"/>
              <a:buChar char="q"/>
              <a:defRPr/>
            </a:pPr>
            <a:r>
              <a:rPr lang="es-ES" sz="1600" b="1" dirty="0" smtClean="0">
                <a:solidFill>
                  <a:srgbClr val="FFC000"/>
                </a:solidFill>
              </a:rPr>
              <a:t>Gas</a:t>
            </a:r>
          </a:p>
          <a:p>
            <a:pPr>
              <a:spcBef>
                <a:spcPts val="600"/>
              </a:spcBef>
              <a:buFont typeface="Wingdings" pitchFamily="2" charset="2"/>
              <a:buChar char="q"/>
              <a:defRPr/>
            </a:pPr>
            <a:r>
              <a:rPr lang="es-ES" sz="1600" b="1" dirty="0" smtClean="0">
                <a:solidFill>
                  <a:srgbClr val="FFC000"/>
                </a:solidFill>
              </a:rPr>
              <a:t>Graduated cylinder</a:t>
            </a:r>
          </a:p>
          <a:p>
            <a:pPr>
              <a:spcBef>
                <a:spcPts val="600"/>
              </a:spcBef>
              <a:buFont typeface="Wingdings" pitchFamily="2" charset="2"/>
              <a:buChar char="q"/>
              <a:defRPr/>
            </a:pPr>
            <a:r>
              <a:rPr lang="es-ES" sz="1600" b="1" dirty="0" smtClean="0">
                <a:solidFill>
                  <a:srgbClr val="FFC000"/>
                </a:solidFill>
              </a:rPr>
              <a:t>International System</a:t>
            </a:r>
          </a:p>
          <a:p>
            <a:pPr>
              <a:spcBef>
                <a:spcPts val="600"/>
              </a:spcBef>
              <a:buFont typeface="Wingdings" pitchFamily="2" charset="2"/>
              <a:buChar char="q"/>
              <a:defRPr/>
            </a:pPr>
            <a:r>
              <a:rPr lang="es-ES" sz="1600" b="1" dirty="0" smtClean="0">
                <a:solidFill>
                  <a:srgbClr val="FFC000"/>
                </a:solidFill>
              </a:rPr>
              <a:t>Length</a:t>
            </a:r>
          </a:p>
          <a:p>
            <a:pPr>
              <a:spcBef>
                <a:spcPts val="600"/>
              </a:spcBef>
              <a:buFont typeface="Wingdings" pitchFamily="2" charset="2"/>
              <a:buChar char="q"/>
              <a:defRPr/>
            </a:pPr>
            <a:r>
              <a:rPr lang="es-ES" sz="1600" b="1" dirty="0" smtClean="0">
                <a:solidFill>
                  <a:srgbClr val="FFC000"/>
                </a:solidFill>
              </a:rPr>
              <a:t>Liquid</a:t>
            </a:r>
          </a:p>
          <a:p>
            <a:pPr>
              <a:buNone/>
              <a:defRPr/>
            </a:pPr>
            <a:r>
              <a:rPr lang="es-ES" sz="1600" b="1" dirty="0" smtClean="0">
                <a:solidFill>
                  <a:srgbClr val="FFC000"/>
                </a:solidFill>
              </a:rPr>
              <a:t>	</a:t>
            </a:r>
            <a:endParaRPr lang="es-ES" sz="1600" b="1" dirty="0" smtClean="0">
              <a:ln w="12700">
                <a:solidFill>
                  <a:schemeClr val="tx2">
                    <a:satMod val="155000"/>
                  </a:schemeClr>
                </a:solidFill>
                <a:prstDash val="solid"/>
              </a:ln>
              <a:solidFill>
                <a:srgbClr val="FFC000"/>
              </a:solidFill>
            </a:endParaRPr>
          </a:p>
          <a:p>
            <a:pPr>
              <a:buFont typeface="Wingdings" pitchFamily="2" charset="2"/>
              <a:buChar char="q"/>
              <a:defRPr/>
            </a:pPr>
            <a:endParaRPr lang="es-ES" sz="1600" b="1" dirty="0" smtClean="0">
              <a:solidFill>
                <a:srgbClr val="FFC000"/>
              </a:solidFill>
            </a:endParaRPr>
          </a:p>
          <a:p>
            <a:pPr>
              <a:buFont typeface="Wingdings" pitchFamily="2" charset="2"/>
              <a:buChar char="q"/>
              <a:defRPr/>
            </a:pPr>
            <a:endParaRPr lang="es-ES" sz="1600" b="1" dirty="0" smtClean="0">
              <a:solidFill>
                <a:srgbClr val="FFC000"/>
              </a:solidFill>
            </a:endParaRPr>
          </a:p>
          <a:p>
            <a:pPr>
              <a:buNone/>
              <a:defRPr/>
            </a:pPr>
            <a:endParaRPr lang="es-ES" sz="1600" b="1" dirty="0" smtClean="0">
              <a:ln w="12700">
                <a:solidFill>
                  <a:schemeClr val="tx2">
                    <a:satMod val="155000"/>
                  </a:schemeClr>
                </a:solidFill>
                <a:prstDash val="solid"/>
              </a:ln>
              <a:solidFill>
                <a:srgbClr val="FFC000"/>
              </a:solidFill>
            </a:endParaRPr>
          </a:p>
          <a:p>
            <a:pPr>
              <a:buNone/>
              <a:defRPr/>
            </a:pPr>
            <a:endParaRPr lang="es-ES" sz="1600" b="1" dirty="0" smtClean="0">
              <a:ln w="12700">
                <a:solidFill>
                  <a:schemeClr val="tx2">
                    <a:satMod val="155000"/>
                  </a:schemeClr>
                </a:solidFill>
                <a:prstDash val="solid"/>
              </a:ln>
              <a:solidFill>
                <a:srgbClr val="FFC000"/>
              </a:solidFill>
            </a:endParaRPr>
          </a:p>
          <a:p>
            <a:pPr>
              <a:buNone/>
              <a:defRPr/>
            </a:pPr>
            <a:endParaRPr lang="es-ES" sz="1600" b="1" dirty="0" smtClean="0">
              <a:solidFill>
                <a:srgbClr val="FFC000"/>
              </a:solidFill>
            </a:endParaRPr>
          </a:p>
          <a:p>
            <a:pPr eaLnBrk="1" fontAlgn="auto" hangingPunct="1">
              <a:spcAft>
                <a:spcPts val="0"/>
              </a:spcAft>
              <a:buNone/>
              <a:defRPr/>
            </a:pPr>
            <a:endParaRPr lang="es-ES" sz="1600" b="1" dirty="0" smtClean="0">
              <a:solidFill>
                <a:srgbClr val="FFC000"/>
              </a:solidFill>
            </a:endParaRPr>
          </a:p>
          <a:p>
            <a:pPr eaLnBrk="1" fontAlgn="auto" hangingPunct="1">
              <a:spcAft>
                <a:spcPts val="0"/>
              </a:spcAft>
              <a:buFont typeface="Wingdings" pitchFamily="2" charset="2"/>
              <a:buChar char="q"/>
              <a:defRPr/>
            </a:pPr>
            <a:endParaRPr lang="es-ES" sz="1600" b="1" dirty="0" smtClean="0">
              <a:solidFill>
                <a:srgbClr val="FFC000"/>
              </a:solidFill>
            </a:endParaRPr>
          </a:p>
          <a:p>
            <a:pPr eaLnBrk="1" fontAlgn="auto" hangingPunct="1">
              <a:spcAft>
                <a:spcPts val="0"/>
              </a:spcAft>
              <a:buFont typeface="Wingdings" pitchFamily="2" charset="2"/>
              <a:buChar char="q"/>
              <a:defRPr/>
            </a:pPr>
            <a:endParaRPr lang="es-ES" sz="1600" b="1" dirty="0" smtClean="0">
              <a:solidFill>
                <a:srgbClr val="FFC000"/>
              </a:solidFill>
            </a:endParaRPr>
          </a:p>
          <a:p>
            <a:pPr eaLnBrk="1" fontAlgn="auto" hangingPunct="1">
              <a:spcAft>
                <a:spcPts val="0"/>
              </a:spcAft>
              <a:buFont typeface="Wingdings" pitchFamily="2" charset="2"/>
              <a:buChar char="q"/>
              <a:defRPr/>
            </a:pPr>
            <a:endParaRPr lang="es-ES_tradnl" sz="1600" b="1" dirty="0" smtClean="0">
              <a:solidFill>
                <a:srgbClr val="FFC000"/>
              </a:solidFill>
            </a:endParaRPr>
          </a:p>
        </p:txBody>
      </p:sp>
      <p:sp>
        <p:nvSpPr>
          <p:cNvPr id="4" name="2 Marcador de contenido"/>
          <p:cNvSpPr txBox="1">
            <a:spLocks/>
          </p:cNvSpPr>
          <p:nvPr/>
        </p:nvSpPr>
        <p:spPr>
          <a:xfrm>
            <a:off x="3192198" y="785794"/>
            <a:ext cx="2880000" cy="5760000"/>
          </a:xfrm>
          <a:prstGeom prst="rect">
            <a:avLst/>
          </a:prstGeom>
          <a:noFill/>
          <a:ln w="3175">
            <a:noFill/>
          </a:ln>
        </p:spPr>
        <p:txBody>
          <a:bodyPr vert="horz" lIns="91440" tIns="45720" rIns="91440" bIns="45720" rtlCol="0">
            <a:noAutofit/>
          </a:bodyPr>
          <a:lstStyle/>
          <a:p>
            <a:pPr marL="342900" indent="-342900" fontAlgn="auto">
              <a:spcBef>
                <a:spcPts val="600"/>
              </a:spcBef>
              <a:spcAft>
                <a:spcPts val="0"/>
              </a:spcAft>
              <a:buFont typeface="Wingdings" pitchFamily="2" charset="2"/>
              <a:buChar char="q"/>
              <a:defRPr/>
            </a:pPr>
            <a:r>
              <a:rPr lang="es-ES" sz="1600" b="1" dirty="0" smtClean="0">
                <a:solidFill>
                  <a:srgbClr val="FFC000"/>
                </a:solidFill>
              </a:rPr>
              <a:t>Litre</a:t>
            </a:r>
          </a:p>
          <a:p>
            <a:pPr marL="342900" lvl="0" indent="-342900" fontAlgn="auto">
              <a:spcBef>
                <a:spcPts val="600"/>
              </a:spcBef>
              <a:spcAft>
                <a:spcPts val="0"/>
              </a:spcAft>
              <a:buFont typeface="Wingdings" pitchFamily="2" charset="2"/>
              <a:buChar char="q"/>
              <a:defRPr/>
            </a:pPr>
            <a:r>
              <a:rPr lang="es-ES" sz="1600" b="1" dirty="0" smtClean="0">
                <a:solidFill>
                  <a:srgbClr val="FFC000"/>
                </a:solidFill>
                <a:latin typeface="+mn-lt"/>
              </a:rPr>
              <a:t>Mass</a:t>
            </a:r>
          </a:p>
          <a:p>
            <a:pPr marL="342900" lvl="0" indent="-342900" fontAlgn="auto">
              <a:spcBef>
                <a:spcPts val="600"/>
              </a:spcBef>
              <a:spcAft>
                <a:spcPts val="0"/>
              </a:spcAft>
              <a:buFont typeface="Wingdings" pitchFamily="2" charset="2"/>
              <a:buChar char="q"/>
              <a:defRPr/>
            </a:pPr>
            <a:r>
              <a:rPr lang="es-ES" sz="1600" b="1" dirty="0" smtClean="0">
                <a:solidFill>
                  <a:srgbClr val="FFC000"/>
                </a:solidFill>
                <a:latin typeface="+mn-lt"/>
              </a:rPr>
              <a:t>Matter</a:t>
            </a:r>
          </a:p>
          <a:p>
            <a:pPr marL="342900" lvl="0" indent="-342900" fontAlgn="auto">
              <a:spcBef>
                <a:spcPts val="600"/>
              </a:spcBef>
              <a:spcAft>
                <a:spcPts val="0"/>
              </a:spcAft>
              <a:buFont typeface="Wingdings" pitchFamily="2" charset="2"/>
              <a:buChar char="q"/>
              <a:defRPr/>
            </a:pPr>
            <a:r>
              <a:rPr lang="es-ES" sz="1600" b="1" dirty="0" smtClean="0">
                <a:solidFill>
                  <a:srgbClr val="FFC000"/>
                </a:solidFill>
                <a:latin typeface="+mn-lt"/>
              </a:rPr>
              <a:t>Metre</a:t>
            </a:r>
          </a:p>
          <a:p>
            <a:pPr marL="342900" lvl="0" indent="-342900" fontAlgn="auto">
              <a:spcBef>
                <a:spcPts val="600"/>
              </a:spcBef>
              <a:spcAft>
                <a:spcPts val="0"/>
              </a:spcAft>
              <a:buFont typeface="Wingdings" pitchFamily="2" charset="2"/>
              <a:buChar char="q"/>
              <a:defRPr/>
            </a:pPr>
            <a:r>
              <a:rPr lang="es-ES" sz="1600" b="1" dirty="0" smtClean="0">
                <a:solidFill>
                  <a:srgbClr val="FFC000"/>
                </a:solidFill>
                <a:latin typeface="+mn-lt"/>
              </a:rPr>
              <a:t>Physical magnitude</a:t>
            </a:r>
          </a:p>
          <a:p>
            <a:pPr marL="342900" lvl="0" indent="-342900" fontAlgn="auto">
              <a:spcBef>
                <a:spcPts val="600"/>
              </a:spcBef>
              <a:spcAft>
                <a:spcPts val="0"/>
              </a:spcAft>
              <a:buFont typeface="Wingdings" pitchFamily="2" charset="2"/>
              <a:buChar char="q"/>
              <a:defRPr/>
            </a:pPr>
            <a:r>
              <a:rPr lang="es-ES" sz="1600" b="1" dirty="0" smtClean="0">
                <a:solidFill>
                  <a:srgbClr val="FFC000"/>
                </a:solidFill>
                <a:latin typeface="+mn-lt"/>
              </a:rPr>
              <a:t>Pattern</a:t>
            </a:r>
          </a:p>
          <a:p>
            <a:pPr marL="342900" lvl="0" indent="-342900" fontAlgn="auto">
              <a:spcBef>
                <a:spcPts val="600"/>
              </a:spcBef>
              <a:spcAft>
                <a:spcPts val="0"/>
              </a:spcAft>
              <a:buFont typeface="Wingdings" pitchFamily="2" charset="2"/>
              <a:buChar char="q"/>
              <a:defRPr/>
            </a:pPr>
            <a:r>
              <a:rPr lang="es-ES" sz="1600" b="1" dirty="0" smtClean="0">
                <a:solidFill>
                  <a:srgbClr val="FFC000"/>
                </a:solidFill>
                <a:latin typeface="+mn-lt"/>
              </a:rPr>
              <a:t>Pipette</a:t>
            </a:r>
          </a:p>
          <a:p>
            <a:pPr marL="342000" lvl="0" indent="-342000">
              <a:spcBef>
                <a:spcPts val="600"/>
              </a:spcBef>
              <a:spcAft>
                <a:spcPts val="0"/>
              </a:spcAft>
              <a:buFont typeface="Wingdings" pitchFamily="2" charset="2"/>
              <a:buChar char="q"/>
              <a:defRPr/>
            </a:pPr>
            <a:r>
              <a:rPr lang="es-ES" sz="1600" b="1" dirty="0" smtClean="0">
                <a:solidFill>
                  <a:srgbClr val="FFC000"/>
                </a:solidFill>
                <a:latin typeface="+mn-lt"/>
              </a:rPr>
              <a:t>Point</a:t>
            </a:r>
          </a:p>
          <a:p>
            <a:pPr marL="342000" indent="-342000">
              <a:spcBef>
                <a:spcPts val="600"/>
              </a:spcBef>
              <a:spcAft>
                <a:spcPts val="0"/>
              </a:spcAft>
              <a:buFont typeface="Wingdings" pitchFamily="2" charset="2"/>
              <a:buChar char="q"/>
              <a:defRPr/>
            </a:pPr>
            <a:r>
              <a:rPr lang="es-ES" sz="1600" b="1" dirty="0" smtClean="0">
                <a:solidFill>
                  <a:srgbClr val="FFC000"/>
                </a:solidFill>
                <a:latin typeface="+mn-lt"/>
              </a:rPr>
              <a:t>Property</a:t>
            </a:r>
          </a:p>
          <a:p>
            <a:pPr marL="342000" indent="-342000">
              <a:spcBef>
                <a:spcPts val="600"/>
              </a:spcBef>
              <a:spcAft>
                <a:spcPts val="0"/>
              </a:spcAft>
              <a:buFont typeface="Wingdings" pitchFamily="2" charset="2"/>
              <a:buChar char="q"/>
              <a:defRPr/>
            </a:pPr>
            <a:r>
              <a:rPr lang="es-ES" sz="1600" b="1" dirty="0" smtClean="0">
                <a:solidFill>
                  <a:srgbClr val="FFC000"/>
                </a:solidFill>
                <a:latin typeface="+mn-lt"/>
              </a:rPr>
              <a:t>Qualitative</a:t>
            </a:r>
          </a:p>
          <a:p>
            <a:pPr marL="342000" indent="-342000">
              <a:spcBef>
                <a:spcPts val="600"/>
              </a:spcBef>
              <a:spcAft>
                <a:spcPts val="0"/>
              </a:spcAft>
              <a:buFont typeface="Wingdings" pitchFamily="2" charset="2"/>
              <a:buChar char="q"/>
              <a:defRPr/>
            </a:pPr>
            <a:r>
              <a:rPr lang="es-ES" sz="1600" b="1" dirty="0" smtClean="0">
                <a:solidFill>
                  <a:srgbClr val="FFC000"/>
                </a:solidFill>
                <a:latin typeface="+mn-lt"/>
              </a:rPr>
              <a:t>Quantitative</a:t>
            </a:r>
          </a:p>
          <a:p>
            <a:pPr marL="342000" indent="-342000">
              <a:spcBef>
                <a:spcPts val="600"/>
              </a:spcBef>
              <a:spcAft>
                <a:spcPts val="0"/>
              </a:spcAft>
              <a:buFont typeface="Wingdings" pitchFamily="2" charset="2"/>
              <a:buChar char="q"/>
              <a:defRPr/>
            </a:pPr>
            <a:r>
              <a:rPr lang="es-ES" sz="1600" b="1" dirty="0" smtClean="0">
                <a:solidFill>
                  <a:srgbClr val="FFC000"/>
                </a:solidFill>
                <a:latin typeface="+mn-lt"/>
              </a:rPr>
              <a:t>Relationship</a:t>
            </a:r>
          </a:p>
          <a:p>
            <a:pPr marL="342000" indent="-342000">
              <a:spcBef>
                <a:spcPts val="600"/>
              </a:spcBef>
              <a:spcAft>
                <a:spcPts val="0"/>
              </a:spcAft>
              <a:buFont typeface="Wingdings" pitchFamily="2" charset="2"/>
              <a:buChar char="q"/>
              <a:defRPr/>
            </a:pPr>
            <a:r>
              <a:rPr lang="es-ES" sz="1600" b="1" dirty="0" smtClean="0">
                <a:solidFill>
                  <a:srgbClr val="FFC000"/>
                </a:solidFill>
                <a:latin typeface="+mn-lt"/>
              </a:rPr>
              <a:t>Set</a:t>
            </a:r>
          </a:p>
          <a:p>
            <a:pPr marL="342000" indent="-342000" eaLnBrk="1" fontAlgn="auto" hangingPunct="1">
              <a:spcBef>
                <a:spcPts val="600"/>
              </a:spcBef>
              <a:spcAft>
                <a:spcPts val="0"/>
              </a:spcAft>
              <a:buFont typeface="Wingdings" pitchFamily="2" charset="2"/>
              <a:buChar char="q"/>
              <a:defRPr/>
            </a:pPr>
            <a:r>
              <a:rPr lang="es-ES" sz="1600" b="1" dirty="0" smtClean="0">
                <a:solidFill>
                  <a:srgbClr val="FFC000"/>
                </a:solidFill>
                <a:latin typeface="+mn-lt"/>
              </a:rPr>
              <a:t>Solid</a:t>
            </a:r>
          </a:p>
          <a:p>
            <a:pPr marL="342000" indent="-342000" eaLnBrk="1" fontAlgn="auto" hangingPunct="1">
              <a:spcBef>
                <a:spcPts val="600"/>
              </a:spcBef>
              <a:spcAft>
                <a:spcPts val="0"/>
              </a:spcAft>
              <a:buFont typeface="Wingdings" pitchFamily="2" charset="2"/>
              <a:buChar char="q"/>
              <a:defRPr/>
            </a:pPr>
            <a:r>
              <a:rPr lang="es-ES" sz="1600" b="1" dirty="0" smtClean="0">
                <a:solidFill>
                  <a:srgbClr val="FFC000"/>
                </a:solidFill>
                <a:latin typeface="+mn-lt"/>
              </a:rPr>
              <a:t>Space</a:t>
            </a:r>
          </a:p>
          <a:p>
            <a:pPr marL="342000" indent="-342000" fontAlgn="auto">
              <a:spcBef>
                <a:spcPts val="600"/>
              </a:spcBef>
              <a:spcAft>
                <a:spcPts val="0"/>
              </a:spcAft>
              <a:buFont typeface="Wingdings" pitchFamily="2" charset="2"/>
              <a:buChar char="q"/>
              <a:defRPr/>
            </a:pPr>
            <a:r>
              <a:rPr lang="es-ES" sz="1600" b="1" dirty="0" smtClean="0">
                <a:solidFill>
                  <a:srgbClr val="FFC000"/>
                </a:solidFill>
                <a:latin typeface="+mn-lt"/>
              </a:rPr>
              <a:t>Square metre</a:t>
            </a:r>
          </a:p>
          <a:p>
            <a:pPr marL="342000" indent="-342000" fontAlgn="auto">
              <a:spcBef>
                <a:spcPts val="600"/>
              </a:spcBef>
              <a:spcAft>
                <a:spcPts val="0"/>
              </a:spcAft>
              <a:buFont typeface="Wingdings" pitchFamily="2" charset="2"/>
              <a:buChar char="q"/>
              <a:defRPr/>
            </a:pPr>
            <a:r>
              <a:rPr lang="es-ES" sz="1600" b="1" dirty="0" smtClean="0">
                <a:solidFill>
                  <a:srgbClr val="FFC000"/>
                </a:solidFill>
                <a:latin typeface="+mn-lt"/>
              </a:rPr>
              <a:t>Submultiples</a:t>
            </a:r>
          </a:p>
          <a:p>
            <a:pPr marL="342000" indent="-342000" fontAlgn="auto">
              <a:spcBef>
                <a:spcPts val="600"/>
              </a:spcBef>
              <a:spcAft>
                <a:spcPts val="0"/>
              </a:spcAft>
              <a:buFont typeface="Wingdings" pitchFamily="2" charset="2"/>
              <a:buChar char="q"/>
              <a:defRPr/>
            </a:pPr>
            <a:r>
              <a:rPr lang="es-ES" sz="1600" b="1" dirty="0" smtClean="0">
                <a:solidFill>
                  <a:srgbClr val="FFC000"/>
                </a:solidFill>
                <a:latin typeface="+mn-lt"/>
              </a:rPr>
              <a:t>Substance</a:t>
            </a:r>
          </a:p>
          <a:p>
            <a:pPr marL="342000" marR="0" lvl="0" indent="-342000" algn="l" rtl="0" eaLnBrk="1" fontAlgn="auto" latinLnBrk="0" hangingPunct="1">
              <a:lnSpc>
                <a:spcPct val="110000"/>
              </a:lnSpc>
              <a:spcBef>
                <a:spcPts val="480"/>
              </a:spcBef>
              <a:spcAft>
                <a:spcPts val="0"/>
              </a:spcAft>
              <a:buClrTx/>
              <a:buSzTx/>
              <a:buFont typeface="Arial" pitchFamily="34" charset="0"/>
              <a:buNone/>
              <a:tabLst/>
              <a:defRPr/>
            </a:pPr>
            <a:endParaRPr kumimoji="0" lang="es-ES" sz="1600" b="1" u="none" strike="noStrike" kern="1200" cap="none" spc="0" normalizeH="0" baseline="0" noProof="0" dirty="0" smtClean="0">
              <a:ln>
                <a:noFill/>
              </a:ln>
              <a:solidFill>
                <a:srgbClr val="FFC000"/>
              </a:solidFill>
              <a:uLnTx/>
              <a:uFillTx/>
              <a:latin typeface="+mn-lt"/>
              <a:ea typeface="+mn-ea"/>
              <a:cs typeface="+mn-cs"/>
            </a:endParaRPr>
          </a:p>
          <a:p>
            <a:pPr marL="342000" marR="0" lvl="0" indent="-342000" algn="l" rtl="0" eaLnBrk="1" fontAlgn="auto" latinLnBrk="0" hangingPunct="1">
              <a:lnSpc>
                <a:spcPct val="110000"/>
              </a:lnSpc>
              <a:spcBef>
                <a:spcPts val="480"/>
              </a:spcBef>
              <a:spcAft>
                <a:spcPts val="0"/>
              </a:spcAft>
              <a:buClrTx/>
              <a:buSzTx/>
              <a:buFont typeface="Wingdings" pitchFamily="2" charset="2"/>
              <a:buChar char="q"/>
              <a:tabLst/>
              <a:defRPr/>
            </a:pPr>
            <a:endParaRPr kumimoji="0" lang="es-ES" sz="1600" b="1" u="none" strike="noStrike" kern="1200" cap="none" spc="0" normalizeH="0" baseline="0" noProof="0" dirty="0" smtClean="0">
              <a:ln>
                <a:noFill/>
              </a:ln>
              <a:solidFill>
                <a:srgbClr val="FFC000"/>
              </a:solidFill>
              <a:uLnTx/>
              <a:uFillTx/>
              <a:latin typeface="+mn-lt"/>
              <a:ea typeface="+mn-ea"/>
              <a:cs typeface="+mn-cs"/>
            </a:endParaRPr>
          </a:p>
          <a:p>
            <a:pPr marL="342000" marR="0" lvl="0" indent="-342000" algn="l" rtl="0" eaLnBrk="1" fontAlgn="auto" latinLnBrk="0" hangingPunct="1">
              <a:lnSpc>
                <a:spcPct val="110000"/>
              </a:lnSpc>
              <a:spcBef>
                <a:spcPts val="480"/>
              </a:spcBef>
              <a:spcAft>
                <a:spcPts val="0"/>
              </a:spcAft>
              <a:buClrTx/>
              <a:buSzTx/>
              <a:buFont typeface="Wingdings" pitchFamily="2" charset="2"/>
              <a:buChar char="q"/>
              <a:tabLst/>
              <a:defRPr/>
            </a:pPr>
            <a:endParaRPr kumimoji="0" lang="es-ES" sz="1600" b="1" u="none" strike="noStrike" kern="1200" cap="none" spc="0" normalizeH="0" baseline="0" noProof="0" dirty="0" smtClean="0">
              <a:ln>
                <a:noFill/>
              </a:ln>
              <a:solidFill>
                <a:srgbClr val="FFC000"/>
              </a:solidFill>
              <a:uLnTx/>
              <a:uFillTx/>
              <a:latin typeface="+mn-lt"/>
              <a:ea typeface="+mn-ea"/>
              <a:cs typeface="+mn-cs"/>
            </a:endParaRPr>
          </a:p>
          <a:p>
            <a:pPr marL="342000" marR="0" lvl="0" indent="-342000" algn="l" rtl="0" eaLnBrk="1" fontAlgn="auto" latinLnBrk="0" hangingPunct="1">
              <a:lnSpc>
                <a:spcPct val="110000"/>
              </a:lnSpc>
              <a:spcBef>
                <a:spcPts val="480"/>
              </a:spcBef>
              <a:spcAft>
                <a:spcPts val="0"/>
              </a:spcAft>
              <a:buClrTx/>
              <a:buSzTx/>
              <a:buFont typeface="Wingdings" pitchFamily="2" charset="2"/>
              <a:buChar char="q"/>
              <a:tabLst/>
              <a:defRPr/>
            </a:pPr>
            <a:endParaRPr kumimoji="0" lang="es-ES_tradnl" sz="1600" b="1" u="none" strike="noStrike" kern="1200" cap="none" spc="0" normalizeH="0" baseline="0" noProof="0" dirty="0" smtClean="0">
              <a:ln>
                <a:noFill/>
              </a:ln>
              <a:solidFill>
                <a:srgbClr val="FFC000"/>
              </a:solidFill>
              <a:uLnTx/>
              <a:uFillTx/>
              <a:latin typeface="+mn-lt"/>
              <a:ea typeface="+mn-ea"/>
              <a:cs typeface="+mn-cs"/>
            </a:endParaRPr>
          </a:p>
        </p:txBody>
      </p:sp>
      <p:sp>
        <p:nvSpPr>
          <p:cNvPr id="5" name="4 Marcador de pie de página"/>
          <p:cNvSpPr>
            <a:spLocks noGrp="1"/>
          </p:cNvSpPr>
          <p:nvPr>
            <p:ph type="ftr" sz="quarter" idx="11"/>
          </p:nvPr>
        </p:nvSpPr>
        <p:spPr/>
        <p:txBody>
          <a:bodyPr/>
          <a:lstStyle/>
          <a:p>
            <a:pPr>
              <a:defRPr/>
            </a:pPr>
            <a:r>
              <a:rPr lang="es-ES_tradnl" dirty="0" smtClean="0"/>
              <a:t>Susana Morales Bernal</a:t>
            </a:r>
            <a:endParaRPr lang="es-ES_tradnl" dirty="0"/>
          </a:p>
        </p:txBody>
      </p:sp>
      <p:sp>
        <p:nvSpPr>
          <p:cNvPr id="6" name="2 Marcador de contenido"/>
          <p:cNvSpPr txBox="1">
            <a:spLocks/>
          </p:cNvSpPr>
          <p:nvPr/>
        </p:nvSpPr>
        <p:spPr>
          <a:xfrm>
            <a:off x="6192594" y="785794"/>
            <a:ext cx="2880000" cy="5760000"/>
          </a:xfrm>
          <a:prstGeom prst="rect">
            <a:avLst/>
          </a:prstGeom>
          <a:noFill/>
          <a:ln w="3175">
            <a:noFill/>
          </a:ln>
        </p:spPr>
        <p:txBody>
          <a:bodyPr vert="horz" lIns="91440" tIns="45720" rIns="91440" bIns="45720" rtlCol="0">
            <a:noAutofit/>
          </a:bodyPr>
          <a:lstStyle/>
          <a:p>
            <a:pPr marL="342000" indent="-342000" fontAlgn="auto">
              <a:spcBef>
                <a:spcPts val="600"/>
              </a:spcBef>
              <a:spcAft>
                <a:spcPts val="0"/>
              </a:spcAft>
              <a:buFont typeface="Wingdings" pitchFamily="2" charset="2"/>
              <a:buChar char="q"/>
              <a:defRPr/>
            </a:pPr>
            <a:r>
              <a:rPr lang="es-ES" sz="1600" b="1" dirty="0" smtClean="0">
                <a:solidFill>
                  <a:srgbClr val="FFC000"/>
                </a:solidFill>
                <a:latin typeface="+mn-lt"/>
              </a:rPr>
              <a:t>Temperature</a:t>
            </a:r>
          </a:p>
          <a:p>
            <a:pPr marL="342000" indent="-342000" fontAlgn="auto">
              <a:spcBef>
                <a:spcPts val="600"/>
              </a:spcBef>
              <a:spcAft>
                <a:spcPts val="0"/>
              </a:spcAft>
              <a:buFont typeface="Wingdings" pitchFamily="2" charset="2"/>
              <a:buChar char="q"/>
              <a:defRPr/>
            </a:pPr>
            <a:r>
              <a:rPr lang="es-ES" sz="1600" b="1" dirty="0" smtClean="0">
                <a:solidFill>
                  <a:srgbClr val="FFC000"/>
                </a:solidFill>
                <a:latin typeface="+mn-lt"/>
              </a:rPr>
              <a:t>Thermometer</a:t>
            </a:r>
          </a:p>
          <a:p>
            <a:pPr marL="342000" indent="-342000" fontAlgn="auto">
              <a:spcBef>
                <a:spcPts val="600"/>
              </a:spcBef>
              <a:spcAft>
                <a:spcPts val="0"/>
              </a:spcAft>
              <a:buFont typeface="Wingdings" pitchFamily="2" charset="2"/>
              <a:buChar char="q"/>
              <a:defRPr/>
            </a:pPr>
            <a:r>
              <a:rPr lang="es-ES" sz="1600" b="1" dirty="0" smtClean="0">
                <a:solidFill>
                  <a:srgbClr val="FFC000"/>
                </a:solidFill>
                <a:latin typeface="+mn-lt"/>
              </a:rPr>
              <a:t>Time</a:t>
            </a:r>
          </a:p>
          <a:p>
            <a:pPr marL="342000" indent="-342000" fontAlgn="auto">
              <a:spcBef>
                <a:spcPts val="600"/>
              </a:spcBef>
              <a:spcAft>
                <a:spcPts val="0"/>
              </a:spcAft>
              <a:buFont typeface="Wingdings" pitchFamily="2" charset="2"/>
              <a:buChar char="q"/>
              <a:defRPr/>
            </a:pPr>
            <a:r>
              <a:rPr lang="es-ES" sz="1600" b="1" dirty="0" smtClean="0">
                <a:solidFill>
                  <a:srgbClr val="FFC000"/>
                </a:solidFill>
                <a:latin typeface="+mn-lt"/>
              </a:rPr>
              <a:t>To allow</a:t>
            </a:r>
          </a:p>
          <a:p>
            <a:pPr marL="342000" indent="-342000" fontAlgn="auto">
              <a:spcBef>
                <a:spcPts val="600"/>
              </a:spcBef>
              <a:spcAft>
                <a:spcPts val="0"/>
              </a:spcAft>
              <a:buFont typeface="Wingdings" pitchFamily="2" charset="2"/>
              <a:buChar char="q"/>
              <a:defRPr/>
            </a:pPr>
            <a:r>
              <a:rPr lang="es-ES" sz="1600" b="1" dirty="0" smtClean="0">
                <a:solidFill>
                  <a:srgbClr val="FFC000"/>
                </a:solidFill>
                <a:latin typeface="+mn-lt"/>
              </a:rPr>
              <a:t>To calculate</a:t>
            </a:r>
          </a:p>
          <a:p>
            <a:pPr marL="342000" indent="-342000" fontAlgn="auto">
              <a:spcBef>
                <a:spcPts val="600"/>
              </a:spcBef>
              <a:spcAft>
                <a:spcPts val="0"/>
              </a:spcAft>
              <a:buFont typeface="Wingdings" pitchFamily="2" charset="2"/>
              <a:buChar char="q"/>
              <a:defRPr/>
            </a:pPr>
            <a:r>
              <a:rPr lang="es-ES" sz="1600" b="1" dirty="0" smtClean="0">
                <a:solidFill>
                  <a:srgbClr val="FFC000"/>
                </a:solidFill>
                <a:latin typeface="+mn-lt"/>
              </a:rPr>
              <a:t>To classify</a:t>
            </a:r>
          </a:p>
          <a:p>
            <a:pPr marL="342000" indent="-342000" fontAlgn="auto">
              <a:spcBef>
                <a:spcPts val="600"/>
              </a:spcBef>
              <a:spcAft>
                <a:spcPts val="0"/>
              </a:spcAft>
              <a:buFont typeface="Wingdings" pitchFamily="2" charset="2"/>
              <a:buChar char="q"/>
              <a:defRPr/>
            </a:pPr>
            <a:r>
              <a:rPr lang="es-ES" sz="1600" b="1" dirty="0" smtClean="0">
                <a:solidFill>
                  <a:srgbClr val="FFC000"/>
                </a:solidFill>
                <a:latin typeface="+mn-lt"/>
              </a:rPr>
              <a:t>To compare</a:t>
            </a:r>
          </a:p>
          <a:p>
            <a:pPr marL="342000" indent="-342000" fontAlgn="auto">
              <a:spcBef>
                <a:spcPts val="600"/>
              </a:spcBef>
              <a:spcAft>
                <a:spcPts val="0"/>
              </a:spcAft>
              <a:buFont typeface="Wingdings" pitchFamily="2" charset="2"/>
              <a:buChar char="q"/>
              <a:defRPr/>
            </a:pPr>
            <a:r>
              <a:rPr lang="es-ES" sz="1600" b="1" dirty="0" smtClean="0">
                <a:solidFill>
                  <a:srgbClr val="FFC000"/>
                </a:solidFill>
                <a:latin typeface="+mn-lt"/>
              </a:rPr>
              <a:t>To complete</a:t>
            </a:r>
          </a:p>
          <a:p>
            <a:pPr marL="342000" indent="-342000" fontAlgn="auto">
              <a:spcBef>
                <a:spcPts val="600"/>
              </a:spcBef>
              <a:spcAft>
                <a:spcPts val="0"/>
              </a:spcAft>
              <a:buFont typeface="Wingdings" pitchFamily="2" charset="2"/>
              <a:buChar char="q"/>
              <a:defRPr/>
            </a:pPr>
            <a:r>
              <a:rPr lang="es-ES" sz="1600" b="1" dirty="0" smtClean="0">
                <a:solidFill>
                  <a:srgbClr val="FFC000"/>
                </a:solidFill>
                <a:latin typeface="+mn-lt"/>
              </a:rPr>
              <a:t>To describe</a:t>
            </a:r>
          </a:p>
          <a:p>
            <a:pPr marL="342000" indent="-342000" fontAlgn="auto">
              <a:spcBef>
                <a:spcPts val="600"/>
              </a:spcBef>
              <a:spcAft>
                <a:spcPts val="0"/>
              </a:spcAft>
              <a:buFont typeface="Wingdings" pitchFamily="2" charset="2"/>
              <a:buChar char="q"/>
              <a:defRPr/>
            </a:pPr>
            <a:r>
              <a:rPr lang="es-ES" sz="1600" b="1" dirty="0" smtClean="0">
                <a:solidFill>
                  <a:srgbClr val="FFC000"/>
                </a:solidFill>
                <a:latin typeface="+mn-lt"/>
              </a:rPr>
              <a:t>To express</a:t>
            </a:r>
          </a:p>
          <a:p>
            <a:pPr marL="342000" indent="-342000" fontAlgn="auto">
              <a:spcBef>
                <a:spcPts val="600"/>
              </a:spcBef>
              <a:spcAft>
                <a:spcPts val="0"/>
              </a:spcAft>
              <a:buFont typeface="Wingdings" pitchFamily="2" charset="2"/>
              <a:buChar char="q"/>
              <a:defRPr/>
            </a:pPr>
            <a:r>
              <a:rPr lang="es-ES" sz="1600" b="1" dirty="0" smtClean="0">
                <a:solidFill>
                  <a:srgbClr val="FFC000"/>
                </a:solidFill>
                <a:latin typeface="+mn-lt"/>
              </a:rPr>
              <a:t>To indicate</a:t>
            </a:r>
          </a:p>
          <a:p>
            <a:pPr marL="342000" indent="-342000" fontAlgn="auto">
              <a:spcBef>
                <a:spcPts val="600"/>
              </a:spcBef>
              <a:spcAft>
                <a:spcPts val="0"/>
              </a:spcAft>
              <a:buFont typeface="Wingdings" pitchFamily="2" charset="2"/>
              <a:buChar char="q"/>
              <a:defRPr/>
            </a:pPr>
            <a:r>
              <a:rPr lang="es-ES" sz="1600" b="1" dirty="0" smtClean="0">
                <a:solidFill>
                  <a:srgbClr val="FFC000"/>
                </a:solidFill>
                <a:latin typeface="+mn-lt"/>
              </a:rPr>
              <a:t>To measure</a:t>
            </a:r>
          </a:p>
          <a:p>
            <a:pPr marL="342000" indent="-342000" fontAlgn="auto">
              <a:spcBef>
                <a:spcPts val="600"/>
              </a:spcBef>
              <a:spcAft>
                <a:spcPts val="0"/>
              </a:spcAft>
              <a:buFont typeface="Wingdings" pitchFamily="2" charset="2"/>
              <a:buChar char="q"/>
              <a:defRPr/>
            </a:pPr>
            <a:r>
              <a:rPr lang="es-ES" sz="1600" b="1" dirty="0" smtClean="0">
                <a:solidFill>
                  <a:srgbClr val="FFC000"/>
                </a:solidFill>
                <a:latin typeface="+mn-lt"/>
              </a:rPr>
              <a:t>To order</a:t>
            </a:r>
          </a:p>
          <a:p>
            <a:pPr marL="342000" indent="-342000" fontAlgn="auto">
              <a:spcBef>
                <a:spcPts val="600"/>
              </a:spcBef>
              <a:spcAft>
                <a:spcPts val="0"/>
              </a:spcAft>
              <a:buFont typeface="Wingdings" pitchFamily="2" charset="2"/>
              <a:buChar char="q"/>
              <a:defRPr/>
            </a:pPr>
            <a:r>
              <a:rPr lang="es-ES" sz="1600" b="1" dirty="0" smtClean="0">
                <a:solidFill>
                  <a:srgbClr val="FFC000"/>
                </a:solidFill>
                <a:latin typeface="+mn-lt"/>
              </a:rPr>
              <a:t>To take up</a:t>
            </a:r>
          </a:p>
          <a:p>
            <a:pPr marL="342000" indent="-342000" fontAlgn="auto">
              <a:spcBef>
                <a:spcPts val="600"/>
              </a:spcBef>
              <a:spcAft>
                <a:spcPts val="0"/>
              </a:spcAft>
              <a:buFont typeface="Wingdings" pitchFamily="2" charset="2"/>
              <a:buChar char="q"/>
              <a:defRPr/>
            </a:pPr>
            <a:r>
              <a:rPr lang="es-ES" sz="1600" b="1" dirty="0" smtClean="0">
                <a:solidFill>
                  <a:srgbClr val="FFC000"/>
                </a:solidFill>
                <a:latin typeface="+mn-lt"/>
              </a:rPr>
              <a:t>To weigh</a:t>
            </a:r>
          </a:p>
          <a:p>
            <a:pPr marL="342000" indent="-342000" fontAlgn="auto">
              <a:spcBef>
                <a:spcPts val="600"/>
              </a:spcBef>
              <a:spcAft>
                <a:spcPts val="0"/>
              </a:spcAft>
              <a:buFont typeface="Wingdings" pitchFamily="2" charset="2"/>
              <a:buChar char="q"/>
              <a:defRPr/>
            </a:pPr>
            <a:r>
              <a:rPr lang="es-ES" sz="1600" b="1" dirty="0" smtClean="0">
                <a:solidFill>
                  <a:srgbClr val="FFC000"/>
                </a:solidFill>
                <a:latin typeface="+mn-lt"/>
              </a:rPr>
              <a:t>Unit</a:t>
            </a:r>
          </a:p>
          <a:p>
            <a:pPr marL="342000" indent="-342000" fontAlgn="auto">
              <a:spcBef>
                <a:spcPts val="600"/>
              </a:spcBef>
              <a:spcAft>
                <a:spcPts val="0"/>
              </a:spcAft>
              <a:buFont typeface="Wingdings" pitchFamily="2" charset="2"/>
              <a:buChar char="q"/>
              <a:defRPr/>
            </a:pPr>
            <a:r>
              <a:rPr lang="es-ES" sz="1600" b="1" dirty="0" smtClean="0">
                <a:solidFill>
                  <a:srgbClr val="FFC000"/>
                </a:solidFill>
                <a:latin typeface="+mn-lt"/>
              </a:rPr>
              <a:t>Volume</a:t>
            </a:r>
          </a:p>
          <a:p>
            <a:pPr marL="342000" indent="-342000" fontAlgn="auto">
              <a:spcBef>
                <a:spcPts val="600"/>
              </a:spcBef>
              <a:spcAft>
                <a:spcPts val="0"/>
              </a:spcAft>
              <a:buFont typeface="Wingdings" pitchFamily="2" charset="2"/>
              <a:buChar char="q"/>
              <a:defRPr/>
            </a:pPr>
            <a:r>
              <a:rPr lang="es-ES" sz="1600" b="1" dirty="0" smtClean="0">
                <a:solidFill>
                  <a:srgbClr val="FFC000"/>
                </a:solidFill>
                <a:latin typeface="+mn-lt"/>
              </a:rPr>
              <a:t>Volumetric flask</a:t>
            </a:r>
          </a:p>
          <a:p>
            <a:pPr marL="342000" marR="0" lvl="0" indent="-342000" algn="l" rtl="0" eaLnBrk="1" fontAlgn="auto" latinLnBrk="0" hangingPunct="1">
              <a:lnSpc>
                <a:spcPct val="110000"/>
              </a:lnSpc>
              <a:spcBef>
                <a:spcPts val="480"/>
              </a:spcBef>
              <a:spcAft>
                <a:spcPts val="0"/>
              </a:spcAft>
              <a:buClrTx/>
              <a:buSzTx/>
              <a:buFont typeface="Arial" pitchFamily="34" charset="0"/>
              <a:buNone/>
              <a:tabLst/>
              <a:defRPr/>
            </a:pPr>
            <a:endParaRPr kumimoji="0" lang="es-ES" sz="1600" b="1" u="none" strike="noStrike" kern="1200" cap="none" spc="0" normalizeH="0" baseline="0" noProof="0" dirty="0" smtClean="0">
              <a:ln w="12700">
                <a:solidFill>
                  <a:schemeClr val="tx2">
                    <a:satMod val="155000"/>
                  </a:schemeClr>
                </a:solidFill>
                <a:prstDash val="solid"/>
              </a:ln>
              <a:solidFill>
                <a:srgbClr val="FFC000"/>
              </a:solidFill>
              <a:uLnTx/>
              <a:uFillTx/>
              <a:latin typeface="+mn-lt"/>
              <a:ea typeface="+mn-ea"/>
              <a:cs typeface="+mn-cs"/>
            </a:endParaRPr>
          </a:p>
          <a:p>
            <a:pPr marL="342000" marR="0" lvl="0" indent="-342000" algn="l" rtl="0" eaLnBrk="1" fontAlgn="auto" latinLnBrk="0" hangingPunct="1">
              <a:lnSpc>
                <a:spcPct val="110000"/>
              </a:lnSpc>
              <a:spcBef>
                <a:spcPts val="480"/>
              </a:spcBef>
              <a:spcAft>
                <a:spcPts val="0"/>
              </a:spcAft>
              <a:buClrTx/>
              <a:buSzTx/>
              <a:buFont typeface="Arial" pitchFamily="34" charset="0"/>
              <a:buNone/>
              <a:tabLst/>
              <a:defRPr/>
            </a:pPr>
            <a:endParaRPr kumimoji="0" lang="es-ES" sz="1600" b="1" u="none" strike="noStrike" kern="1200" cap="none" spc="0" normalizeH="0" baseline="0" noProof="0" dirty="0" smtClean="0">
              <a:ln w="12700">
                <a:solidFill>
                  <a:schemeClr val="tx2">
                    <a:satMod val="155000"/>
                  </a:schemeClr>
                </a:solidFill>
                <a:prstDash val="solid"/>
              </a:ln>
              <a:solidFill>
                <a:srgbClr val="FFC000"/>
              </a:solidFill>
              <a:uLnTx/>
              <a:uFillTx/>
              <a:latin typeface="+mn-lt"/>
              <a:ea typeface="+mn-ea"/>
              <a:cs typeface="+mn-cs"/>
            </a:endParaRPr>
          </a:p>
          <a:p>
            <a:pPr marL="342000" marR="0" lvl="0" indent="-342000" algn="l" rtl="0" eaLnBrk="1" fontAlgn="auto" latinLnBrk="0" hangingPunct="1">
              <a:lnSpc>
                <a:spcPct val="110000"/>
              </a:lnSpc>
              <a:spcBef>
                <a:spcPts val="480"/>
              </a:spcBef>
              <a:spcAft>
                <a:spcPts val="0"/>
              </a:spcAft>
              <a:buClrTx/>
              <a:buSzTx/>
              <a:buFont typeface="Arial" pitchFamily="34" charset="0"/>
              <a:buNone/>
              <a:tabLst/>
              <a:defRPr/>
            </a:pPr>
            <a:endParaRPr kumimoji="0" lang="es-ES" sz="1600" b="1" u="none" strike="noStrike" kern="1200" cap="none" spc="0" normalizeH="0" baseline="0" noProof="0" dirty="0" smtClean="0">
              <a:ln>
                <a:noFill/>
              </a:ln>
              <a:solidFill>
                <a:srgbClr val="FFC000"/>
              </a:solidFill>
              <a:uLnTx/>
              <a:uFillTx/>
              <a:latin typeface="+mn-lt"/>
              <a:ea typeface="+mn-ea"/>
              <a:cs typeface="+mn-cs"/>
            </a:endParaRPr>
          </a:p>
          <a:p>
            <a:pPr marL="342000" marR="0" lvl="0" indent="-342000" algn="l" rtl="0" eaLnBrk="1" fontAlgn="auto" latinLnBrk="0" hangingPunct="1">
              <a:lnSpc>
                <a:spcPct val="110000"/>
              </a:lnSpc>
              <a:spcBef>
                <a:spcPts val="480"/>
              </a:spcBef>
              <a:spcAft>
                <a:spcPts val="0"/>
              </a:spcAft>
              <a:buClrTx/>
              <a:buSzTx/>
              <a:buFont typeface="Arial" pitchFamily="34" charset="0"/>
              <a:buNone/>
              <a:tabLst/>
              <a:defRPr/>
            </a:pPr>
            <a:endParaRPr kumimoji="0" lang="es-ES" sz="1600" b="1" u="none" strike="noStrike" kern="1200" cap="none" spc="0" normalizeH="0" baseline="0" noProof="0" dirty="0" smtClean="0">
              <a:ln>
                <a:noFill/>
              </a:ln>
              <a:solidFill>
                <a:srgbClr val="FFC000"/>
              </a:solidFill>
              <a:uLnTx/>
              <a:uFillTx/>
              <a:latin typeface="+mn-lt"/>
              <a:ea typeface="+mn-ea"/>
              <a:cs typeface="+mn-cs"/>
            </a:endParaRPr>
          </a:p>
          <a:p>
            <a:pPr marL="342000" marR="0" lvl="0" indent="-342000" algn="l" rtl="0" eaLnBrk="1" fontAlgn="auto" latinLnBrk="0" hangingPunct="1">
              <a:lnSpc>
                <a:spcPct val="110000"/>
              </a:lnSpc>
              <a:spcBef>
                <a:spcPts val="480"/>
              </a:spcBef>
              <a:spcAft>
                <a:spcPts val="0"/>
              </a:spcAft>
              <a:buClrTx/>
              <a:buSzTx/>
              <a:buFont typeface="Wingdings" pitchFamily="2" charset="2"/>
              <a:buChar char="q"/>
              <a:tabLst/>
              <a:defRPr/>
            </a:pPr>
            <a:endParaRPr kumimoji="0" lang="es-ES" sz="1600" b="1" u="none" strike="noStrike" kern="1200" cap="none" spc="0" normalizeH="0" baseline="0" noProof="0" dirty="0" smtClean="0">
              <a:ln>
                <a:noFill/>
              </a:ln>
              <a:solidFill>
                <a:srgbClr val="FFC000"/>
              </a:solidFill>
              <a:uLnTx/>
              <a:uFillTx/>
              <a:latin typeface="+mn-lt"/>
              <a:ea typeface="+mn-ea"/>
              <a:cs typeface="+mn-cs"/>
            </a:endParaRPr>
          </a:p>
          <a:p>
            <a:pPr marL="342000" marR="0" lvl="0" indent="-342000" algn="l" rtl="0" eaLnBrk="1" fontAlgn="auto" latinLnBrk="0" hangingPunct="1">
              <a:lnSpc>
                <a:spcPct val="110000"/>
              </a:lnSpc>
              <a:spcBef>
                <a:spcPts val="480"/>
              </a:spcBef>
              <a:spcAft>
                <a:spcPts val="0"/>
              </a:spcAft>
              <a:buClrTx/>
              <a:buSzTx/>
              <a:buFont typeface="Wingdings" pitchFamily="2" charset="2"/>
              <a:buChar char="q"/>
              <a:tabLst/>
              <a:defRPr/>
            </a:pPr>
            <a:endParaRPr kumimoji="0" lang="es-ES" sz="1600" b="1" u="none" strike="noStrike" kern="1200" cap="none" spc="0" normalizeH="0" baseline="0" noProof="0" dirty="0" smtClean="0">
              <a:ln>
                <a:noFill/>
              </a:ln>
              <a:solidFill>
                <a:srgbClr val="FFC000"/>
              </a:solidFill>
              <a:uLnTx/>
              <a:uFillTx/>
              <a:latin typeface="+mn-lt"/>
              <a:ea typeface="+mn-ea"/>
              <a:cs typeface="+mn-cs"/>
            </a:endParaRPr>
          </a:p>
          <a:p>
            <a:pPr marL="342000" marR="0" lvl="0" indent="-342000" algn="l" rtl="0" eaLnBrk="1" fontAlgn="auto" latinLnBrk="0" hangingPunct="1">
              <a:lnSpc>
                <a:spcPct val="110000"/>
              </a:lnSpc>
              <a:spcBef>
                <a:spcPts val="480"/>
              </a:spcBef>
              <a:spcAft>
                <a:spcPts val="0"/>
              </a:spcAft>
              <a:buClrTx/>
              <a:buSzTx/>
              <a:buFont typeface="Wingdings" pitchFamily="2" charset="2"/>
              <a:buChar char="q"/>
              <a:tabLst/>
              <a:defRPr/>
            </a:pPr>
            <a:endParaRPr kumimoji="0" lang="es-ES_tradnl" sz="1600" b="1" u="none" strike="noStrike" kern="1200" cap="none" spc="0" normalizeH="0" baseline="0" noProof="0" dirty="0" smtClean="0">
              <a:ln>
                <a:noFill/>
              </a:ln>
              <a:solidFill>
                <a:srgbClr val="FFC000"/>
              </a:solidFill>
              <a:uLnTx/>
              <a:uFillTx/>
              <a:latin typeface="+mn-lt"/>
              <a:ea typeface="+mn-ea"/>
              <a:cs typeface="+mn-c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Erlenmeyer flask</a:t>
            </a:r>
            <a:r>
              <a:rPr lang="es-ES" b="1" dirty="0" smtClean="0">
                <a:solidFill>
                  <a:srgbClr val="002060"/>
                </a:solidFill>
              </a:rPr>
              <a:t/>
            </a:r>
            <a:br>
              <a:rPr lang="es-ES" b="1" dirty="0" smtClean="0">
                <a:solidFill>
                  <a:srgbClr val="002060"/>
                </a:solidFill>
              </a:rPr>
            </a:br>
            <a:endParaRPr lang="es-ES_tradnl" dirty="0"/>
          </a:p>
        </p:txBody>
      </p:sp>
      <p:pic>
        <p:nvPicPr>
          <p:cNvPr id="4" name="Picture 6" descr="http://www.insbal.com/img/matraces.erlenmeyer.boca.normal.jpg"/>
          <p:cNvPicPr>
            <a:picLocks noGrp="1" noChangeAspect="1" noChangeArrowheads="1"/>
          </p:cNvPicPr>
          <p:nvPr>
            <p:ph idx="1"/>
          </p:nvPr>
        </p:nvPicPr>
        <p:blipFill>
          <a:blip r:embed="rId3" cstate="print"/>
          <a:srcRect/>
          <a:stretch>
            <a:fillRect/>
          </a:stretch>
        </p:blipFill>
        <p:spPr bwMode="auto">
          <a:xfrm>
            <a:off x="1643042" y="1000108"/>
            <a:ext cx="5143536" cy="5667877"/>
          </a:xfrm>
          <a:prstGeom prst="rect">
            <a:avLst/>
          </a:prstGeom>
          <a:noFill/>
        </p:spPr>
      </p:pic>
      <p:sp>
        <p:nvSpPr>
          <p:cNvPr id="5" name="4 Marcador de pie de página"/>
          <p:cNvSpPr>
            <a:spLocks noGrp="1"/>
          </p:cNvSpPr>
          <p:nvPr>
            <p:ph type="ftr" sz="quarter" idx="11"/>
          </p:nvPr>
        </p:nvSpPr>
        <p:spPr/>
        <p:txBody>
          <a:bodyPr/>
          <a:lstStyle/>
          <a:p>
            <a:pPr>
              <a:defRPr/>
            </a:pPr>
            <a:r>
              <a:rPr lang="es-ES_tradnl" dirty="0" smtClean="0"/>
              <a:t>Susana Morales Bernal</a:t>
            </a:r>
            <a:endParaRPr lang="es-ES_tradnl"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Beaker</a:t>
            </a:r>
            <a:br>
              <a:rPr lang="es-ES"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br>
            <a:endParaRPr lang="es-ES_tradnl" dirty="0"/>
          </a:p>
        </p:txBody>
      </p:sp>
      <p:pic>
        <p:nvPicPr>
          <p:cNvPr id="4" name="Picture 12" descr="http://www.insbal.com/img/vasos.precipitados.bohemia.jpg"/>
          <p:cNvPicPr>
            <a:picLocks noGrp="1" noChangeAspect="1" noChangeArrowheads="1"/>
          </p:cNvPicPr>
          <p:nvPr>
            <p:ph idx="1"/>
          </p:nvPr>
        </p:nvPicPr>
        <p:blipFill>
          <a:blip r:embed="rId3" cstate="print"/>
          <a:srcRect/>
          <a:stretch>
            <a:fillRect/>
          </a:stretch>
        </p:blipFill>
        <p:spPr bwMode="auto">
          <a:xfrm>
            <a:off x="1428728" y="858380"/>
            <a:ext cx="5643602" cy="5394985"/>
          </a:xfrm>
          <a:prstGeom prst="rect">
            <a:avLst/>
          </a:prstGeom>
          <a:noFill/>
        </p:spPr>
      </p:pic>
      <p:sp>
        <p:nvSpPr>
          <p:cNvPr id="5" name="4 Marcador de pie de página"/>
          <p:cNvSpPr>
            <a:spLocks noGrp="1"/>
          </p:cNvSpPr>
          <p:nvPr>
            <p:ph type="ftr" sz="quarter" idx="11"/>
          </p:nvPr>
        </p:nvSpPr>
        <p:spPr/>
        <p:txBody>
          <a:bodyPr/>
          <a:lstStyle/>
          <a:p>
            <a:pPr>
              <a:defRPr/>
            </a:pPr>
            <a:r>
              <a:rPr lang="es-ES_tradnl" dirty="0" smtClean="0"/>
              <a:t>Susana Morales Bernal</a:t>
            </a:r>
            <a:endParaRPr lang="es-ES_tradnl"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Volumetric flask</a:t>
            </a:r>
            <a:br>
              <a:rPr lang="es-ES"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br>
            <a:endParaRPr lang="es-ES_tradnl" dirty="0"/>
          </a:p>
        </p:txBody>
      </p:sp>
      <p:pic>
        <p:nvPicPr>
          <p:cNvPr id="4" name="Picture 8" descr="http://www.insbal.com/img/matraces.aforados.clase.a.con.tapon.jpg"/>
          <p:cNvPicPr>
            <a:picLocks noGrp="1" noChangeAspect="1" noChangeArrowheads="1"/>
          </p:cNvPicPr>
          <p:nvPr>
            <p:ph idx="1"/>
          </p:nvPr>
        </p:nvPicPr>
        <p:blipFill>
          <a:blip r:embed="rId3" cstate="print"/>
          <a:srcRect/>
          <a:stretch>
            <a:fillRect/>
          </a:stretch>
        </p:blipFill>
        <p:spPr bwMode="auto">
          <a:xfrm>
            <a:off x="2428860" y="1024041"/>
            <a:ext cx="4111636" cy="5691107"/>
          </a:xfrm>
          <a:prstGeom prst="rect">
            <a:avLst/>
          </a:prstGeom>
          <a:noFill/>
        </p:spPr>
      </p:pic>
      <p:sp>
        <p:nvSpPr>
          <p:cNvPr id="5" name="4 Marcador de pie de página"/>
          <p:cNvSpPr>
            <a:spLocks noGrp="1"/>
          </p:cNvSpPr>
          <p:nvPr>
            <p:ph type="ftr" sz="quarter" idx="11"/>
          </p:nvPr>
        </p:nvSpPr>
        <p:spPr/>
        <p:txBody>
          <a:bodyPr/>
          <a:lstStyle/>
          <a:p>
            <a:pPr>
              <a:defRPr/>
            </a:pPr>
            <a:r>
              <a:rPr lang="es-ES_tradnl" dirty="0" smtClean="0"/>
              <a:t>Susana Morales Bernal</a:t>
            </a:r>
            <a:endParaRPr lang="es-ES_tradnl"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Graduated cylinder</a:t>
            </a:r>
            <a:br>
              <a:rPr lang="es-ES"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br>
            <a:endParaRPr lang="es-ES_tradnl" dirty="0"/>
          </a:p>
        </p:txBody>
      </p:sp>
      <p:pic>
        <p:nvPicPr>
          <p:cNvPr id="4" name="Picture 23" descr="http://www.uv.es/gammmm/Subsitio%20Operaciones/images/prob4.jpg"/>
          <p:cNvPicPr>
            <a:picLocks noGrp="1" noChangeAspect="1" noChangeArrowheads="1"/>
          </p:cNvPicPr>
          <p:nvPr>
            <p:ph idx="1"/>
          </p:nvPr>
        </p:nvPicPr>
        <p:blipFill>
          <a:blip r:embed="rId3" cstate="print"/>
          <a:srcRect/>
          <a:stretch>
            <a:fillRect/>
          </a:stretch>
        </p:blipFill>
        <p:spPr bwMode="auto">
          <a:xfrm>
            <a:off x="2643174" y="1302717"/>
            <a:ext cx="3929090" cy="5215760"/>
          </a:xfrm>
          <a:prstGeom prst="rect">
            <a:avLst/>
          </a:prstGeom>
          <a:noFill/>
        </p:spPr>
      </p:pic>
      <p:sp>
        <p:nvSpPr>
          <p:cNvPr id="5" name="4 Marcador de pie de página"/>
          <p:cNvSpPr>
            <a:spLocks noGrp="1"/>
          </p:cNvSpPr>
          <p:nvPr>
            <p:ph type="ftr" sz="quarter" idx="11"/>
          </p:nvPr>
        </p:nvSpPr>
        <p:spPr/>
        <p:txBody>
          <a:bodyPr/>
          <a:lstStyle/>
          <a:p>
            <a:pPr>
              <a:defRPr/>
            </a:pPr>
            <a:r>
              <a:rPr lang="es-ES_tradnl" dirty="0" smtClean="0"/>
              <a:t>Susana Morales Bernal</a:t>
            </a:r>
            <a:endParaRPr lang="es-ES_tradnl"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Pipette</a:t>
            </a:r>
            <a:endParaRPr lang="es-ES_tradnl" dirty="0"/>
          </a:p>
        </p:txBody>
      </p:sp>
      <p:pic>
        <p:nvPicPr>
          <p:cNvPr id="4" name="Picture 21" descr="C:\Users\Susana\AppData\Local\Microsoft\Windows\Temporary Internet Files\Low\Content.IE5\2EFW8PXH\1519[1].jpg"/>
          <p:cNvPicPr>
            <a:picLocks noGrp="1" noChangeAspect="1" noChangeArrowheads="1"/>
          </p:cNvPicPr>
          <p:nvPr>
            <p:ph idx="1"/>
          </p:nvPr>
        </p:nvPicPr>
        <p:blipFill>
          <a:blip r:embed="rId3" cstate="print"/>
          <a:srcRect/>
          <a:stretch>
            <a:fillRect/>
          </a:stretch>
        </p:blipFill>
        <p:spPr bwMode="auto">
          <a:xfrm>
            <a:off x="571472" y="1675393"/>
            <a:ext cx="8001055" cy="4968317"/>
          </a:xfrm>
          <a:prstGeom prst="rect">
            <a:avLst/>
          </a:prstGeom>
          <a:noFill/>
        </p:spPr>
      </p:pic>
      <p:sp>
        <p:nvSpPr>
          <p:cNvPr id="5" name="4 Marcador de pie de página"/>
          <p:cNvSpPr>
            <a:spLocks noGrp="1"/>
          </p:cNvSpPr>
          <p:nvPr>
            <p:ph type="ftr" sz="quarter" idx="11"/>
          </p:nvPr>
        </p:nvSpPr>
        <p:spPr/>
        <p:txBody>
          <a:bodyPr/>
          <a:lstStyle/>
          <a:p>
            <a:pPr>
              <a:defRPr/>
            </a:pPr>
            <a:r>
              <a:rPr lang="es-ES_tradnl" dirty="0" smtClean="0"/>
              <a:t>Susana Morales Bernal</a:t>
            </a:r>
            <a:endParaRPr lang="es-ES_tradnl"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Elipse"/>
          <p:cNvSpPr/>
          <p:nvPr/>
        </p:nvSpPr>
        <p:spPr>
          <a:xfrm>
            <a:off x="1928794" y="214290"/>
            <a:ext cx="5214937" cy="714375"/>
          </a:xfrm>
          <a:prstGeom prst="ellipse">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_tradnl" sz="2400" b="1" dirty="0" smtClean="0">
                <a:solidFill>
                  <a:schemeClr val="bg1"/>
                </a:solidFill>
              </a:rPr>
              <a:t>What is measuring?</a:t>
            </a:r>
            <a:endParaRPr lang="es-ES_tradnl" sz="2400" b="1" dirty="0">
              <a:solidFill>
                <a:schemeClr val="bg1"/>
              </a:solidFill>
            </a:endParaRPr>
          </a:p>
        </p:txBody>
      </p:sp>
      <p:sp>
        <p:nvSpPr>
          <p:cNvPr id="7" name="6 Rectángulo"/>
          <p:cNvSpPr/>
          <p:nvPr/>
        </p:nvSpPr>
        <p:spPr>
          <a:xfrm>
            <a:off x="0" y="1357298"/>
            <a:ext cx="9144000" cy="830997"/>
          </a:xfrm>
          <a:prstGeom prst="rect">
            <a:avLst/>
          </a:prstGeom>
          <a:solidFill>
            <a:schemeClr val="accent4">
              <a:lumMod val="20000"/>
              <a:lumOff val="80000"/>
            </a:schemeClr>
          </a:solidFill>
        </p:spPr>
        <p:txBody>
          <a:bodyPr wrap="square">
            <a:spAutoFit/>
          </a:bodyPr>
          <a:lstStyle/>
          <a:p>
            <a:r>
              <a:rPr lang="en-US" sz="2400" dirty="0" smtClean="0"/>
              <a:t>It is to compare what we want to measure with an amount of that magnitude that we use as a pattern</a:t>
            </a:r>
            <a:endParaRPr lang="es-ES" sz="2400" dirty="0"/>
          </a:p>
        </p:txBody>
      </p:sp>
      <p:sp>
        <p:nvSpPr>
          <p:cNvPr id="8" name="7 CuadroTexto"/>
          <p:cNvSpPr txBox="1"/>
          <p:nvPr/>
        </p:nvSpPr>
        <p:spPr>
          <a:xfrm>
            <a:off x="142844" y="2704454"/>
            <a:ext cx="4357718" cy="1938992"/>
          </a:xfrm>
          <a:prstGeom prst="rect">
            <a:avLst/>
          </a:prstGeom>
          <a:solidFill>
            <a:schemeClr val="accent4">
              <a:lumMod val="20000"/>
              <a:lumOff val="80000"/>
            </a:schemeClr>
          </a:solidFill>
        </p:spPr>
        <p:txBody>
          <a:bodyPr wrap="square" rtlCol="0">
            <a:spAutoFit/>
          </a:bodyPr>
          <a:lstStyle/>
          <a:p>
            <a:pPr algn="just"/>
            <a:r>
              <a:rPr lang="es-ES" sz="2400" dirty="0" smtClean="0"/>
              <a:t>We need to measure: </a:t>
            </a:r>
          </a:p>
          <a:p>
            <a:pPr algn="just"/>
            <a:endParaRPr lang="es-ES" sz="2400" dirty="0" smtClean="0"/>
          </a:p>
          <a:p>
            <a:pPr marL="457200" indent="-457200" algn="just">
              <a:buFont typeface="+mj-lt"/>
              <a:buAutoNum type="arabicPeriod"/>
            </a:pPr>
            <a:r>
              <a:rPr lang="es-ES" sz="2400" dirty="0" smtClean="0"/>
              <a:t>A measurement instrument </a:t>
            </a:r>
          </a:p>
          <a:p>
            <a:pPr marL="457200" indent="-457200" algn="just">
              <a:buFont typeface="+mj-lt"/>
              <a:buAutoNum type="arabicPeriod"/>
            </a:pPr>
            <a:r>
              <a:rPr lang="es-ES" sz="2400" dirty="0" smtClean="0"/>
              <a:t>A comparative pattern </a:t>
            </a:r>
          </a:p>
          <a:p>
            <a:pPr algn="just"/>
            <a:endParaRPr lang="es-ES" sz="2400" dirty="0"/>
          </a:p>
        </p:txBody>
      </p:sp>
      <p:sp>
        <p:nvSpPr>
          <p:cNvPr id="9" name="8 Rectángulo"/>
          <p:cNvSpPr/>
          <p:nvPr/>
        </p:nvSpPr>
        <p:spPr>
          <a:xfrm>
            <a:off x="0" y="5157629"/>
            <a:ext cx="9144000" cy="1200329"/>
          </a:xfrm>
          <a:prstGeom prst="rect">
            <a:avLst/>
          </a:prstGeom>
          <a:solidFill>
            <a:schemeClr val="accent4">
              <a:lumMod val="20000"/>
              <a:lumOff val="80000"/>
            </a:schemeClr>
          </a:solidFill>
        </p:spPr>
        <p:txBody>
          <a:bodyPr wrap="square">
            <a:spAutoFit/>
          </a:bodyPr>
          <a:lstStyle/>
          <a:p>
            <a:pPr algn="just"/>
            <a:r>
              <a:rPr lang="en-US" sz="2400" dirty="0" smtClean="0"/>
              <a:t>We can measure some properties of  matter but not others. Those that we can  measure,  are </a:t>
            </a:r>
            <a:r>
              <a:rPr lang="en-US" sz="2400" b="1" dirty="0" smtClean="0">
                <a:solidFill>
                  <a:schemeClr val="accent4">
                    <a:lumMod val="50000"/>
                  </a:schemeClr>
                </a:solidFill>
              </a:rPr>
              <a:t>quantitative properties</a:t>
            </a:r>
            <a:r>
              <a:rPr lang="en-US" sz="2400" dirty="0" smtClean="0"/>
              <a:t>. Those that we cannot measure, are </a:t>
            </a:r>
            <a:r>
              <a:rPr lang="en-US" sz="2400" b="1" dirty="0" smtClean="0">
                <a:solidFill>
                  <a:schemeClr val="accent4">
                    <a:lumMod val="50000"/>
                  </a:schemeClr>
                </a:solidFill>
              </a:rPr>
              <a:t>qualitative properties</a:t>
            </a:r>
            <a:r>
              <a:rPr lang="en-US" sz="2400" dirty="0" smtClean="0"/>
              <a:t>.</a:t>
            </a:r>
            <a:endParaRPr lang="es-ES" sz="2400" dirty="0"/>
          </a:p>
        </p:txBody>
      </p:sp>
      <p:pic>
        <p:nvPicPr>
          <p:cNvPr id="2058" name="Picture 10" descr="http://museovirtual.csic.es/medida/imagenes/instrumental.jpg"/>
          <p:cNvPicPr>
            <a:picLocks noChangeAspect="1" noChangeArrowheads="1"/>
          </p:cNvPicPr>
          <p:nvPr/>
        </p:nvPicPr>
        <p:blipFill>
          <a:blip r:embed="rId3" cstate="print"/>
          <a:srcRect/>
          <a:stretch>
            <a:fillRect/>
          </a:stretch>
        </p:blipFill>
        <p:spPr bwMode="auto">
          <a:xfrm>
            <a:off x="5405458" y="2329734"/>
            <a:ext cx="3238508" cy="2670902"/>
          </a:xfrm>
          <a:prstGeom prst="rect">
            <a:avLst/>
          </a:prstGeom>
          <a:noFill/>
        </p:spPr>
      </p:pic>
      <p:sp>
        <p:nvSpPr>
          <p:cNvPr id="10" name="9 Marcador de pie de página"/>
          <p:cNvSpPr>
            <a:spLocks noGrp="1"/>
          </p:cNvSpPr>
          <p:nvPr>
            <p:ph type="ftr" sz="quarter" idx="11"/>
          </p:nvPr>
        </p:nvSpPr>
        <p:spPr/>
        <p:txBody>
          <a:bodyPr/>
          <a:lstStyle/>
          <a:p>
            <a:pPr>
              <a:defRPr/>
            </a:pPr>
            <a:r>
              <a:rPr lang="es-ES_tradnl" dirty="0" smtClean="0"/>
              <a:t>Susana Morales Bernal</a:t>
            </a:r>
            <a:endParaRPr lang="es-ES_trad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graphicFrame>
        <p:nvGraphicFramePr>
          <p:cNvPr id="2" name="1 Diagrama"/>
          <p:cNvGraphicFramePr/>
          <p:nvPr/>
        </p:nvGraphicFramePr>
        <p:xfrm>
          <a:off x="1000100" y="2428868"/>
          <a:ext cx="7500990" cy="41434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Rectángulo"/>
          <p:cNvSpPr/>
          <p:nvPr/>
        </p:nvSpPr>
        <p:spPr>
          <a:xfrm>
            <a:off x="142844" y="571480"/>
            <a:ext cx="8786874" cy="1384995"/>
          </a:xfrm>
          <a:prstGeom prst="rect">
            <a:avLst/>
          </a:prstGeom>
        </p:spPr>
        <p:txBody>
          <a:bodyPr wrap="square">
            <a:spAutoFit/>
          </a:bodyPr>
          <a:lstStyle/>
          <a:p>
            <a:pPr algn="just"/>
            <a:r>
              <a:rPr lang="es-ES" sz="2800" b="1" dirty="0" smtClean="0">
                <a:solidFill>
                  <a:schemeClr val="accent4">
                    <a:lumMod val="75000"/>
                  </a:schemeClr>
                </a:solidFill>
                <a:latin typeface="Calibri" pitchFamily="34" charset="0"/>
              </a:rPr>
              <a:t>We call the quantitative properties, physical magnitudes. A physical magnitude is a property that we can measure. Some of these properties are: </a:t>
            </a:r>
            <a:endParaRPr lang="es-ES" sz="2800" b="1" dirty="0">
              <a:solidFill>
                <a:schemeClr val="accent4">
                  <a:lumMod val="75000"/>
                </a:schemeClr>
              </a:solidFill>
              <a:latin typeface="Calibri" pitchFamily="34" charset="0"/>
            </a:endParaRPr>
          </a:p>
        </p:txBody>
      </p:sp>
      <p:sp>
        <p:nvSpPr>
          <p:cNvPr id="4" name="3 Marcador de pie de página"/>
          <p:cNvSpPr>
            <a:spLocks noGrp="1"/>
          </p:cNvSpPr>
          <p:nvPr>
            <p:ph type="ftr" sz="quarter" idx="11"/>
          </p:nvPr>
        </p:nvSpPr>
        <p:spPr/>
        <p:txBody>
          <a:bodyPr/>
          <a:lstStyle/>
          <a:p>
            <a:pPr>
              <a:defRPr/>
            </a:pPr>
            <a:r>
              <a:rPr lang="es-ES_tradnl" dirty="0" smtClean="0"/>
              <a:t>Susana Morales Bernal</a:t>
            </a:r>
            <a:endParaRPr lang="es-ES_trad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46C89BCF-0862-4E13-B5A7-6F020017EBAA}"/>
                                            </p:graphicEl>
                                          </p:spTgt>
                                        </p:tgtEl>
                                        <p:attrNameLst>
                                          <p:attrName>style.visibility</p:attrName>
                                        </p:attrNameLst>
                                      </p:cBhvr>
                                      <p:to>
                                        <p:strVal val="visible"/>
                                      </p:to>
                                    </p:set>
                                    <p:animEffect transition="in" filter="fade">
                                      <p:cBhvr>
                                        <p:cTn id="12" dur="2000"/>
                                        <p:tgtEl>
                                          <p:spTgt spid="2">
                                            <p:graphicEl>
                                              <a:dgm id="{46C89BCF-0862-4E13-B5A7-6F020017EBA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graphicEl>
                                              <a:dgm id="{32784423-6825-4115-86D4-53AB74DEA710}"/>
                                            </p:graphicEl>
                                          </p:spTgt>
                                        </p:tgtEl>
                                        <p:attrNameLst>
                                          <p:attrName>style.visibility</p:attrName>
                                        </p:attrNameLst>
                                      </p:cBhvr>
                                      <p:to>
                                        <p:strVal val="visible"/>
                                      </p:to>
                                    </p:set>
                                    <p:animEffect transition="in" filter="fade">
                                      <p:cBhvr>
                                        <p:cTn id="17" dur="2000"/>
                                        <p:tgtEl>
                                          <p:spTgt spid="2">
                                            <p:graphicEl>
                                              <a:dgm id="{32784423-6825-4115-86D4-53AB74DEA710}"/>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graphicEl>
                                              <a:dgm id="{E42C9E41-9CAA-484B-9639-B65F61D6FDD8}"/>
                                            </p:graphicEl>
                                          </p:spTgt>
                                        </p:tgtEl>
                                        <p:attrNameLst>
                                          <p:attrName>style.visibility</p:attrName>
                                        </p:attrNameLst>
                                      </p:cBhvr>
                                      <p:to>
                                        <p:strVal val="visible"/>
                                      </p:to>
                                    </p:set>
                                    <p:animEffect transition="in" filter="fade">
                                      <p:cBhvr>
                                        <p:cTn id="22" dur="2000"/>
                                        <p:tgtEl>
                                          <p:spTgt spid="2">
                                            <p:graphicEl>
                                              <a:dgm id="{E42C9E41-9CAA-484B-9639-B65F61D6FDD8}"/>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graphicEl>
                                              <a:dgm id="{6CAA5F5B-D642-438F-A397-08CAA2D7C313}"/>
                                            </p:graphicEl>
                                          </p:spTgt>
                                        </p:tgtEl>
                                        <p:attrNameLst>
                                          <p:attrName>style.visibility</p:attrName>
                                        </p:attrNameLst>
                                      </p:cBhvr>
                                      <p:to>
                                        <p:strVal val="visible"/>
                                      </p:to>
                                    </p:set>
                                    <p:animEffect transition="in" filter="fade">
                                      <p:cBhvr>
                                        <p:cTn id="27" dur="2000"/>
                                        <p:tgtEl>
                                          <p:spTgt spid="2">
                                            <p:graphicEl>
                                              <a:dgm id="{6CAA5F5B-D642-438F-A397-08CAA2D7C313}"/>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graphicEl>
                                              <a:dgm id="{7F613A4C-DD09-4588-8DB2-76604E0373B6}"/>
                                            </p:graphicEl>
                                          </p:spTgt>
                                        </p:tgtEl>
                                        <p:attrNameLst>
                                          <p:attrName>style.visibility</p:attrName>
                                        </p:attrNameLst>
                                      </p:cBhvr>
                                      <p:to>
                                        <p:strVal val="visible"/>
                                      </p:to>
                                    </p:set>
                                    <p:animEffect transition="in" filter="fade">
                                      <p:cBhvr>
                                        <p:cTn id="32" dur="2000"/>
                                        <p:tgtEl>
                                          <p:spTgt spid="2">
                                            <p:graphicEl>
                                              <a:dgm id="{7F613A4C-DD09-4588-8DB2-76604E0373B6}"/>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graphicEl>
                                              <a:dgm id="{3049FECD-6AF2-4086-8D9D-C2BD119EEAE6}"/>
                                            </p:graphicEl>
                                          </p:spTgt>
                                        </p:tgtEl>
                                        <p:attrNameLst>
                                          <p:attrName>style.visibility</p:attrName>
                                        </p:attrNameLst>
                                      </p:cBhvr>
                                      <p:to>
                                        <p:strVal val="visible"/>
                                      </p:to>
                                    </p:set>
                                    <p:animEffect transition="in" filter="fade">
                                      <p:cBhvr>
                                        <p:cTn id="37" dur="2000"/>
                                        <p:tgtEl>
                                          <p:spTgt spid="2">
                                            <p:graphicEl>
                                              <a:dgm id="{3049FECD-6AF2-4086-8D9D-C2BD119EEAE6}"/>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graphicEl>
                                              <a:dgm id="{295C2D7C-3EBD-4EEC-95EC-5FACB85C3C6D}"/>
                                            </p:graphicEl>
                                          </p:spTgt>
                                        </p:tgtEl>
                                        <p:attrNameLst>
                                          <p:attrName>style.visibility</p:attrName>
                                        </p:attrNameLst>
                                      </p:cBhvr>
                                      <p:to>
                                        <p:strVal val="visible"/>
                                      </p:to>
                                    </p:set>
                                    <p:animEffect transition="in" filter="fade">
                                      <p:cBhvr>
                                        <p:cTn id="42" dur="2000"/>
                                        <p:tgtEl>
                                          <p:spTgt spid="2">
                                            <p:graphicEl>
                                              <a:dgm id="{295C2D7C-3EBD-4EEC-95EC-5FACB85C3C6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24"/>
            <a:ext cx="9144000" cy="646331"/>
          </a:xfrm>
          <a:prstGeom prst="rect">
            <a:avLst/>
          </a:prstGeom>
          <a:solidFill>
            <a:schemeClr val="accent4">
              <a:lumMod val="60000"/>
              <a:lumOff val="40000"/>
            </a:schemeClr>
          </a:solidFill>
        </p:spPr>
        <p:txBody>
          <a:bodyPr wrap="square">
            <a:spAutoFit/>
          </a:bodyPr>
          <a:lstStyle/>
          <a:p>
            <a:pPr algn="ctr"/>
            <a:r>
              <a:rPr lang="es-ES" sz="3600" b="1" dirty="0" smtClean="0">
                <a:solidFill>
                  <a:schemeClr val="bg1"/>
                </a:solidFill>
              </a:rPr>
              <a:t>Units of the international system</a:t>
            </a:r>
            <a:endParaRPr lang="es-ES" sz="3600" b="1" dirty="0">
              <a:solidFill>
                <a:schemeClr val="bg1"/>
              </a:solidFill>
            </a:endParaRPr>
          </a:p>
        </p:txBody>
      </p:sp>
      <p:sp>
        <p:nvSpPr>
          <p:cNvPr id="6" name="5 Rectángulo"/>
          <p:cNvSpPr/>
          <p:nvPr/>
        </p:nvSpPr>
        <p:spPr>
          <a:xfrm>
            <a:off x="-32" y="642918"/>
            <a:ext cx="8786874" cy="369332"/>
          </a:xfrm>
          <a:prstGeom prst="rect">
            <a:avLst/>
          </a:prstGeom>
        </p:spPr>
        <p:txBody>
          <a:bodyPr wrap="square">
            <a:spAutoFit/>
          </a:bodyPr>
          <a:lstStyle/>
          <a:p>
            <a:pPr algn="just"/>
            <a:r>
              <a:rPr lang="en-US" dirty="0" smtClean="0"/>
              <a:t>A system of units is the set of magnitudes and chosen units to measure them. </a:t>
            </a:r>
            <a:endParaRPr lang="es-ES" dirty="0"/>
          </a:p>
        </p:txBody>
      </p:sp>
      <p:graphicFrame>
        <p:nvGraphicFramePr>
          <p:cNvPr id="5" name="4 Tabla"/>
          <p:cNvGraphicFramePr>
            <a:graphicFrameLocks noGrp="1"/>
          </p:cNvGraphicFramePr>
          <p:nvPr/>
        </p:nvGraphicFramePr>
        <p:xfrm>
          <a:off x="642910" y="1928802"/>
          <a:ext cx="7856871" cy="4779600"/>
        </p:xfrm>
        <a:graphic>
          <a:graphicData uri="http://schemas.openxmlformats.org/drawingml/2006/table">
            <a:tbl>
              <a:tblPr firstRow="1" bandRow="1">
                <a:tableStyleId>{5C22544A-7EE6-4342-B048-85BDC9FD1C3A}</a:tableStyleId>
              </a:tblPr>
              <a:tblGrid>
                <a:gridCol w="2618957"/>
                <a:gridCol w="2618957"/>
                <a:gridCol w="2618957"/>
              </a:tblGrid>
              <a:tr h="477960">
                <a:tc>
                  <a:txBody>
                    <a:bodyPr/>
                    <a:lstStyle/>
                    <a:p>
                      <a:pPr algn="ctr"/>
                      <a:r>
                        <a:rPr lang="es-ES" sz="2000" dirty="0" smtClean="0"/>
                        <a:t>MAGNITUDE</a:t>
                      </a:r>
                      <a:endParaRPr lang="es-ES" sz="2000" dirty="0"/>
                    </a:p>
                  </a:txBody>
                  <a:tcPr marL="108526" marR="108526" marT="54263" marB="54263">
                    <a:solidFill>
                      <a:schemeClr val="accent4">
                        <a:lumMod val="75000"/>
                      </a:schemeClr>
                    </a:solidFill>
                  </a:tcPr>
                </a:tc>
                <a:tc>
                  <a:txBody>
                    <a:bodyPr/>
                    <a:lstStyle/>
                    <a:p>
                      <a:pPr algn="ctr"/>
                      <a:r>
                        <a:rPr lang="es-ES" sz="2000" dirty="0" smtClean="0"/>
                        <a:t>UNIT</a:t>
                      </a:r>
                      <a:endParaRPr lang="es-ES" sz="2000" dirty="0"/>
                    </a:p>
                  </a:txBody>
                  <a:tcPr marL="108526" marR="108526" marT="54263" marB="54263">
                    <a:solidFill>
                      <a:schemeClr val="accent4">
                        <a:lumMod val="75000"/>
                      </a:schemeClr>
                    </a:solidFill>
                  </a:tcPr>
                </a:tc>
                <a:tc>
                  <a:txBody>
                    <a:bodyPr/>
                    <a:lstStyle/>
                    <a:p>
                      <a:pPr algn="ctr"/>
                      <a:r>
                        <a:rPr lang="es-ES" sz="2000" dirty="0" smtClean="0"/>
                        <a:t>SYMBOL</a:t>
                      </a:r>
                      <a:endParaRPr lang="es-ES" sz="2000" dirty="0"/>
                    </a:p>
                  </a:txBody>
                  <a:tcPr marL="108526" marR="108526" marT="54263" marB="54263">
                    <a:solidFill>
                      <a:schemeClr val="accent4">
                        <a:lumMod val="75000"/>
                      </a:schemeClr>
                    </a:solidFill>
                  </a:tcPr>
                </a:tc>
              </a:tr>
              <a:tr h="477960">
                <a:tc>
                  <a:txBody>
                    <a:bodyPr/>
                    <a:lstStyle/>
                    <a:p>
                      <a:pPr algn="just"/>
                      <a:r>
                        <a:rPr lang="es-ES" sz="2000" dirty="0" smtClean="0"/>
                        <a:t>Length</a:t>
                      </a:r>
                      <a:endParaRPr lang="es-ES" sz="2000" dirty="0"/>
                    </a:p>
                  </a:txBody>
                  <a:tcPr marL="108526" marR="108526" marT="54263" marB="54263">
                    <a:solidFill>
                      <a:schemeClr val="accent4">
                        <a:lumMod val="40000"/>
                        <a:lumOff val="60000"/>
                      </a:schemeClr>
                    </a:solidFill>
                  </a:tcPr>
                </a:tc>
                <a:tc>
                  <a:txBody>
                    <a:bodyPr/>
                    <a:lstStyle/>
                    <a:p>
                      <a:pPr algn="ctr"/>
                      <a:r>
                        <a:rPr lang="es-ES" sz="2000" dirty="0" smtClean="0"/>
                        <a:t>Metre</a:t>
                      </a:r>
                      <a:endParaRPr lang="es-ES" sz="2000" dirty="0"/>
                    </a:p>
                  </a:txBody>
                  <a:tcPr marL="108526" marR="108526" marT="54263" marB="54263">
                    <a:solidFill>
                      <a:schemeClr val="accent4">
                        <a:lumMod val="40000"/>
                        <a:lumOff val="60000"/>
                      </a:schemeClr>
                    </a:solidFill>
                  </a:tcPr>
                </a:tc>
                <a:tc>
                  <a:txBody>
                    <a:bodyPr/>
                    <a:lstStyle/>
                    <a:p>
                      <a:pPr algn="ctr"/>
                      <a:r>
                        <a:rPr lang="es-ES" sz="2000" dirty="0" smtClean="0"/>
                        <a:t>m</a:t>
                      </a:r>
                      <a:endParaRPr lang="es-ES" sz="2000" dirty="0"/>
                    </a:p>
                  </a:txBody>
                  <a:tcPr marL="108526" marR="108526" marT="54263" marB="54263">
                    <a:solidFill>
                      <a:schemeClr val="accent4">
                        <a:lumMod val="40000"/>
                        <a:lumOff val="60000"/>
                      </a:schemeClr>
                    </a:solidFill>
                  </a:tcPr>
                </a:tc>
              </a:tr>
              <a:tr h="477960">
                <a:tc>
                  <a:txBody>
                    <a:bodyPr/>
                    <a:lstStyle/>
                    <a:p>
                      <a:pPr algn="just"/>
                      <a:r>
                        <a:rPr lang="es-ES" sz="2000" dirty="0" smtClean="0"/>
                        <a:t>Area</a:t>
                      </a:r>
                      <a:endParaRPr lang="es-ES" sz="2000" dirty="0"/>
                    </a:p>
                  </a:txBody>
                  <a:tcPr marL="108526" marR="108526" marT="54263" marB="54263">
                    <a:solidFill>
                      <a:schemeClr val="accent4">
                        <a:lumMod val="40000"/>
                        <a:lumOff val="60000"/>
                      </a:schemeClr>
                    </a:solidFill>
                  </a:tcPr>
                </a:tc>
                <a:tc>
                  <a:txBody>
                    <a:bodyPr/>
                    <a:lstStyle/>
                    <a:p>
                      <a:pPr algn="ctr"/>
                      <a:r>
                        <a:rPr lang="es-ES" sz="2000" dirty="0" smtClean="0"/>
                        <a:t>Square metre</a:t>
                      </a:r>
                      <a:endParaRPr lang="es-ES" sz="2000" dirty="0"/>
                    </a:p>
                  </a:txBody>
                  <a:tcPr marL="108526" marR="108526" marT="54263" marB="54263">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b="0" dirty="0" smtClean="0">
                          <a:solidFill>
                            <a:srgbClr val="000000"/>
                          </a:solidFill>
                          <a:effectLst/>
                          <a:latin typeface="+mn-lt"/>
                          <a:ea typeface="Times New Roman"/>
                        </a:rPr>
                        <a:t>m</a:t>
                      </a:r>
                      <a:r>
                        <a:rPr lang="es-ES" sz="2000" b="0" baseline="30000" dirty="0" smtClean="0">
                          <a:solidFill>
                            <a:srgbClr val="000000"/>
                          </a:solidFill>
                          <a:effectLst/>
                          <a:latin typeface="+mn-lt"/>
                          <a:ea typeface="Times New Roman"/>
                        </a:rPr>
                        <a:t>2</a:t>
                      </a:r>
                      <a:endParaRPr lang="es-ES" sz="2000" b="0" dirty="0" smtClean="0">
                        <a:solidFill>
                          <a:srgbClr val="000000"/>
                        </a:solidFill>
                        <a:effectLst/>
                        <a:latin typeface="+mn-lt"/>
                        <a:ea typeface="Times New Roman"/>
                      </a:endParaRPr>
                    </a:p>
                  </a:txBody>
                  <a:tcPr marL="108526" marR="108526" marT="54263" marB="54263">
                    <a:solidFill>
                      <a:schemeClr val="accent4">
                        <a:lumMod val="40000"/>
                        <a:lumOff val="60000"/>
                      </a:schemeClr>
                    </a:solidFill>
                  </a:tcPr>
                </a:tc>
              </a:tr>
              <a:tr h="477960">
                <a:tc>
                  <a:txBody>
                    <a:bodyPr/>
                    <a:lstStyle/>
                    <a:p>
                      <a:pPr algn="just"/>
                      <a:r>
                        <a:rPr lang="es-ES" sz="2000" dirty="0" smtClean="0"/>
                        <a:t>Volume</a:t>
                      </a:r>
                      <a:endParaRPr lang="es-ES" sz="2000" dirty="0"/>
                    </a:p>
                  </a:txBody>
                  <a:tcPr marL="108526" marR="108526" marT="54263" marB="54263">
                    <a:solidFill>
                      <a:schemeClr val="accent4">
                        <a:lumMod val="40000"/>
                        <a:lumOff val="60000"/>
                      </a:schemeClr>
                    </a:solidFill>
                  </a:tcPr>
                </a:tc>
                <a:tc>
                  <a:txBody>
                    <a:bodyPr/>
                    <a:lstStyle/>
                    <a:p>
                      <a:pPr algn="ctr"/>
                      <a:r>
                        <a:rPr lang="es-ES" sz="2000" dirty="0" smtClean="0"/>
                        <a:t>Cubic metre</a:t>
                      </a:r>
                      <a:endParaRPr lang="es-ES" sz="2000" dirty="0"/>
                    </a:p>
                  </a:txBody>
                  <a:tcPr marL="108526" marR="108526" marT="54263" marB="54263">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b="0" dirty="0" smtClean="0">
                          <a:solidFill>
                            <a:srgbClr val="000000"/>
                          </a:solidFill>
                          <a:effectLst/>
                          <a:latin typeface="+mn-lt"/>
                          <a:ea typeface="Times New Roman"/>
                        </a:rPr>
                        <a:t>m</a:t>
                      </a:r>
                      <a:r>
                        <a:rPr lang="es-ES" sz="2000" b="0" baseline="30000" dirty="0" smtClean="0">
                          <a:solidFill>
                            <a:srgbClr val="000000"/>
                          </a:solidFill>
                          <a:effectLst/>
                          <a:latin typeface="+mn-lt"/>
                          <a:ea typeface="Times New Roman"/>
                        </a:rPr>
                        <a:t>3</a:t>
                      </a:r>
                      <a:endParaRPr lang="es-ES" sz="2000" b="0" dirty="0" smtClean="0">
                        <a:solidFill>
                          <a:srgbClr val="000000"/>
                        </a:solidFill>
                        <a:effectLst/>
                        <a:latin typeface="+mn-lt"/>
                        <a:ea typeface="Times New Roman"/>
                      </a:endParaRPr>
                    </a:p>
                  </a:txBody>
                  <a:tcPr marL="108526" marR="108526" marT="54263" marB="54263">
                    <a:solidFill>
                      <a:schemeClr val="accent4">
                        <a:lumMod val="40000"/>
                        <a:lumOff val="60000"/>
                      </a:schemeClr>
                    </a:solidFill>
                  </a:tcPr>
                </a:tc>
              </a:tr>
              <a:tr h="477960">
                <a:tc>
                  <a:txBody>
                    <a:bodyPr/>
                    <a:lstStyle/>
                    <a:p>
                      <a:pPr algn="just"/>
                      <a:r>
                        <a:rPr lang="es-ES" sz="2000" dirty="0" smtClean="0"/>
                        <a:t>Mass</a:t>
                      </a:r>
                      <a:endParaRPr lang="es-ES" sz="2000" dirty="0"/>
                    </a:p>
                  </a:txBody>
                  <a:tcPr marL="108526" marR="108526" marT="54263" marB="54263">
                    <a:solidFill>
                      <a:schemeClr val="accent4">
                        <a:lumMod val="40000"/>
                        <a:lumOff val="60000"/>
                      </a:schemeClr>
                    </a:solidFill>
                  </a:tcPr>
                </a:tc>
                <a:tc>
                  <a:txBody>
                    <a:bodyPr/>
                    <a:lstStyle/>
                    <a:p>
                      <a:pPr algn="ctr"/>
                      <a:r>
                        <a:rPr lang="es-ES" sz="2000" dirty="0" smtClean="0"/>
                        <a:t>Kilogram</a:t>
                      </a:r>
                      <a:endParaRPr lang="es-ES" sz="2000" dirty="0"/>
                    </a:p>
                  </a:txBody>
                  <a:tcPr marL="108526" marR="108526" marT="54263" marB="54263">
                    <a:solidFill>
                      <a:schemeClr val="accent4">
                        <a:lumMod val="40000"/>
                        <a:lumOff val="60000"/>
                      </a:schemeClr>
                    </a:solidFill>
                  </a:tcPr>
                </a:tc>
                <a:tc>
                  <a:txBody>
                    <a:bodyPr/>
                    <a:lstStyle/>
                    <a:p>
                      <a:pPr algn="ctr"/>
                      <a:r>
                        <a:rPr lang="es-ES" sz="2000" dirty="0" smtClean="0"/>
                        <a:t>kg</a:t>
                      </a:r>
                      <a:endParaRPr lang="es-ES" sz="2000" dirty="0"/>
                    </a:p>
                  </a:txBody>
                  <a:tcPr marL="108526" marR="108526" marT="54263" marB="54263">
                    <a:solidFill>
                      <a:schemeClr val="accent4">
                        <a:lumMod val="40000"/>
                        <a:lumOff val="60000"/>
                      </a:schemeClr>
                    </a:solidFill>
                  </a:tcPr>
                </a:tc>
              </a:tr>
              <a:tr h="477960">
                <a:tc>
                  <a:txBody>
                    <a:bodyPr/>
                    <a:lstStyle/>
                    <a:p>
                      <a:pPr algn="just"/>
                      <a:r>
                        <a:rPr lang="es-ES" sz="2000" dirty="0" smtClean="0"/>
                        <a:t>Temperature</a:t>
                      </a:r>
                      <a:endParaRPr lang="es-ES" sz="2000" dirty="0"/>
                    </a:p>
                  </a:txBody>
                  <a:tcPr marL="108526" marR="108526" marT="54263" marB="54263">
                    <a:solidFill>
                      <a:schemeClr val="accent4">
                        <a:lumMod val="40000"/>
                        <a:lumOff val="60000"/>
                      </a:schemeClr>
                    </a:solidFill>
                  </a:tcPr>
                </a:tc>
                <a:tc>
                  <a:txBody>
                    <a:bodyPr/>
                    <a:lstStyle/>
                    <a:p>
                      <a:pPr algn="ctr"/>
                      <a:r>
                        <a:rPr lang="es-ES" sz="2000" dirty="0" smtClean="0"/>
                        <a:t>Kelvin </a:t>
                      </a:r>
                      <a:endParaRPr lang="es-ES" sz="2000" dirty="0"/>
                    </a:p>
                  </a:txBody>
                  <a:tcPr marL="108526" marR="108526" marT="54263" marB="54263">
                    <a:solidFill>
                      <a:schemeClr val="accent4">
                        <a:lumMod val="40000"/>
                        <a:lumOff val="60000"/>
                      </a:schemeClr>
                    </a:solidFill>
                  </a:tcPr>
                </a:tc>
                <a:tc>
                  <a:txBody>
                    <a:bodyPr/>
                    <a:lstStyle/>
                    <a:p>
                      <a:pPr algn="ctr"/>
                      <a:r>
                        <a:rPr lang="es-ES" sz="2000" dirty="0" smtClean="0"/>
                        <a:t>K</a:t>
                      </a:r>
                      <a:endParaRPr lang="es-ES" sz="2000" dirty="0"/>
                    </a:p>
                  </a:txBody>
                  <a:tcPr marL="108526" marR="108526" marT="54263" marB="54263">
                    <a:solidFill>
                      <a:schemeClr val="accent4">
                        <a:lumMod val="40000"/>
                        <a:lumOff val="60000"/>
                      </a:schemeClr>
                    </a:solidFill>
                  </a:tcPr>
                </a:tc>
              </a:tr>
              <a:tr h="477960">
                <a:tc>
                  <a:txBody>
                    <a:bodyPr/>
                    <a:lstStyle/>
                    <a:p>
                      <a:pPr algn="just"/>
                      <a:r>
                        <a:rPr lang="es-ES" sz="2000" dirty="0" smtClean="0"/>
                        <a:t>Time</a:t>
                      </a:r>
                      <a:endParaRPr lang="es-ES" sz="2000" dirty="0"/>
                    </a:p>
                  </a:txBody>
                  <a:tcPr marL="108526" marR="108526" marT="54263" marB="54263">
                    <a:solidFill>
                      <a:schemeClr val="accent4">
                        <a:lumMod val="40000"/>
                        <a:lumOff val="60000"/>
                      </a:schemeClr>
                    </a:solidFill>
                  </a:tcPr>
                </a:tc>
                <a:tc>
                  <a:txBody>
                    <a:bodyPr/>
                    <a:lstStyle/>
                    <a:p>
                      <a:pPr algn="ctr"/>
                      <a:r>
                        <a:rPr lang="es-ES" sz="2000" dirty="0" smtClean="0"/>
                        <a:t>Second</a:t>
                      </a:r>
                      <a:endParaRPr lang="es-ES" sz="2000" dirty="0"/>
                    </a:p>
                  </a:txBody>
                  <a:tcPr marL="108526" marR="108526" marT="54263" marB="54263">
                    <a:solidFill>
                      <a:schemeClr val="accent4">
                        <a:lumMod val="40000"/>
                        <a:lumOff val="60000"/>
                      </a:schemeClr>
                    </a:solidFill>
                  </a:tcPr>
                </a:tc>
                <a:tc>
                  <a:txBody>
                    <a:bodyPr/>
                    <a:lstStyle/>
                    <a:p>
                      <a:pPr algn="ctr"/>
                      <a:r>
                        <a:rPr lang="es-ES" sz="2000" dirty="0" smtClean="0"/>
                        <a:t>s</a:t>
                      </a:r>
                      <a:endParaRPr lang="es-ES" sz="2000" dirty="0"/>
                    </a:p>
                  </a:txBody>
                  <a:tcPr marL="108526" marR="108526" marT="54263" marB="54263">
                    <a:solidFill>
                      <a:schemeClr val="accent4">
                        <a:lumMod val="40000"/>
                        <a:lumOff val="60000"/>
                      </a:schemeClr>
                    </a:solidFill>
                  </a:tcPr>
                </a:tc>
              </a:tr>
              <a:tr h="47796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2000" dirty="0" smtClean="0"/>
                        <a:t>Force</a:t>
                      </a:r>
                    </a:p>
                  </a:txBody>
                  <a:tcPr marL="108526" marR="108526" marT="54263" marB="54263">
                    <a:solidFill>
                      <a:schemeClr val="accent4">
                        <a:lumMod val="40000"/>
                        <a:lumOff val="60000"/>
                      </a:schemeClr>
                    </a:solidFill>
                  </a:tcPr>
                </a:tc>
                <a:tc>
                  <a:txBody>
                    <a:bodyPr/>
                    <a:lstStyle/>
                    <a:p>
                      <a:pPr algn="ctr"/>
                      <a:r>
                        <a:rPr lang="es-ES" sz="2000" dirty="0" smtClean="0"/>
                        <a:t>Newton</a:t>
                      </a:r>
                      <a:endParaRPr lang="es-ES" sz="2000" dirty="0"/>
                    </a:p>
                  </a:txBody>
                  <a:tcPr marL="108526" marR="108526" marT="54263" marB="54263">
                    <a:solidFill>
                      <a:schemeClr val="accent4">
                        <a:lumMod val="40000"/>
                        <a:lumOff val="60000"/>
                      </a:schemeClr>
                    </a:solidFill>
                  </a:tcPr>
                </a:tc>
                <a:tc>
                  <a:txBody>
                    <a:bodyPr/>
                    <a:lstStyle/>
                    <a:p>
                      <a:pPr algn="ctr"/>
                      <a:r>
                        <a:rPr lang="es-ES" sz="2000" dirty="0" smtClean="0"/>
                        <a:t>N</a:t>
                      </a:r>
                      <a:endParaRPr lang="es-ES" sz="2000" dirty="0"/>
                    </a:p>
                  </a:txBody>
                  <a:tcPr marL="108526" marR="108526" marT="54263" marB="54263">
                    <a:solidFill>
                      <a:schemeClr val="accent4">
                        <a:lumMod val="40000"/>
                        <a:lumOff val="60000"/>
                      </a:schemeClr>
                    </a:solidFill>
                  </a:tcPr>
                </a:tc>
              </a:tr>
              <a:tr h="477960">
                <a:tc>
                  <a:txBody>
                    <a:bodyPr/>
                    <a:lstStyle/>
                    <a:p>
                      <a:pPr algn="just"/>
                      <a:r>
                        <a:rPr lang="es-ES" sz="2000" dirty="0" smtClean="0"/>
                        <a:t>Energy</a:t>
                      </a:r>
                      <a:endParaRPr lang="es-ES" sz="2000" dirty="0"/>
                    </a:p>
                  </a:txBody>
                  <a:tcPr marL="108526" marR="108526" marT="54263" marB="54263">
                    <a:solidFill>
                      <a:schemeClr val="accent4">
                        <a:lumMod val="40000"/>
                        <a:lumOff val="60000"/>
                      </a:schemeClr>
                    </a:solidFill>
                  </a:tcPr>
                </a:tc>
                <a:tc>
                  <a:txBody>
                    <a:bodyPr/>
                    <a:lstStyle/>
                    <a:p>
                      <a:pPr algn="ctr"/>
                      <a:r>
                        <a:rPr lang="es-ES" sz="2000" dirty="0" smtClean="0"/>
                        <a:t>Joule</a:t>
                      </a:r>
                      <a:endParaRPr lang="es-ES" sz="2000" dirty="0"/>
                    </a:p>
                  </a:txBody>
                  <a:tcPr marL="108526" marR="108526" marT="54263" marB="54263">
                    <a:solidFill>
                      <a:schemeClr val="accent4">
                        <a:lumMod val="40000"/>
                        <a:lumOff val="60000"/>
                      </a:schemeClr>
                    </a:solidFill>
                  </a:tcPr>
                </a:tc>
                <a:tc>
                  <a:txBody>
                    <a:bodyPr/>
                    <a:lstStyle/>
                    <a:p>
                      <a:pPr algn="ctr"/>
                      <a:r>
                        <a:rPr lang="es-ES" sz="2000" dirty="0" smtClean="0"/>
                        <a:t>J</a:t>
                      </a:r>
                      <a:endParaRPr lang="es-ES" sz="2000" dirty="0"/>
                    </a:p>
                  </a:txBody>
                  <a:tcPr marL="108526" marR="108526" marT="54263" marB="54263">
                    <a:solidFill>
                      <a:schemeClr val="accent4">
                        <a:lumMod val="40000"/>
                        <a:lumOff val="60000"/>
                      </a:schemeClr>
                    </a:solidFill>
                  </a:tcPr>
                </a:tc>
              </a:tr>
              <a:tr h="477960">
                <a:tc>
                  <a:txBody>
                    <a:bodyPr/>
                    <a:lstStyle/>
                    <a:p>
                      <a:pPr algn="just"/>
                      <a:r>
                        <a:rPr lang="es-ES" sz="2000" dirty="0" smtClean="0"/>
                        <a:t>Density</a:t>
                      </a:r>
                      <a:endParaRPr lang="es-ES" sz="2000" dirty="0"/>
                    </a:p>
                  </a:txBody>
                  <a:tcPr marL="108526" marR="108526" marT="54263" marB="54263">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dirty="0" smtClean="0"/>
                        <a:t>Kilogram/Cubic metre</a:t>
                      </a:r>
                    </a:p>
                  </a:txBody>
                  <a:tcPr marL="108526" marR="108526" marT="54263" marB="54263">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b="0" dirty="0" smtClean="0"/>
                        <a:t>kg/</a:t>
                      </a:r>
                      <a:r>
                        <a:rPr lang="es-ES" sz="2000" b="0" dirty="0" smtClean="0">
                          <a:solidFill>
                            <a:srgbClr val="000000"/>
                          </a:solidFill>
                          <a:effectLst/>
                          <a:latin typeface="+mn-lt"/>
                          <a:ea typeface="Times New Roman"/>
                        </a:rPr>
                        <a:t>m</a:t>
                      </a:r>
                      <a:r>
                        <a:rPr lang="es-ES" sz="2000" b="0" baseline="30000" dirty="0" smtClean="0">
                          <a:solidFill>
                            <a:srgbClr val="000000"/>
                          </a:solidFill>
                          <a:effectLst/>
                          <a:latin typeface="+mn-lt"/>
                          <a:ea typeface="Times New Roman"/>
                        </a:rPr>
                        <a:t>3</a:t>
                      </a:r>
                      <a:endParaRPr lang="es-ES" sz="2000" b="0" dirty="0" smtClean="0">
                        <a:solidFill>
                          <a:srgbClr val="000000"/>
                        </a:solidFill>
                        <a:effectLst/>
                        <a:latin typeface="+mn-lt"/>
                        <a:ea typeface="Times New Roman"/>
                      </a:endParaRPr>
                    </a:p>
                  </a:txBody>
                  <a:tcPr marL="108526" marR="108526" marT="54263" marB="54263">
                    <a:solidFill>
                      <a:schemeClr val="accent4">
                        <a:lumMod val="40000"/>
                        <a:lumOff val="60000"/>
                      </a:schemeClr>
                    </a:solidFill>
                  </a:tcPr>
                </a:tc>
              </a:tr>
            </a:tbl>
          </a:graphicData>
        </a:graphic>
      </p:graphicFrame>
      <p:sp>
        <p:nvSpPr>
          <p:cNvPr id="9" name="8 Rectángulo"/>
          <p:cNvSpPr/>
          <p:nvPr/>
        </p:nvSpPr>
        <p:spPr>
          <a:xfrm>
            <a:off x="0" y="1000108"/>
            <a:ext cx="9144000" cy="923330"/>
          </a:xfrm>
          <a:prstGeom prst="rect">
            <a:avLst/>
          </a:prstGeom>
        </p:spPr>
        <p:txBody>
          <a:bodyPr wrap="square">
            <a:spAutoFit/>
          </a:bodyPr>
          <a:lstStyle/>
          <a:p>
            <a:pPr algn="just"/>
            <a:r>
              <a:rPr lang="en-US" dirty="0" smtClean="0"/>
              <a:t>The system of units more extended all over the world is the international system of units, adopted in the General Conference of Weights and Measures, celebrated in Paris in 1960. Some magnitudes and its units are:</a:t>
            </a:r>
            <a:endParaRPr lang="es-ES" dirty="0"/>
          </a:p>
        </p:txBody>
      </p:sp>
      <p:sp>
        <p:nvSpPr>
          <p:cNvPr id="7" name="6 Marcador de pie de página"/>
          <p:cNvSpPr>
            <a:spLocks noGrp="1"/>
          </p:cNvSpPr>
          <p:nvPr>
            <p:ph type="ftr" sz="quarter" idx="11"/>
          </p:nvPr>
        </p:nvSpPr>
        <p:spPr/>
        <p:txBody>
          <a:bodyPr/>
          <a:lstStyle/>
          <a:p>
            <a:pPr>
              <a:defRPr/>
            </a:pPr>
            <a:r>
              <a:rPr lang="es-ES_tradnl" dirty="0" smtClean="0"/>
              <a:t>Susana Morales Bernal</a:t>
            </a:r>
            <a:endParaRPr lang="es-ES_tradnl"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a:xfrm>
            <a:off x="457200" y="785794"/>
            <a:ext cx="8229600" cy="857256"/>
          </a:xfrm>
          <a:solidFill>
            <a:schemeClr val="bg1"/>
          </a:solidFill>
        </p:spPr>
        <p:txBody>
          <a:bodyPr>
            <a:normAutofit/>
          </a:bodyPr>
          <a:lstStyle/>
          <a:p>
            <a:pPr algn="just" eaLnBrk="1" hangingPunct="1"/>
            <a:r>
              <a:rPr lang="es-ES" sz="3200" b="1" i="1" dirty="0" smtClean="0"/>
              <a:t>Length is the distance between two points</a:t>
            </a:r>
            <a:endParaRPr lang="es-ES_tradnl" sz="3200" b="1" i="1" dirty="0" smtClean="0"/>
          </a:p>
        </p:txBody>
      </p:sp>
      <p:sp>
        <p:nvSpPr>
          <p:cNvPr id="4099" name="2 Marcador de contenido"/>
          <p:cNvSpPr>
            <a:spLocks noGrp="1"/>
          </p:cNvSpPr>
          <p:nvPr>
            <p:ph idx="1"/>
          </p:nvPr>
        </p:nvSpPr>
        <p:spPr>
          <a:xfrm>
            <a:off x="-32" y="1643050"/>
            <a:ext cx="9144032" cy="1114420"/>
          </a:xfrm>
          <a:solidFill>
            <a:schemeClr val="bg1"/>
          </a:solidFill>
        </p:spPr>
        <p:txBody>
          <a:bodyPr/>
          <a:lstStyle/>
          <a:p>
            <a:pPr algn="ctr" eaLnBrk="1" hangingPunct="1">
              <a:buNone/>
            </a:pPr>
            <a:r>
              <a:rPr lang="en-US" b="1" dirty="0" smtClean="0"/>
              <a:t>The unit of length in the international  system of units is the metre (m)</a:t>
            </a:r>
          </a:p>
          <a:p>
            <a:pPr algn="ctr" eaLnBrk="1" hangingPunct="1">
              <a:buNone/>
            </a:pPr>
            <a:endParaRPr lang="es-ES" dirty="0" smtClean="0"/>
          </a:p>
        </p:txBody>
      </p:sp>
      <p:pic>
        <p:nvPicPr>
          <p:cNvPr id="4100" name="Picture 2" descr="C:\Documents and Settings\Susana\Configuración local\Archivos temporales de Internet\Content.IE5\VW4TRG0A\MCj04123940000[1].wmf"/>
          <p:cNvPicPr>
            <a:picLocks noChangeAspect="1" noChangeArrowheads="1"/>
          </p:cNvPicPr>
          <p:nvPr/>
        </p:nvPicPr>
        <p:blipFill>
          <a:blip r:embed="rId3" cstate="print"/>
          <a:srcRect/>
          <a:stretch>
            <a:fillRect/>
          </a:stretch>
        </p:blipFill>
        <p:spPr bwMode="auto">
          <a:xfrm>
            <a:off x="6488143" y="3357562"/>
            <a:ext cx="2370137" cy="2092325"/>
          </a:xfrm>
          <a:prstGeom prst="rect">
            <a:avLst/>
          </a:prstGeom>
          <a:noFill/>
          <a:ln w="9525">
            <a:noFill/>
            <a:miter lim="800000"/>
            <a:headEnd/>
            <a:tailEnd/>
          </a:ln>
        </p:spPr>
      </p:pic>
      <p:pic>
        <p:nvPicPr>
          <p:cNvPr id="2050" name="Picture 2" descr="C:\Users\Susana\Desktop\PRESENTACIÓN EN INGLÉS\cinta metrica.jpg"/>
          <p:cNvPicPr>
            <a:picLocks noChangeAspect="1" noChangeArrowheads="1"/>
          </p:cNvPicPr>
          <p:nvPr/>
        </p:nvPicPr>
        <p:blipFill>
          <a:blip r:embed="rId4" cstate="print"/>
          <a:srcRect/>
          <a:stretch>
            <a:fillRect/>
          </a:stretch>
        </p:blipFill>
        <p:spPr bwMode="auto">
          <a:xfrm>
            <a:off x="4929190" y="5429264"/>
            <a:ext cx="2357454" cy="1248064"/>
          </a:xfrm>
          <a:prstGeom prst="rect">
            <a:avLst/>
          </a:prstGeom>
          <a:noFill/>
        </p:spPr>
      </p:pic>
      <p:sp>
        <p:nvSpPr>
          <p:cNvPr id="10" name="9 Combinar"/>
          <p:cNvSpPr/>
          <p:nvPr/>
        </p:nvSpPr>
        <p:spPr>
          <a:xfrm rot="10800000">
            <a:off x="71407" y="2857496"/>
            <a:ext cx="4643470" cy="3857652"/>
          </a:xfrm>
          <a:prstGeom prst="flowChartMerg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10 Onda"/>
          <p:cNvSpPr/>
          <p:nvPr/>
        </p:nvSpPr>
        <p:spPr>
          <a:xfrm>
            <a:off x="3500430" y="2786058"/>
            <a:ext cx="2643206" cy="1928826"/>
          </a:xfrm>
          <a:prstGeom prst="wave">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smtClean="0">
                <a:solidFill>
                  <a:schemeClr val="tx1"/>
                </a:solidFill>
              </a:rPr>
              <a:t>The perimeter of a polygon is the sum of its sides, it is a length</a:t>
            </a:r>
            <a:endParaRPr lang="es-ES" sz="2000" b="1" i="1" dirty="0">
              <a:solidFill>
                <a:schemeClr val="tx1"/>
              </a:solidFill>
            </a:endParaRPr>
          </a:p>
        </p:txBody>
      </p:sp>
      <p:sp>
        <p:nvSpPr>
          <p:cNvPr id="12" name="11 Llamada con línea 3"/>
          <p:cNvSpPr/>
          <p:nvPr/>
        </p:nvSpPr>
        <p:spPr>
          <a:xfrm>
            <a:off x="285720" y="2571744"/>
            <a:ext cx="1357322" cy="1428760"/>
          </a:xfrm>
          <a:prstGeom prst="borderCallout3">
            <a:avLst>
              <a:gd name="adj1" fmla="val 18750"/>
              <a:gd name="adj2" fmla="val -8333"/>
              <a:gd name="adj3" fmla="val 18750"/>
              <a:gd name="adj4" fmla="val -16667"/>
              <a:gd name="adj5" fmla="val 100000"/>
              <a:gd name="adj6" fmla="val -16667"/>
              <a:gd name="adj7" fmla="val 143357"/>
              <a:gd name="adj8" fmla="val 15547"/>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smtClean="0">
                <a:solidFill>
                  <a:schemeClr val="tx1"/>
                </a:solidFill>
              </a:rPr>
              <a:t>The figure at the right is an equilateral triangle of side 8 cm</a:t>
            </a:r>
            <a:endParaRPr lang="es-ES" sz="1600" b="1" i="1" dirty="0">
              <a:solidFill>
                <a:schemeClr val="tx1"/>
              </a:solidFill>
            </a:endParaRPr>
          </a:p>
        </p:txBody>
      </p:sp>
      <p:sp>
        <p:nvSpPr>
          <p:cNvPr id="13" name="12 CuadroTexto"/>
          <p:cNvSpPr txBox="1"/>
          <p:nvPr/>
        </p:nvSpPr>
        <p:spPr>
          <a:xfrm>
            <a:off x="571472" y="5786454"/>
            <a:ext cx="3643338" cy="646331"/>
          </a:xfrm>
          <a:prstGeom prst="rect">
            <a:avLst/>
          </a:prstGeom>
          <a:noFill/>
        </p:spPr>
        <p:txBody>
          <a:bodyPr wrap="square" rtlCol="0">
            <a:spAutoFit/>
          </a:bodyPr>
          <a:lstStyle/>
          <a:p>
            <a:r>
              <a:rPr lang="en-US" b="1" dirty="0" smtClean="0"/>
              <a:t>Perimeter = 8 cm + 8cm + 8 cm Perimeter = 24 cm</a:t>
            </a:r>
            <a:endParaRPr lang="es-ES" b="1" dirty="0"/>
          </a:p>
        </p:txBody>
      </p:sp>
      <p:sp>
        <p:nvSpPr>
          <p:cNvPr id="14" name="13 CuadroTexto"/>
          <p:cNvSpPr txBox="1"/>
          <p:nvPr/>
        </p:nvSpPr>
        <p:spPr>
          <a:xfrm>
            <a:off x="1071538" y="4935692"/>
            <a:ext cx="2786082" cy="707886"/>
          </a:xfrm>
          <a:prstGeom prst="rect">
            <a:avLst/>
          </a:prstGeom>
          <a:noFill/>
        </p:spPr>
        <p:txBody>
          <a:bodyPr wrap="square" rtlCol="0">
            <a:spAutoFit/>
          </a:bodyPr>
          <a:lstStyle/>
          <a:p>
            <a:r>
              <a:rPr lang="en-US" sz="2000" b="1" dirty="0" smtClean="0"/>
              <a:t>The perimeter of this triangle is:</a:t>
            </a:r>
          </a:p>
        </p:txBody>
      </p:sp>
      <p:sp>
        <p:nvSpPr>
          <p:cNvPr id="15" name="14 CuadroTexto"/>
          <p:cNvSpPr txBox="1"/>
          <p:nvPr/>
        </p:nvSpPr>
        <p:spPr>
          <a:xfrm>
            <a:off x="3000364" y="-142900"/>
            <a:ext cx="3357586" cy="1015663"/>
          </a:xfrm>
          <a:prstGeom prst="rect">
            <a:avLst/>
          </a:prstGeom>
          <a:noFill/>
        </p:spPr>
        <p:txBody>
          <a:bodyPr wrap="square" rtlCol="0">
            <a:spAutoFit/>
          </a:bodyPr>
          <a:lstStyle/>
          <a:p>
            <a:pPr algn="ctr"/>
            <a:r>
              <a:rPr lang="es-ES" sz="6000" dirty="0" smtClean="0">
                <a:ln w="18415" cmpd="sng">
                  <a:solidFill>
                    <a:srgbClr val="FFFFFF"/>
                  </a:solidFill>
                  <a:prstDash val="solid"/>
                </a:ln>
                <a:solidFill>
                  <a:srgbClr val="7030A0"/>
                </a:solidFill>
                <a:effectLst>
                  <a:outerShdw blurRad="63500" dir="3600000" algn="tl" rotWithShape="0">
                    <a:srgbClr val="000000">
                      <a:alpha val="70000"/>
                    </a:srgbClr>
                  </a:outerShdw>
                </a:effectLst>
              </a:rPr>
              <a:t>LENGTH</a:t>
            </a:r>
            <a:endParaRPr lang="es-ES" sz="6000" dirty="0">
              <a:solidFill>
                <a:srgbClr val="7030A0"/>
              </a:solidFill>
            </a:endParaRPr>
          </a:p>
        </p:txBody>
      </p:sp>
      <p:sp>
        <p:nvSpPr>
          <p:cNvPr id="17" name="16 Botón de acción: Hacia atrás o Anterior">
            <a:hlinkClick r:id="" action="ppaction://hlinkshowjump?jump=previousslide" highlightClick="1"/>
          </p:cNvPr>
          <p:cNvSpPr/>
          <p:nvPr/>
        </p:nvSpPr>
        <p:spPr>
          <a:xfrm>
            <a:off x="8143900" y="5929330"/>
            <a:ext cx="404815" cy="607222"/>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6" name="15 Marcador de pie de página"/>
          <p:cNvSpPr>
            <a:spLocks noGrp="1"/>
          </p:cNvSpPr>
          <p:nvPr>
            <p:ph type="ftr" sz="quarter" idx="11"/>
          </p:nvPr>
        </p:nvSpPr>
        <p:spPr/>
        <p:txBody>
          <a:bodyPr/>
          <a:lstStyle/>
          <a:p>
            <a:pPr>
              <a:defRPr/>
            </a:pPr>
            <a:r>
              <a:rPr lang="es-ES_tradnl" dirty="0" smtClean="0"/>
              <a:t>Susana Morales Bernal</a:t>
            </a:r>
            <a:endParaRPr lang="es-ES_trad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box(in)">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099">
                                            <p:bg/>
                                          </p:spTgt>
                                        </p:tgtEl>
                                        <p:attrNameLst>
                                          <p:attrName>style.visibility</p:attrName>
                                        </p:attrNameLst>
                                      </p:cBhvr>
                                      <p:to>
                                        <p:strVal val="visible"/>
                                      </p:to>
                                    </p:set>
                                    <p:animEffect transition="in" filter="box(in)">
                                      <p:cBhvr>
                                        <p:cTn id="17" dur="500"/>
                                        <p:tgtEl>
                                          <p:spTgt spid="4099">
                                            <p:bg/>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099">
                                            <p:txEl>
                                              <p:pRg st="0" end="0"/>
                                            </p:txEl>
                                          </p:spTgt>
                                        </p:tgtEl>
                                        <p:attrNameLst>
                                          <p:attrName>style.visibility</p:attrName>
                                        </p:attrNameLst>
                                      </p:cBhvr>
                                      <p:to>
                                        <p:strVal val="visible"/>
                                      </p:to>
                                    </p:set>
                                    <p:animEffect transition="in" filter="box(in)">
                                      <p:cBhvr>
                                        <p:cTn id="22" dur="500"/>
                                        <p:tgtEl>
                                          <p:spTgt spid="409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2050"/>
                                        </p:tgtEl>
                                        <p:attrNameLst>
                                          <p:attrName>style.visibility</p:attrName>
                                        </p:attrNameLst>
                                      </p:cBhvr>
                                      <p:to>
                                        <p:strVal val="visible"/>
                                      </p:to>
                                    </p:set>
                                    <p:animEffect transition="in" filter="dissolve">
                                      <p:cBhvr>
                                        <p:cTn id="44" dur="500"/>
                                        <p:tgtEl>
                                          <p:spTgt spid="2050"/>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10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fill="hold"/>
                                        <p:tgtEl>
                                          <p:spTgt spid="14"/>
                                        </p:tgtEl>
                                        <p:attrNameLst>
                                          <p:attrName>ppt_x</p:attrName>
                                        </p:attrNameLst>
                                      </p:cBhvr>
                                      <p:tavLst>
                                        <p:tav tm="0">
                                          <p:val>
                                            <p:strVal val="#ppt_x"/>
                                          </p:val>
                                        </p:tav>
                                        <p:tav tm="100000">
                                          <p:val>
                                            <p:strVal val="#ppt_x"/>
                                          </p:val>
                                        </p:tav>
                                      </p:tavLst>
                                    </p:anim>
                                    <p:anim calcmode="lin" valueType="num">
                                      <p:cBhvr additive="base">
                                        <p:cTn id="5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500" fill="hold"/>
                                        <p:tgtEl>
                                          <p:spTgt spid="13"/>
                                        </p:tgtEl>
                                        <p:attrNameLst>
                                          <p:attrName>ppt_x</p:attrName>
                                        </p:attrNameLst>
                                      </p:cBhvr>
                                      <p:tavLst>
                                        <p:tav tm="0">
                                          <p:val>
                                            <p:strVal val="#ppt_x"/>
                                          </p:val>
                                        </p:tav>
                                        <p:tav tm="100000">
                                          <p:val>
                                            <p:strVal val="#ppt_x"/>
                                          </p:val>
                                        </p:tav>
                                      </p:tavLst>
                                    </p:anim>
                                    <p:anim calcmode="lin" valueType="num">
                                      <p:cBhvr additive="base">
                                        <p:cTn id="6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nimBg="1"/>
      <p:bldP spid="4099" grpId="0" build="p" animBg="1"/>
      <p:bldP spid="10" grpId="0" animBg="1"/>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5 CuadroTexto"/>
          <p:cNvSpPr txBox="1"/>
          <p:nvPr/>
        </p:nvSpPr>
        <p:spPr>
          <a:xfrm>
            <a:off x="0" y="33859"/>
            <a:ext cx="9144000" cy="1323439"/>
          </a:xfrm>
          <a:prstGeom prst="rect">
            <a:avLst/>
          </a:prstGeom>
          <a:noFill/>
        </p:spPr>
        <p:txBody>
          <a:bodyPr wrap="square" rtlCol="0">
            <a:spAutoFit/>
          </a:bodyPr>
          <a:lstStyle/>
          <a:p>
            <a:pPr algn="ctr"/>
            <a:r>
              <a:rPr lang="es-ES" sz="4000" b="1" dirty="0" smtClean="0">
                <a:solidFill>
                  <a:srgbClr val="7030A0"/>
                </a:solidFill>
              </a:rPr>
              <a:t>Multiples and submultiples </a:t>
            </a:r>
          </a:p>
          <a:p>
            <a:pPr algn="ctr"/>
            <a:r>
              <a:rPr lang="es-ES" sz="4000" b="1" dirty="0" smtClean="0">
                <a:solidFill>
                  <a:srgbClr val="7030A0"/>
                </a:solidFill>
              </a:rPr>
              <a:t>of metre</a:t>
            </a:r>
            <a:endParaRPr lang="es-ES" sz="4000" b="1" dirty="0">
              <a:solidFill>
                <a:srgbClr val="7030A0"/>
              </a:solidFill>
            </a:endParaRPr>
          </a:p>
        </p:txBody>
      </p:sp>
      <p:graphicFrame>
        <p:nvGraphicFramePr>
          <p:cNvPr id="8" name="7 Tabla"/>
          <p:cNvGraphicFramePr>
            <a:graphicFrameLocks noGrp="1"/>
          </p:cNvGraphicFramePr>
          <p:nvPr/>
        </p:nvGraphicFramePr>
        <p:xfrm>
          <a:off x="428596" y="1428736"/>
          <a:ext cx="6096000" cy="4856766"/>
        </p:xfrm>
        <a:graphic>
          <a:graphicData uri="http://schemas.openxmlformats.org/drawingml/2006/table">
            <a:tbl>
              <a:tblPr firstRow="1" bandRow="1">
                <a:tableStyleId>{5C22544A-7EE6-4342-B048-85BDC9FD1C3A}</a:tableStyleId>
              </a:tblPr>
              <a:tblGrid>
                <a:gridCol w="1785950"/>
                <a:gridCol w="1214446"/>
                <a:gridCol w="3095604"/>
              </a:tblGrid>
              <a:tr h="376206">
                <a:tc>
                  <a:txBody>
                    <a:bodyPr/>
                    <a:lstStyle/>
                    <a:p>
                      <a:pPr algn="ctr"/>
                      <a:r>
                        <a:rPr lang="es-ES" sz="1800" dirty="0" smtClean="0">
                          <a:solidFill>
                            <a:schemeClr val="tx1"/>
                          </a:solidFill>
                          <a:effectLst/>
                          <a:latin typeface="+mn-lt"/>
                          <a:cs typeface="Arial" pitchFamily="34" charset="0"/>
                        </a:rPr>
                        <a:t>UNIT</a:t>
                      </a:r>
                      <a:endParaRPr lang="es-ES" sz="1800" dirty="0">
                        <a:solidFill>
                          <a:schemeClr val="tx1"/>
                        </a:solidFill>
                        <a:effectLst/>
                        <a:latin typeface="+mn-lt"/>
                        <a:cs typeface="Arial"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s-ES" sz="1800" dirty="0" smtClean="0">
                          <a:solidFill>
                            <a:schemeClr val="tx1"/>
                          </a:solidFill>
                          <a:effectLst/>
                          <a:latin typeface="+mn-lt"/>
                          <a:cs typeface="Arial" pitchFamily="34" charset="0"/>
                        </a:rPr>
                        <a:t>SYMBOL</a:t>
                      </a:r>
                      <a:endParaRPr lang="es-ES" sz="1800" dirty="0">
                        <a:solidFill>
                          <a:schemeClr val="tx1"/>
                        </a:solidFill>
                        <a:effectLst/>
                        <a:latin typeface="+mn-lt"/>
                        <a:cs typeface="Arial"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s-ES" sz="1800" dirty="0" smtClean="0">
                          <a:solidFill>
                            <a:schemeClr val="tx1"/>
                          </a:solidFill>
                          <a:effectLst/>
                          <a:latin typeface="+mn-lt"/>
                          <a:cs typeface="Arial" pitchFamily="34" charset="0"/>
                        </a:rPr>
                        <a:t>EQUIVALENT</a:t>
                      </a:r>
                      <a:endParaRPr lang="es-ES" sz="1800" dirty="0">
                        <a:solidFill>
                          <a:schemeClr val="tx1"/>
                        </a:solidFill>
                        <a:effectLst/>
                        <a:latin typeface="+mn-lt"/>
                        <a:cs typeface="Arial"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60000"/>
                        <a:lumOff val="40000"/>
                      </a:schemeClr>
                    </a:solidFill>
                  </a:tcPr>
                </a:tc>
              </a:tr>
              <a:tr h="370840">
                <a:tc>
                  <a:txBody>
                    <a:bodyPr/>
                    <a:lstStyle/>
                    <a:p>
                      <a:pPr algn="l"/>
                      <a:endParaRPr lang="es-ES" sz="1800" b="1" dirty="0" smtClean="0">
                        <a:latin typeface="+mn-lt"/>
                        <a:cs typeface="Arial" pitchFamily="34" charset="0"/>
                      </a:endParaRPr>
                    </a:p>
                    <a:p>
                      <a:pPr algn="l"/>
                      <a:r>
                        <a:rPr lang="es-ES" sz="1800" b="1" dirty="0" smtClean="0">
                          <a:latin typeface="+mn-lt"/>
                          <a:cs typeface="Arial" pitchFamily="34" charset="0"/>
                        </a:rPr>
                        <a:t>Kilometre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800" b="1" dirty="0" smtClean="0">
                        <a:solidFill>
                          <a:srgbClr val="000000"/>
                        </a:solidFill>
                        <a:latin typeface="+mn-lt"/>
                        <a:ea typeface="Times New Roman"/>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ES" sz="1800" b="1" dirty="0" smtClean="0">
                          <a:solidFill>
                            <a:srgbClr val="000000"/>
                          </a:solidFill>
                          <a:latin typeface="+mn-lt"/>
                          <a:ea typeface="Times New Roman"/>
                          <a:cs typeface="Arial" pitchFamily="34" charset="0"/>
                        </a:rPr>
                        <a:t>km</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800" b="0" dirty="0" smtClean="0">
                        <a:ln>
                          <a:solidFill>
                            <a:sysClr val="windowText" lastClr="000000"/>
                          </a:solidFill>
                        </a:ln>
                        <a:latin typeface="+mn-lt"/>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800" b="0" dirty="0" smtClean="0">
                          <a:ln>
                            <a:solidFill>
                              <a:sysClr val="windowText" lastClr="000000"/>
                            </a:solidFill>
                          </a:ln>
                          <a:latin typeface="+mn-lt"/>
                          <a:cs typeface="Arial" pitchFamily="34" charset="0"/>
                        </a:rPr>
                        <a:t>1 </a:t>
                      </a:r>
                      <a:r>
                        <a:rPr lang="es-ES" sz="1800" b="0" dirty="0" smtClean="0">
                          <a:ln>
                            <a:solidFill>
                              <a:sysClr val="windowText" lastClr="000000"/>
                            </a:solidFill>
                          </a:ln>
                          <a:solidFill>
                            <a:srgbClr val="000000"/>
                          </a:solidFill>
                          <a:latin typeface="+mn-lt"/>
                          <a:ea typeface="Times New Roman"/>
                          <a:cs typeface="Arial" pitchFamily="34" charset="0"/>
                        </a:rPr>
                        <a:t>km</a:t>
                      </a:r>
                      <a:r>
                        <a:rPr lang="es-ES" sz="1800" b="0" baseline="0" dirty="0" smtClean="0">
                          <a:ln>
                            <a:solidFill>
                              <a:sysClr val="windowText" lastClr="000000"/>
                            </a:solidFill>
                          </a:ln>
                          <a:solidFill>
                            <a:srgbClr val="000000"/>
                          </a:solidFill>
                          <a:latin typeface="+mn-lt"/>
                          <a:ea typeface="Times New Roman"/>
                          <a:cs typeface="Arial" pitchFamily="34" charset="0"/>
                        </a:rPr>
                        <a:t> = 1 000 </a:t>
                      </a:r>
                      <a:r>
                        <a:rPr lang="es-ES" sz="1800" b="0" dirty="0" smtClean="0">
                          <a:ln>
                            <a:solidFill>
                              <a:sysClr val="windowText" lastClr="000000"/>
                            </a:solidFill>
                          </a:ln>
                          <a:solidFill>
                            <a:srgbClr val="000000"/>
                          </a:solidFill>
                          <a:latin typeface="+mn-lt"/>
                          <a:ea typeface="Times New Roman"/>
                          <a:cs typeface="Arial" pitchFamily="34" charset="0"/>
                        </a:rPr>
                        <a:t>m</a:t>
                      </a:r>
                      <a:r>
                        <a:rPr lang="es-ES" sz="1800" b="0" baseline="0" dirty="0" smtClean="0">
                          <a:ln>
                            <a:solidFill>
                              <a:sysClr val="windowText" lastClr="000000"/>
                            </a:solidFill>
                          </a:ln>
                          <a:solidFill>
                            <a:srgbClr val="000000"/>
                          </a:solidFill>
                          <a:latin typeface="+mn-lt"/>
                          <a:ea typeface="Times New Roman"/>
                          <a:cs typeface="Arial" pitchFamily="34" charset="0"/>
                        </a:rPr>
                        <a:t> </a:t>
                      </a:r>
                      <a:endParaRPr lang="es-ES" sz="1800" b="0" dirty="0" smtClean="0">
                        <a:ln>
                          <a:solidFill>
                            <a:sysClr val="windowText" lastClr="000000"/>
                          </a:solidFill>
                        </a:ln>
                        <a:solidFill>
                          <a:srgbClr val="000000"/>
                        </a:solidFill>
                        <a:latin typeface="+mn-lt"/>
                        <a:ea typeface="Times New Roman"/>
                        <a:cs typeface="Arial"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40000"/>
                        <a:lumOff val="60000"/>
                      </a:schemeClr>
                    </a:solidFill>
                  </a:tcPr>
                </a:tc>
              </a:tr>
              <a:tr h="370840">
                <a:tc>
                  <a:txBody>
                    <a:bodyPr/>
                    <a:lstStyle/>
                    <a:p>
                      <a:pPr algn="l"/>
                      <a:endParaRPr lang="es-ES" sz="1800" b="1" dirty="0" smtClean="0">
                        <a:latin typeface="+mn-lt"/>
                        <a:cs typeface="Arial" pitchFamily="34" charset="0"/>
                      </a:endParaRPr>
                    </a:p>
                    <a:p>
                      <a:pPr algn="l"/>
                      <a:r>
                        <a:rPr lang="es-ES" sz="1800" b="1" dirty="0" smtClean="0">
                          <a:latin typeface="+mn-lt"/>
                          <a:cs typeface="Arial" pitchFamily="34" charset="0"/>
                        </a:rPr>
                        <a:t>Hectometre</a:t>
                      </a:r>
                      <a:endParaRPr lang="es-ES" sz="1800" b="1" dirty="0">
                        <a:latin typeface="+mn-lt"/>
                        <a:cs typeface="Arial"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800" b="1" dirty="0" smtClean="0">
                        <a:solidFill>
                          <a:srgbClr val="000000"/>
                        </a:solidFill>
                        <a:latin typeface="+mn-lt"/>
                        <a:ea typeface="Times New Roman"/>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ES" sz="1800" b="1" dirty="0" smtClean="0">
                          <a:solidFill>
                            <a:srgbClr val="000000"/>
                          </a:solidFill>
                          <a:latin typeface="+mn-lt"/>
                          <a:ea typeface="Times New Roman"/>
                          <a:cs typeface="Arial" pitchFamily="34" charset="0"/>
                        </a:rPr>
                        <a:t>hm</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800" b="0" dirty="0" smtClean="0">
                        <a:ln>
                          <a:solidFill>
                            <a:sysClr val="windowText" lastClr="000000"/>
                          </a:solidFill>
                        </a:ln>
                        <a:latin typeface="+mn-lt"/>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800" b="0" dirty="0" smtClean="0">
                          <a:ln>
                            <a:solidFill>
                              <a:sysClr val="windowText" lastClr="000000"/>
                            </a:solidFill>
                          </a:ln>
                          <a:latin typeface="+mn-lt"/>
                          <a:cs typeface="Arial" pitchFamily="34" charset="0"/>
                        </a:rPr>
                        <a:t>1 </a:t>
                      </a:r>
                      <a:r>
                        <a:rPr lang="es-ES" sz="1800" b="0" dirty="0" smtClean="0">
                          <a:ln>
                            <a:solidFill>
                              <a:sysClr val="windowText" lastClr="000000"/>
                            </a:solidFill>
                          </a:ln>
                          <a:solidFill>
                            <a:srgbClr val="000000"/>
                          </a:solidFill>
                          <a:latin typeface="+mn-lt"/>
                          <a:ea typeface="Times New Roman"/>
                          <a:cs typeface="Arial" pitchFamily="34" charset="0"/>
                        </a:rPr>
                        <a:t>hm</a:t>
                      </a:r>
                      <a:r>
                        <a:rPr lang="es-ES" sz="1800" b="0" baseline="0" dirty="0" smtClean="0">
                          <a:ln>
                            <a:solidFill>
                              <a:sysClr val="windowText" lastClr="000000"/>
                            </a:solidFill>
                          </a:ln>
                          <a:solidFill>
                            <a:srgbClr val="000000"/>
                          </a:solidFill>
                          <a:latin typeface="+mn-lt"/>
                          <a:ea typeface="Times New Roman"/>
                          <a:cs typeface="Arial" pitchFamily="34" charset="0"/>
                        </a:rPr>
                        <a:t> = 100 </a:t>
                      </a:r>
                      <a:r>
                        <a:rPr lang="es-ES" sz="1800" b="0" dirty="0" smtClean="0">
                          <a:ln>
                            <a:solidFill>
                              <a:sysClr val="windowText" lastClr="000000"/>
                            </a:solidFill>
                          </a:ln>
                          <a:solidFill>
                            <a:srgbClr val="000000"/>
                          </a:solidFill>
                          <a:latin typeface="+mn-lt"/>
                          <a:ea typeface="Times New Roman"/>
                          <a:cs typeface="Arial" pitchFamily="34" charset="0"/>
                        </a:rPr>
                        <a:t>m</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40000"/>
                        <a:lumOff val="60000"/>
                      </a:schemeClr>
                    </a:solidFill>
                  </a:tcPr>
                </a:tc>
              </a:tr>
              <a:tr h="370840">
                <a:tc>
                  <a:txBody>
                    <a:bodyPr/>
                    <a:lstStyle/>
                    <a:p>
                      <a:pPr algn="l"/>
                      <a:endParaRPr lang="es-ES" sz="1800" b="1" dirty="0" smtClean="0">
                        <a:latin typeface="+mn-lt"/>
                        <a:cs typeface="Arial" pitchFamily="34" charset="0"/>
                      </a:endParaRPr>
                    </a:p>
                    <a:p>
                      <a:pPr algn="l"/>
                      <a:r>
                        <a:rPr lang="es-ES" sz="1800" b="1" dirty="0" smtClean="0">
                          <a:latin typeface="+mn-lt"/>
                          <a:cs typeface="Arial" pitchFamily="34" charset="0"/>
                        </a:rPr>
                        <a:t>Decametre</a:t>
                      </a:r>
                      <a:endParaRPr lang="es-ES" sz="1800" b="1" dirty="0">
                        <a:latin typeface="+mn-lt"/>
                        <a:cs typeface="Arial"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800" b="1" dirty="0" smtClean="0">
                        <a:solidFill>
                          <a:srgbClr val="000000"/>
                        </a:solidFill>
                        <a:latin typeface="+mn-lt"/>
                        <a:ea typeface="Times New Roman"/>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ES" sz="1800" b="1" dirty="0" smtClean="0">
                          <a:solidFill>
                            <a:srgbClr val="000000"/>
                          </a:solidFill>
                          <a:latin typeface="+mn-lt"/>
                          <a:ea typeface="Times New Roman"/>
                          <a:cs typeface="Arial" pitchFamily="34" charset="0"/>
                        </a:rPr>
                        <a:t>dam</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800" b="0" dirty="0" smtClean="0">
                        <a:ln>
                          <a:solidFill>
                            <a:sysClr val="windowText" lastClr="000000"/>
                          </a:solidFill>
                        </a:ln>
                        <a:latin typeface="+mn-lt"/>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800" b="0" dirty="0" smtClean="0">
                          <a:ln>
                            <a:solidFill>
                              <a:sysClr val="windowText" lastClr="000000"/>
                            </a:solidFill>
                          </a:ln>
                          <a:latin typeface="+mn-lt"/>
                          <a:cs typeface="Arial" pitchFamily="34" charset="0"/>
                        </a:rPr>
                        <a:t>1 </a:t>
                      </a:r>
                      <a:r>
                        <a:rPr lang="es-ES" sz="1800" b="0" dirty="0" smtClean="0">
                          <a:ln>
                            <a:solidFill>
                              <a:sysClr val="windowText" lastClr="000000"/>
                            </a:solidFill>
                          </a:ln>
                          <a:solidFill>
                            <a:srgbClr val="000000"/>
                          </a:solidFill>
                          <a:latin typeface="+mn-lt"/>
                          <a:ea typeface="Times New Roman"/>
                          <a:cs typeface="Arial" pitchFamily="34" charset="0"/>
                        </a:rPr>
                        <a:t>dam</a:t>
                      </a:r>
                      <a:r>
                        <a:rPr lang="es-ES" sz="1800" b="0" baseline="0" dirty="0" smtClean="0">
                          <a:ln>
                            <a:solidFill>
                              <a:sysClr val="windowText" lastClr="000000"/>
                            </a:solidFill>
                          </a:ln>
                          <a:solidFill>
                            <a:srgbClr val="000000"/>
                          </a:solidFill>
                          <a:latin typeface="+mn-lt"/>
                          <a:ea typeface="Times New Roman"/>
                          <a:cs typeface="Arial" pitchFamily="34" charset="0"/>
                        </a:rPr>
                        <a:t> = 10 </a:t>
                      </a:r>
                      <a:r>
                        <a:rPr lang="es-ES" sz="1800" b="0" dirty="0" smtClean="0">
                          <a:ln>
                            <a:solidFill>
                              <a:sysClr val="windowText" lastClr="000000"/>
                            </a:solidFill>
                          </a:ln>
                          <a:solidFill>
                            <a:srgbClr val="000000"/>
                          </a:solidFill>
                          <a:latin typeface="+mn-lt"/>
                          <a:ea typeface="Times New Roman"/>
                          <a:cs typeface="Arial" pitchFamily="34" charset="0"/>
                        </a:rPr>
                        <a:t>m</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40000"/>
                        <a:lumOff val="60000"/>
                      </a:schemeClr>
                    </a:solidFill>
                  </a:tcPr>
                </a:tc>
              </a:tr>
              <a:tr h="370840">
                <a:tc>
                  <a:txBody>
                    <a:bodyPr/>
                    <a:lstStyle/>
                    <a:p>
                      <a:pPr algn="l"/>
                      <a:endParaRPr lang="es-ES" sz="1800" b="1" dirty="0" smtClean="0">
                        <a:latin typeface="+mn-lt"/>
                        <a:cs typeface="Arial" pitchFamily="34" charset="0"/>
                      </a:endParaRPr>
                    </a:p>
                    <a:p>
                      <a:pPr algn="l"/>
                      <a:r>
                        <a:rPr lang="es-ES" sz="1800" b="1" dirty="0" smtClean="0">
                          <a:latin typeface="+mn-lt"/>
                          <a:cs typeface="Arial" pitchFamily="34" charset="0"/>
                        </a:rPr>
                        <a:t>Metre</a:t>
                      </a:r>
                      <a:endParaRPr lang="es-ES" sz="1800" b="1" dirty="0">
                        <a:latin typeface="+mn-lt"/>
                        <a:cs typeface="Arial"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800" b="1" dirty="0" smtClean="0">
                        <a:solidFill>
                          <a:srgbClr val="000000"/>
                        </a:solidFill>
                        <a:latin typeface="+mn-lt"/>
                        <a:ea typeface="Times New Roman"/>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ES" sz="1800" b="1" dirty="0" smtClean="0">
                          <a:solidFill>
                            <a:srgbClr val="000000"/>
                          </a:solidFill>
                          <a:latin typeface="+mn-lt"/>
                          <a:ea typeface="Times New Roman"/>
                          <a:cs typeface="Arial" pitchFamily="34" charset="0"/>
                        </a:rPr>
                        <a:t>m</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800" b="0" dirty="0" smtClean="0">
                        <a:ln>
                          <a:solidFill>
                            <a:sysClr val="windowText" lastClr="000000"/>
                          </a:solidFill>
                        </a:ln>
                        <a:solidFill>
                          <a:srgbClr val="000000"/>
                        </a:solidFill>
                        <a:latin typeface="+mn-lt"/>
                        <a:ea typeface="Times New Roman"/>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800" b="0" dirty="0" smtClean="0">
                          <a:ln>
                            <a:solidFill>
                              <a:sysClr val="windowText" lastClr="000000"/>
                            </a:solidFill>
                          </a:ln>
                          <a:solidFill>
                            <a:srgbClr val="000000"/>
                          </a:solidFill>
                          <a:latin typeface="+mn-lt"/>
                          <a:ea typeface="Times New Roman"/>
                          <a:cs typeface="Arial" pitchFamily="34" charset="0"/>
                        </a:rPr>
                        <a:t>1 m</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40000"/>
                        <a:lumOff val="60000"/>
                      </a:schemeClr>
                    </a:solidFill>
                  </a:tcPr>
                </a:tc>
              </a:tr>
              <a:tr h="370840">
                <a:tc>
                  <a:txBody>
                    <a:bodyPr/>
                    <a:lstStyle/>
                    <a:p>
                      <a:pPr algn="l"/>
                      <a:endParaRPr lang="es-ES" sz="1800" b="1" dirty="0" smtClean="0">
                        <a:latin typeface="+mn-lt"/>
                        <a:cs typeface="Arial" pitchFamily="34" charset="0"/>
                      </a:endParaRPr>
                    </a:p>
                    <a:p>
                      <a:pPr algn="l"/>
                      <a:r>
                        <a:rPr lang="es-ES" sz="1800" b="1" dirty="0" smtClean="0">
                          <a:latin typeface="+mn-lt"/>
                          <a:cs typeface="Arial" pitchFamily="34" charset="0"/>
                        </a:rPr>
                        <a:t>Decimetre</a:t>
                      </a:r>
                      <a:endParaRPr lang="es-ES" sz="1800" b="1" dirty="0">
                        <a:latin typeface="+mn-lt"/>
                        <a:cs typeface="Arial"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800" b="1" dirty="0" smtClean="0">
                        <a:solidFill>
                          <a:srgbClr val="000000"/>
                        </a:solidFill>
                        <a:latin typeface="+mn-lt"/>
                        <a:ea typeface="Times New Roman"/>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ES" sz="1800" b="1" dirty="0" smtClean="0">
                          <a:solidFill>
                            <a:srgbClr val="000000"/>
                          </a:solidFill>
                          <a:latin typeface="+mn-lt"/>
                          <a:ea typeface="Times New Roman"/>
                          <a:cs typeface="Arial" pitchFamily="34" charset="0"/>
                        </a:rPr>
                        <a:t>dm</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800" b="0" dirty="0" smtClean="0">
                        <a:ln>
                          <a:solidFill>
                            <a:sysClr val="windowText" lastClr="000000"/>
                          </a:solidFill>
                        </a:ln>
                        <a:solidFill>
                          <a:srgbClr val="000000"/>
                        </a:solidFill>
                        <a:latin typeface="+mn-lt"/>
                        <a:ea typeface="Times New Roman"/>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800" b="0" dirty="0" smtClean="0">
                          <a:ln>
                            <a:solidFill>
                              <a:sysClr val="windowText" lastClr="000000"/>
                            </a:solidFill>
                          </a:ln>
                          <a:solidFill>
                            <a:srgbClr val="000000"/>
                          </a:solidFill>
                          <a:latin typeface="+mn-lt"/>
                          <a:ea typeface="Times New Roman"/>
                          <a:cs typeface="Arial" pitchFamily="34" charset="0"/>
                        </a:rPr>
                        <a:t>1 dm</a:t>
                      </a:r>
                      <a:r>
                        <a:rPr lang="es-ES" sz="1800" b="0" baseline="0" dirty="0" smtClean="0">
                          <a:ln>
                            <a:solidFill>
                              <a:sysClr val="windowText" lastClr="000000"/>
                            </a:solidFill>
                          </a:ln>
                          <a:solidFill>
                            <a:srgbClr val="000000"/>
                          </a:solidFill>
                          <a:latin typeface="+mn-lt"/>
                          <a:ea typeface="Times New Roman"/>
                          <a:cs typeface="Arial" pitchFamily="34" charset="0"/>
                        </a:rPr>
                        <a:t> = 0,1 </a:t>
                      </a:r>
                      <a:r>
                        <a:rPr lang="es-ES" sz="1800" b="0" dirty="0" smtClean="0">
                          <a:ln>
                            <a:solidFill>
                              <a:sysClr val="windowText" lastClr="000000"/>
                            </a:solidFill>
                          </a:ln>
                          <a:solidFill>
                            <a:srgbClr val="000000"/>
                          </a:solidFill>
                          <a:latin typeface="+mn-lt"/>
                          <a:ea typeface="Times New Roman"/>
                          <a:cs typeface="Arial" pitchFamily="34" charset="0"/>
                        </a:rPr>
                        <a:t>m</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40000"/>
                        <a:lumOff val="60000"/>
                      </a:schemeClr>
                    </a:solidFill>
                  </a:tcPr>
                </a:tc>
              </a:tr>
              <a:tr h="370840">
                <a:tc>
                  <a:txBody>
                    <a:bodyPr/>
                    <a:lstStyle/>
                    <a:p>
                      <a:pPr algn="l"/>
                      <a:endParaRPr lang="es-ES" sz="1800" b="1" dirty="0" smtClean="0">
                        <a:latin typeface="+mn-lt"/>
                        <a:cs typeface="Arial" pitchFamily="34" charset="0"/>
                      </a:endParaRPr>
                    </a:p>
                    <a:p>
                      <a:pPr algn="l"/>
                      <a:r>
                        <a:rPr lang="es-ES" sz="1800" b="1" dirty="0" smtClean="0">
                          <a:latin typeface="+mn-lt"/>
                          <a:cs typeface="Arial" pitchFamily="34" charset="0"/>
                        </a:rPr>
                        <a:t>Centimetre</a:t>
                      </a:r>
                      <a:endParaRPr lang="es-ES" sz="1800" b="1" dirty="0">
                        <a:latin typeface="+mn-lt"/>
                        <a:cs typeface="Arial"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800" b="1" dirty="0" smtClean="0">
                        <a:solidFill>
                          <a:srgbClr val="000000"/>
                        </a:solidFill>
                        <a:latin typeface="+mn-lt"/>
                        <a:ea typeface="Times New Roman"/>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ES" sz="1800" b="1" dirty="0" smtClean="0">
                          <a:solidFill>
                            <a:srgbClr val="000000"/>
                          </a:solidFill>
                          <a:latin typeface="+mn-lt"/>
                          <a:ea typeface="Times New Roman"/>
                          <a:cs typeface="Arial" pitchFamily="34" charset="0"/>
                        </a:rPr>
                        <a:t>cm</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800" b="0" dirty="0" smtClean="0">
                        <a:ln>
                          <a:solidFill>
                            <a:sysClr val="windowText" lastClr="000000"/>
                          </a:solidFill>
                        </a:ln>
                        <a:solidFill>
                          <a:srgbClr val="000000"/>
                        </a:solidFill>
                        <a:latin typeface="+mn-lt"/>
                        <a:ea typeface="Times New Roman"/>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800" b="0" dirty="0" smtClean="0">
                          <a:ln>
                            <a:solidFill>
                              <a:sysClr val="windowText" lastClr="000000"/>
                            </a:solidFill>
                          </a:ln>
                          <a:solidFill>
                            <a:srgbClr val="000000"/>
                          </a:solidFill>
                          <a:latin typeface="+mn-lt"/>
                          <a:ea typeface="Times New Roman"/>
                          <a:cs typeface="Arial" pitchFamily="34" charset="0"/>
                        </a:rPr>
                        <a:t>1 cm</a:t>
                      </a:r>
                      <a:r>
                        <a:rPr lang="es-ES" sz="1800" b="0" baseline="0" dirty="0" smtClean="0">
                          <a:ln>
                            <a:solidFill>
                              <a:sysClr val="windowText" lastClr="000000"/>
                            </a:solidFill>
                          </a:ln>
                          <a:solidFill>
                            <a:srgbClr val="000000"/>
                          </a:solidFill>
                          <a:latin typeface="+mn-lt"/>
                          <a:ea typeface="Times New Roman"/>
                          <a:cs typeface="Arial" pitchFamily="34" charset="0"/>
                        </a:rPr>
                        <a:t> = 0, 01 </a:t>
                      </a:r>
                      <a:r>
                        <a:rPr lang="es-ES" sz="1800" b="0" dirty="0" smtClean="0">
                          <a:ln>
                            <a:solidFill>
                              <a:sysClr val="windowText" lastClr="000000"/>
                            </a:solidFill>
                          </a:ln>
                          <a:solidFill>
                            <a:srgbClr val="000000"/>
                          </a:solidFill>
                          <a:latin typeface="+mn-lt"/>
                          <a:ea typeface="Times New Roman"/>
                          <a:cs typeface="Arial" pitchFamily="34" charset="0"/>
                        </a:rPr>
                        <a:t>m</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40000"/>
                        <a:lumOff val="60000"/>
                      </a:schemeClr>
                    </a:solidFill>
                  </a:tcPr>
                </a:tc>
              </a:tr>
              <a:tr h="370840">
                <a:tc>
                  <a:txBody>
                    <a:bodyPr/>
                    <a:lstStyle/>
                    <a:p>
                      <a:pPr algn="l"/>
                      <a:endParaRPr lang="es-ES" sz="1800" b="1" dirty="0" smtClean="0">
                        <a:latin typeface="+mn-lt"/>
                        <a:cs typeface="Arial" pitchFamily="34" charset="0"/>
                      </a:endParaRPr>
                    </a:p>
                    <a:p>
                      <a:pPr algn="l"/>
                      <a:r>
                        <a:rPr lang="es-ES" sz="1800" b="1" dirty="0" smtClean="0">
                          <a:latin typeface="+mn-lt"/>
                          <a:cs typeface="Arial" pitchFamily="34" charset="0"/>
                        </a:rPr>
                        <a:t>Millimetre</a:t>
                      </a:r>
                      <a:endParaRPr lang="es-ES" sz="1800" b="1" dirty="0">
                        <a:latin typeface="+mn-lt"/>
                        <a:cs typeface="Arial"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800" b="1" dirty="0" smtClean="0">
                        <a:solidFill>
                          <a:srgbClr val="000000"/>
                        </a:solidFill>
                        <a:latin typeface="+mn-lt"/>
                        <a:ea typeface="Times New Roman"/>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ES" sz="1800" b="1" dirty="0" smtClean="0">
                          <a:solidFill>
                            <a:srgbClr val="000000"/>
                          </a:solidFill>
                          <a:latin typeface="+mn-lt"/>
                          <a:ea typeface="Times New Roman"/>
                          <a:cs typeface="Arial" pitchFamily="34" charset="0"/>
                        </a:rPr>
                        <a:t>mm</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800" b="0" dirty="0" smtClean="0">
                        <a:ln>
                          <a:solidFill>
                            <a:sysClr val="windowText" lastClr="000000"/>
                          </a:solidFill>
                        </a:ln>
                        <a:solidFill>
                          <a:srgbClr val="000000"/>
                        </a:solidFill>
                        <a:latin typeface="+mn-lt"/>
                        <a:ea typeface="Times New Roman"/>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800" b="0" dirty="0" smtClean="0">
                          <a:ln>
                            <a:solidFill>
                              <a:sysClr val="windowText" lastClr="000000"/>
                            </a:solidFill>
                          </a:ln>
                          <a:solidFill>
                            <a:srgbClr val="000000"/>
                          </a:solidFill>
                          <a:latin typeface="+mn-lt"/>
                          <a:ea typeface="Times New Roman"/>
                          <a:cs typeface="Arial" pitchFamily="34" charset="0"/>
                        </a:rPr>
                        <a:t>1 mm</a:t>
                      </a:r>
                      <a:r>
                        <a:rPr lang="es-ES" sz="1800" b="0" baseline="0" dirty="0" smtClean="0">
                          <a:ln>
                            <a:solidFill>
                              <a:sysClr val="windowText" lastClr="000000"/>
                            </a:solidFill>
                          </a:ln>
                          <a:solidFill>
                            <a:srgbClr val="000000"/>
                          </a:solidFill>
                          <a:latin typeface="+mn-lt"/>
                          <a:ea typeface="Times New Roman"/>
                          <a:cs typeface="Arial" pitchFamily="34" charset="0"/>
                        </a:rPr>
                        <a:t>  = 0,001 </a:t>
                      </a:r>
                      <a:r>
                        <a:rPr lang="es-ES" sz="1800" b="0" dirty="0" smtClean="0">
                          <a:ln>
                            <a:solidFill>
                              <a:sysClr val="windowText" lastClr="000000"/>
                            </a:solidFill>
                          </a:ln>
                          <a:solidFill>
                            <a:srgbClr val="000000"/>
                          </a:solidFill>
                          <a:latin typeface="+mn-lt"/>
                          <a:ea typeface="Times New Roman"/>
                          <a:cs typeface="Arial" pitchFamily="34" charset="0"/>
                        </a:rPr>
                        <a:t>m</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40000"/>
                        <a:lumOff val="60000"/>
                      </a:schemeClr>
                    </a:solidFill>
                  </a:tcPr>
                </a:tc>
              </a:tr>
            </a:tbl>
          </a:graphicData>
        </a:graphic>
      </p:graphicFrame>
      <p:grpSp>
        <p:nvGrpSpPr>
          <p:cNvPr id="27" name="26 Grupo"/>
          <p:cNvGrpSpPr/>
          <p:nvPr/>
        </p:nvGrpSpPr>
        <p:grpSpPr>
          <a:xfrm>
            <a:off x="6572264" y="2000240"/>
            <a:ext cx="2571768" cy="1667358"/>
            <a:chOff x="6786578" y="2702478"/>
            <a:chExt cx="2571768" cy="1667358"/>
          </a:xfrm>
        </p:grpSpPr>
        <p:grpSp>
          <p:nvGrpSpPr>
            <p:cNvPr id="10" name="9 Grupo"/>
            <p:cNvGrpSpPr/>
            <p:nvPr/>
          </p:nvGrpSpPr>
          <p:grpSpPr>
            <a:xfrm>
              <a:off x="6929454" y="3000372"/>
              <a:ext cx="1928826" cy="1285884"/>
              <a:chOff x="7000892" y="1714488"/>
              <a:chExt cx="1928826" cy="1285884"/>
            </a:xfrm>
          </p:grpSpPr>
          <p:cxnSp>
            <p:nvCxnSpPr>
              <p:cNvPr id="11" name="10 Conector angular"/>
              <p:cNvCxnSpPr/>
              <p:nvPr/>
            </p:nvCxnSpPr>
            <p:spPr>
              <a:xfrm>
                <a:off x="8143900" y="2571744"/>
                <a:ext cx="500066" cy="214314"/>
              </a:xfrm>
              <a:prstGeom prst="bentConnector3">
                <a:avLst>
                  <a:gd name="adj1" fmla="val 50000"/>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nvGrpSpPr>
              <p:cNvPr id="12" name="16 Grupo"/>
              <p:cNvGrpSpPr/>
              <p:nvPr/>
            </p:nvGrpSpPr>
            <p:grpSpPr>
              <a:xfrm>
                <a:off x="7000892" y="1714488"/>
                <a:ext cx="1928826" cy="1285884"/>
                <a:chOff x="7000892" y="2000240"/>
                <a:chExt cx="1928826" cy="1285884"/>
              </a:xfrm>
            </p:grpSpPr>
            <p:cxnSp>
              <p:nvCxnSpPr>
                <p:cNvPr id="13" name="12 Conector angular"/>
                <p:cNvCxnSpPr/>
                <p:nvPr/>
              </p:nvCxnSpPr>
              <p:spPr>
                <a:xfrm>
                  <a:off x="7000892" y="2000240"/>
                  <a:ext cx="500066" cy="214314"/>
                </a:xfrm>
                <a:prstGeom prst="bentConnector3">
                  <a:avLst>
                    <a:gd name="adj1" fmla="val 50000"/>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13 Conector angular"/>
                <p:cNvCxnSpPr/>
                <p:nvPr/>
              </p:nvCxnSpPr>
              <p:spPr>
                <a:xfrm>
                  <a:off x="7286644" y="2214554"/>
                  <a:ext cx="500066" cy="214314"/>
                </a:xfrm>
                <a:prstGeom prst="bentConnector3">
                  <a:avLst>
                    <a:gd name="adj1" fmla="val 50000"/>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14 Conector angular"/>
                <p:cNvCxnSpPr/>
                <p:nvPr/>
              </p:nvCxnSpPr>
              <p:spPr>
                <a:xfrm>
                  <a:off x="8429652" y="3071810"/>
                  <a:ext cx="500066" cy="214314"/>
                </a:xfrm>
                <a:prstGeom prst="bentConnector3">
                  <a:avLst>
                    <a:gd name="adj1" fmla="val 50000"/>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15 Conector angular"/>
                <p:cNvCxnSpPr/>
                <p:nvPr/>
              </p:nvCxnSpPr>
              <p:spPr>
                <a:xfrm>
                  <a:off x="7572396" y="2428868"/>
                  <a:ext cx="500066" cy="214314"/>
                </a:xfrm>
                <a:prstGeom prst="bentConnector3">
                  <a:avLst>
                    <a:gd name="adj1" fmla="val 50000"/>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16 Conector angular"/>
                <p:cNvCxnSpPr/>
                <p:nvPr/>
              </p:nvCxnSpPr>
              <p:spPr>
                <a:xfrm>
                  <a:off x="7858148" y="2643182"/>
                  <a:ext cx="500066" cy="214314"/>
                </a:xfrm>
                <a:prstGeom prst="bentConnector3">
                  <a:avLst>
                    <a:gd name="adj1" fmla="val 50000"/>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26" name="25 Grupo"/>
            <p:cNvGrpSpPr/>
            <p:nvPr/>
          </p:nvGrpSpPr>
          <p:grpSpPr>
            <a:xfrm>
              <a:off x="6786578" y="2702478"/>
              <a:ext cx="2571768" cy="1667358"/>
              <a:chOff x="6786578" y="1488032"/>
              <a:chExt cx="2571768" cy="1667358"/>
            </a:xfrm>
          </p:grpSpPr>
          <p:sp>
            <p:nvSpPr>
              <p:cNvPr id="21" name="20 CuadroTexto"/>
              <p:cNvSpPr txBox="1"/>
              <p:nvPr/>
            </p:nvSpPr>
            <p:spPr>
              <a:xfrm>
                <a:off x="7715272" y="2130974"/>
                <a:ext cx="500066" cy="369332"/>
              </a:xfrm>
              <a:prstGeom prst="rect">
                <a:avLst/>
              </a:prstGeom>
              <a:noFill/>
            </p:spPr>
            <p:txBody>
              <a:bodyPr wrap="square" rtlCol="0">
                <a:spAutoFit/>
              </a:bodyPr>
              <a:lstStyle/>
              <a:p>
                <a:r>
                  <a:rPr lang="es-ES" dirty="0" smtClean="0"/>
                  <a:t>m</a:t>
                </a:r>
                <a:endParaRPr lang="es-ES" dirty="0"/>
              </a:p>
            </p:txBody>
          </p:sp>
          <p:grpSp>
            <p:nvGrpSpPr>
              <p:cNvPr id="25" name="24 Grupo"/>
              <p:cNvGrpSpPr/>
              <p:nvPr/>
            </p:nvGrpSpPr>
            <p:grpSpPr>
              <a:xfrm>
                <a:off x="6786578" y="1488032"/>
                <a:ext cx="2571768" cy="1667358"/>
                <a:chOff x="6786578" y="1500174"/>
                <a:chExt cx="2571768" cy="1667358"/>
              </a:xfrm>
            </p:grpSpPr>
            <p:sp>
              <p:nvSpPr>
                <p:cNvPr id="18" name="17 CuadroTexto"/>
                <p:cNvSpPr txBox="1"/>
                <p:nvPr/>
              </p:nvSpPr>
              <p:spPr>
                <a:xfrm>
                  <a:off x="6786578" y="1500174"/>
                  <a:ext cx="785818" cy="369332"/>
                </a:xfrm>
                <a:prstGeom prst="rect">
                  <a:avLst/>
                </a:prstGeom>
                <a:noFill/>
              </p:spPr>
              <p:txBody>
                <a:bodyPr wrap="square" rtlCol="0">
                  <a:spAutoFit/>
                </a:bodyPr>
                <a:lstStyle/>
                <a:p>
                  <a:r>
                    <a:rPr lang="es-ES" dirty="0" smtClean="0"/>
                    <a:t>km</a:t>
                  </a:r>
                  <a:endParaRPr lang="es-ES" dirty="0"/>
                </a:p>
              </p:txBody>
            </p:sp>
            <p:sp>
              <p:nvSpPr>
                <p:cNvPr id="19" name="18 CuadroTexto"/>
                <p:cNvSpPr txBox="1"/>
                <p:nvPr/>
              </p:nvSpPr>
              <p:spPr>
                <a:xfrm>
                  <a:off x="7143768" y="1714488"/>
                  <a:ext cx="1000132" cy="369332"/>
                </a:xfrm>
                <a:prstGeom prst="rect">
                  <a:avLst/>
                </a:prstGeom>
                <a:noFill/>
              </p:spPr>
              <p:txBody>
                <a:bodyPr wrap="square" rtlCol="0">
                  <a:spAutoFit/>
                </a:bodyPr>
                <a:lstStyle/>
                <a:p>
                  <a:r>
                    <a:rPr lang="es-ES" dirty="0" smtClean="0"/>
                    <a:t>hm</a:t>
                  </a:r>
                  <a:endParaRPr lang="es-ES" dirty="0"/>
                </a:p>
              </p:txBody>
            </p:sp>
            <p:sp>
              <p:nvSpPr>
                <p:cNvPr id="20" name="19 CuadroTexto"/>
                <p:cNvSpPr txBox="1"/>
                <p:nvPr/>
              </p:nvSpPr>
              <p:spPr>
                <a:xfrm>
                  <a:off x="7429520" y="1928802"/>
                  <a:ext cx="1000132" cy="369332"/>
                </a:xfrm>
                <a:prstGeom prst="rect">
                  <a:avLst/>
                </a:prstGeom>
                <a:noFill/>
              </p:spPr>
              <p:txBody>
                <a:bodyPr wrap="square" rtlCol="0">
                  <a:spAutoFit/>
                </a:bodyPr>
                <a:lstStyle/>
                <a:p>
                  <a:r>
                    <a:rPr lang="es-ES" dirty="0" smtClean="0"/>
                    <a:t>dam</a:t>
                  </a:r>
                  <a:endParaRPr lang="es-ES" dirty="0"/>
                </a:p>
              </p:txBody>
            </p:sp>
            <p:sp>
              <p:nvSpPr>
                <p:cNvPr id="22" name="21 CuadroTexto"/>
                <p:cNvSpPr txBox="1"/>
                <p:nvPr/>
              </p:nvSpPr>
              <p:spPr>
                <a:xfrm>
                  <a:off x="8010548" y="2357430"/>
                  <a:ext cx="847732" cy="369332"/>
                </a:xfrm>
                <a:prstGeom prst="rect">
                  <a:avLst/>
                </a:prstGeom>
                <a:noFill/>
              </p:spPr>
              <p:txBody>
                <a:bodyPr wrap="square" rtlCol="0">
                  <a:spAutoFit/>
                </a:bodyPr>
                <a:lstStyle/>
                <a:p>
                  <a:r>
                    <a:rPr lang="es-ES" dirty="0" smtClean="0"/>
                    <a:t>dm</a:t>
                  </a:r>
                  <a:endParaRPr lang="es-ES" dirty="0"/>
                </a:p>
              </p:txBody>
            </p:sp>
            <p:sp>
              <p:nvSpPr>
                <p:cNvPr id="23" name="22 CuadroTexto"/>
                <p:cNvSpPr txBox="1"/>
                <p:nvPr/>
              </p:nvSpPr>
              <p:spPr>
                <a:xfrm>
                  <a:off x="8286776" y="2571744"/>
                  <a:ext cx="500066" cy="369332"/>
                </a:xfrm>
                <a:prstGeom prst="rect">
                  <a:avLst/>
                </a:prstGeom>
                <a:noFill/>
              </p:spPr>
              <p:txBody>
                <a:bodyPr wrap="square" rtlCol="0">
                  <a:spAutoFit/>
                </a:bodyPr>
                <a:lstStyle/>
                <a:p>
                  <a:r>
                    <a:rPr lang="es-ES" dirty="0" smtClean="0"/>
                    <a:t>cm</a:t>
                  </a:r>
                  <a:endParaRPr lang="es-ES" dirty="0"/>
                </a:p>
              </p:txBody>
            </p:sp>
            <p:sp>
              <p:nvSpPr>
                <p:cNvPr id="24" name="23 CuadroTexto"/>
                <p:cNvSpPr txBox="1"/>
                <p:nvPr/>
              </p:nvSpPr>
              <p:spPr>
                <a:xfrm>
                  <a:off x="8572528" y="2798200"/>
                  <a:ext cx="785818" cy="369332"/>
                </a:xfrm>
                <a:prstGeom prst="rect">
                  <a:avLst/>
                </a:prstGeom>
                <a:noFill/>
              </p:spPr>
              <p:txBody>
                <a:bodyPr wrap="square" rtlCol="0">
                  <a:spAutoFit/>
                </a:bodyPr>
                <a:lstStyle/>
                <a:p>
                  <a:r>
                    <a:rPr lang="es-ES" dirty="0" smtClean="0"/>
                    <a:t>mm</a:t>
                  </a:r>
                  <a:endParaRPr lang="es-ES" dirty="0"/>
                </a:p>
              </p:txBody>
            </p:sp>
          </p:grpSp>
        </p:grpSp>
      </p:grpSp>
      <p:sp>
        <p:nvSpPr>
          <p:cNvPr id="28" name="27 Llamada con línea 2"/>
          <p:cNvSpPr/>
          <p:nvPr/>
        </p:nvSpPr>
        <p:spPr>
          <a:xfrm>
            <a:off x="6929454" y="4214818"/>
            <a:ext cx="2071702" cy="1879369"/>
          </a:xfrm>
          <a:prstGeom prst="borderCallout2">
            <a:avLst>
              <a:gd name="adj1" fmla="val 18750"/>
              <a:gd name="adj2" fmla="val -8333"/>
              <a:gd name="adj3" fmla="val 18750"/>
              <a:gd name="adj4" fmla="val -16667"/>
              <a:gd name="adj5" fmla="val -67038"/>
              <a:gd name="adj6" fmla="val 20011"/>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 name="6 Rectángulo"/>
          <p:cNvSpPr/>
          <p:nvPr/>
        </p:nvSpPr>
        <p:spPr>
          <a:xfrm>
            <a:off x="7000892" y="4605891"/>
            <a:ext cx="1928826" cy="1323439"/>
          </a:xfrm>
          <a:prstGeom prst="rect">
            <a:avLst/>
          </a:prstGeom>
        </p:spPr>
        <p:txBody>
          <a:bodyPr wrap="square">
            <a:spAutoFit/>
          </a:bodyPr>
          <a:lstStyle/>
          <a:p>
            <a:pPr algn="just"/>
            <a:r>
              <a:rPr lang="en-US" sz="1600" dirty="0" smtClean="0"/>
              <a:t>In the stairs of the length, each step is 10 times greater than the inferior immediate step. </a:t>
            </a:r>
            <a:endParaRPr lang="es-ES" sz="1600" dirty="0"/>
          </a:p>
        </p:txBody>
      </p:sp>
      <p:sp>
        <p:nvSpPr>
          <p:cNvPr id="29" name="28 Marcador de pie de página"/>
          <p:cNvSpPr>
            <a:spLocks noGrp="1"/>
          </p:cNvSpPr>
          <p:nvPr>
            <p:ph type="ftr" sz="quarter" idx="11"/>
          </p:nvPr>
        </p:nvSpPr>
        <p:spPr/>
        <p:txBody>
          <a:bodyPr/>
          <a:lstStyle/>
          <a:p>
            <a:pPr>
              <a:defRPr/>
            </a:pPr>
            <a:r>
              <a:rPr lang="es-ES_tradnl" dirty="0" smtClean="0"/>
              <a:t>Susana Morales Bernal</a:t>
            </a:r>
            <a:endParaRPr lang="es-ES_tradnl"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3353</TotalTime>
  <Words>2930</Words>
  <Application>Microsoft Office PowerPoint</Application>
  <PresentationFormat>Presentación en pantalla (4:3)</PresentationFormat>
  <Paragraphs>864</Paragraphs>
  <Slides>46</Slides>
  <Notes>46</Notes>
  <HiddenSlides>0</HiddenSlides>
  <MMClips>0</MMClips>
  <ScaleCrop>false</ScaleCrop>
  <HeadingPairs>
    <vt:vector size="4" baseType="variant">
      <vt:variant>
        <vt:lpstr>Tema</vt:lpstr>
      </vt:variant>
      <vt:variant>
        <vt:i4>1</vt:i4>
      </vt:variant>
      <vt:variant>
        <vt:lpstr>Títulos de diapositiva</vt:lpstr>
      </vt:variant>
      <vt:variant>
        <vt:i4>46</vt:i4>
      </vt:variant>
    </vt:vector>
  </HeadingPairs>
  <TitlesOfParts>
    <vt:vector size="47" baseType="lpstr">
      <vt:lpstr>Tema de Office</vt:lpstr>
      <vt:lpstr>UNIT 1: The properties of matter</vt:lpstr>
      <vt:lpstr>Diapositiva 2</vt:lpstr>
      <vt:lpstr>Diapositiva 3</vt:lpstr>
      <vt:lpstr>Diapositiva 4</vt:lpstr>
      <vt:lpstr>Diapositiva 5</vt:lpstr>
      <vt:lpstr>Diapositiva 6</vt:lpstr>
      <vt:lpstr>Diapositiva 7</vt:lpstr>
      <vt:lpstr>Length is the distance between two points</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TEMPERATURE</vt:lpstr>
      <vt:lpstr>Diapositiva 20</vt:lpstr>
      <vt:lpstr>EXERCISE 1</vt:lpstr>
      <vt:lpstr>EXERCISE 2</vt:lpstr>
      <vt:lpstr>EXERCISE 3</vt:lpstr>
      <vt:lpstr>EXERCISE 4</vt:lpstr>
      <vt:lpstr>EXERCISE 5</vt:lpstr>
      <vt:lpstr>EXERCISE 6</vt:lpstr>
      <vt:lpstr>EXERCISE 7</vt:lpstr>
      <vt:lpstr>EXERCISE 8</vt:lpstr>
      <vt:lpstr>EXERCISE 9</vt:lpstr>
      <vt:lpstr>EXERCISE 10</vt:lpstr>
      <vt:lpstr>EXERCISE 11</vt:lpstr>
      <vt:lpstr>EXERCISE 12</vt:lpstr>
      <vt:lpstr>EXERCISE 13</vt:lpstr>
      <vt:lpstr>EXERCISE 14</vt:lpstr>
      <vt:lpstr>EXERCISE 15</vt:lpstr>
      <vt:lpstr>EXERCISE 16</vt:lpstr>
      <vt:lpstr>EXERCISE 17</vt:lpstr>
      <vt:lpstr>EXERCISE 18</vt:lpstr>
      <vt:lpstr>EXERCISE 19</vt:lpstr>
      <vt:lpstr>Diapositiva 40</vt:lpstr>
      <vt:lpstr>GLOSSARY</vt:lpstr>
      <vt:lpstr>Erlenmeyer flask </vt:lpstr>
      <vt:lpstr>Beaker </vt:lpstr>
      <vt:lpstr>Volumetric flask </vt:lpstr>
      <vt:lpstr>Graduated cylinder </vt:lpstr>
      <vt:lpstr>Pipette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Susana</dc:creator>
  <cp:lastModifiedBy>Susana</cp:lastModifiedBy>
  <cp:revision>1365</cp:revision>
  <dcterms:created xsi:type="dcterms:W3CDTF">2008-11-05T17:03:57Z</dcterms:created>
  <dcterms:modified xsi:type="dcterms:W3CDTF">2011-06-18T18:15:36Z</dcterms:modified>
</cp:coreProperties>
</file>