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44"/>
  </p:notesMasterIdLst>
  <p:sldIdLst>
    <p:sldId id="257" r:id="rId2"/>
    <p:sldId id="318" r:id="rId3"/>
    <p:sldId id="258" r:id="rId4"/>
    <p:sldId id="259" r:id="rId5"/>
    <p:sldId id="260" r:id="rId6"/>
    <p:sldId id="272" r:id="rId7"/>
    <p:sldId id="262" r:id="rId8"/>
    <p:sldId id="264" r:id="rId9"/>
    <p:sldId id="265" r:id="rId10"/>
    <p:sldId id="266" r:id="rId11"/>
    <p:sldId id="267" r:id="rId12"/>
    <p:sldId id="268" r:id="rId13"/>
    <p:sldId id="274" r:id="rId14"/>
    <p:sldId id="275" r:id="rId15"/>
    <p:sldId id="270" r:id="rId16"/>
    <p:sldId id="276" r:id="rId17"/>
    <p:sldId id="283" r:id="rId18"/>
    <p:sldId id="277" r:id="rId19"/>
    <p:sldId id="284" r:id="rId20"/>
    <p:sldId id="317" r:id="rId21"/>
    <p:sldId id="278" r:id="rId22"/>
    <p:sldId id="291" r:id="rId23"/>
    <p:sldId id="292" r:id="rId24"/>
    <p:sldId id="303" r:id="rId25"/>
    <p:sldId id="296" r:id="rId26"/>
    <p:sldId id="297" r:id="rId27"/>
    <p:sldId id="295" r:id="rId28"/>
    <p:sldId id="298" r:id="rId29"/>
    <p:sldId id="316" r:id="rId30"/>
    <p:sldId id="279" r:id="rId31"/>
    <p:sldId id="285" r:id="rId32"/>
    <p:sldId id="314" r:id="rId33"/>
    <p:sldId id="287" r:id="rId34"/>
    <p:sldId id="315" r:id="rId35"/>
    <p:sldId id="288" r:id="rId36"/>
    <p:sldId id="300" r:id="rId37"/>
    <p:sldId id="302" r:id="rId38"/>
    <p:sldId id="301" r:id="rId39"/>
    <p:sldId id="304" r:id="rId40"/>
    <p:sldId id="312" r:id="rId41"/>
    <p:sldId id="305" r:id="rId42"/>
    <p:sldId id="308" r:id="rId4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908"/>
  </p:clrMru>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05" autoAdjust="0"/>
    <p:restoredTop sz="94660" autoAdjust="0"/>
  </p:normalViewPr>
  <p:slideViewPr>
    <p:cSldViewPr>
      <p:cViewPr varScale="1">
        <p:scale>
          <a:sx n="107" d="100"/>
          <a:sy n="107" d="100"/>
        </p:scale>
        <p:origin x="-1650" y="-96"/>
      </p:cViewPr>
      <p:guideLst>
        <p:guide orient="horz" pos="2160"/>
        <p:guide pos="2880"/>
      </p:guideLst>
    </p:cSldViewPr>
  </p:slideViewPr>
  <p:outlineViewPr>
    <p:cViewPr>
      <p:scale>
        <a:sx n="33" d="100"/>
        <a:sy n="33" d="100"/>
      </p:scale>
      <p:origin x="246" y="2466"/>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18A4C4-5140-4D3D-9C1F-89189B56B5B2}" type="datetimeFigureOut">
              <a:rPr lang="es-ES" smtClean="0"/>
              <a:pPr/>
              <a:t>23/06/2011</a:t>
            </a:fld>
            <a:endParaRPr lang="es-ES"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F28996-BCC3-4D3E-9FA5-B86D0404560A}" type="slidenum">
              <a:rPr lang="es-ES" smtClean="0"/>
              <a:pPr/>
              <a:t>‹Nº›</a:t>
            </a:fld>
            <a:endParaRPr lang="es-E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553F96DA-05FA-472C-95AF-4F164C9B7C0F}" type="slidenum">
              <a:rPr lang="es-ES" smtClean="0"/>
              <a:pPr/>
              <a:t>1</a:t>
            </a:fld>
            <a:endParaRPr lang="es-E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9F28996-BCC3-4D3E-9FA5-B86D0404560A}" type="slidenum">
              <a:rPr lang="es-ES" smtClean="0"/>
              <a:pPr/>
              <a:t>10</a:t>
            </a:fld>
            <a:endParaRPr lang="es-E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9F28996-BCC3-4D3E-9FA5-B86D0404560A}" type="slidenum">
              <a:rPr lang="es-ES" smtClean="0"/>
              <a:pPr/>
              <a:t>11</a:t>
            </a:fld>
            <a:endParaRPr lang="es-E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9F28996-BCC3-4D3E-9FA5-B86D0404560A}" type="slidenum">
              <a:rPr lang="es-ES" smtClean="0"/>
              <a:pPr/>
              <a:t>12</a:t>
            </a:fld>
            <a:endParaRPr lang="es-E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9F28996-BCC3-4D3E-9FA5-B86D0404560A}" type="slidenum">
              <a:rPr lang="es-ES" smtClean="0"/>
              <a:pPr/>
              <a:t>13</a:t>
            </a:fld>
            <a:endParaRPr lang="es-E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9F28996-BCC3-4D3E-9FA5-B86D0404560A}" type="slidenum">
              <a:rPr lang="es-ES" smtClean="0"/>
              <a:pPr/>
              <a:t>14</a:t>
            </a:fld>
            <a:endParaRPr lang="es-E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9F28996-BCC3-4D3E-9FA5-B86D0404560A}" type="slidenum">
              <a:rPr lang="es-ES" smtClean="0"/>
              <a:pPr/>
              <a:t>15</a:t>
            </a:fld>
            <a:endParaRPr lang="es-E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9F28996-BCC3-4D3E-9FA5-B86D0404560A}" type="slidenum">
              <a:rPr lang="es-ES" smtClean="0"/>
              <a:pPr/>
              <a:t>16</a:t>
            </a:fld>
            <a:endParaRPr lang="es-E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9F28996-BCC3-4D3E-9FA5-B86D0404560A}" type="slidenum">
              <a:rPr lang="es-ES" smtClean="0"/>
              <a:pPr/>
              <a:t>17</a:t>
            </a:fld>
            <a:endParaRPr lang="es-E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9F28996-BCC3-4D3E-9FA5-B86D0404560A}" type="slidenum">
              <a:rPr lang="es-ES" smtClean="0"/>
              <a:pPr/>
              <a:t>18</a:t>
            </a:fld>
            <a:endParaRPr lang="es-E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9F28996-BCC3-4D3E-9FA5-B86D0404560A}" type="slidenum">
              <a:rPr lang="es-ES" smtClean="0"/>
              <a:pPr/>
              <a:t>19</a:t>
            </a:fld>
            <a:endParaRPr lang="es-E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9F28996-BCC3-4D3E-9FA5-B86D0404560A}" type="slidenum">
              <a:rPr lang="es-ES" smtClean="0"/>
              <a:pPr/>
              <a:t>2</a:t>
            </a:fld>
            <a:endParaRPr lang="es-E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9F28996-BCC3-4D3E-9FA5-B86D0404560A}" type="slidenum">
              <a:rPr lang="es-ES" smtClean="0"/>
              <a:pPr/>
              <a:t>20</a:t>
            </a:fld>
            <a:endParaRPr lang="es-E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9F28996-BCC3-4D3E-9FA5-B86D0404560A}" type="slidenum">
              <a:rPr lang="es-ES" smtClean="0"/>
              <a:pPr/>
              <a:t>21</a:t>
            </a:fld>
            <a:endParaRPr lang="es-E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9F28996-BCC3-4D3E-9FA5-B86D0404560A}" type="slidenum">
              <a:rPr lang="es-ES" smtClean="0"/>
              <a:pPr/>
              <a:t>22</a:t>
            </a:fld>
            <a:endParaRPr lang="es-E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9F28996-BCC3-4D3E-9FA5-B86D0404560A}" type="slidenum">
              <a:rPr lang="es-ES" smtClean="0"/>
              <a:pPr/>
              <a:t>23</a:t>
            </a:fld>
            <a:endParaRPr lang="es-E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9F28996-BCC3-4D3E-9FA5-B86D0404560A}" type="slidenum">
              <a:rPr lang="es-ES" smtClean="0"/>
              <a:pPr/>
              <a:t>24</a:t>
            </a:fld>
            <a:endParaRPr lang="es-E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9F28996-BCC3-4D3E-9FA5-B86D0404560A}" type="slidenum">
              <a:rPr lang="es-ES" smtClean="0"/>
              <a:pPr/>
              <a:t>25</a:t>
            </a:fld>
            <a:endParaRPr lang="es-E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9F28996-BCC3-4D3E-9FA5-B86D0404560A}" type="slidenum">
              <a:rPr lang="es-ES" smtClean="0"/>
              <a:pPr/>
              <a:t>26</a:t>
            </a:fld>
            <a:endParaRPr lang="es-E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9F28996-BCC3-4D3E-9FA5-B86D0404560A}" type="slidenum">
              <a:rPr lang="es-ES" smtClean="0"/>
              <a:pPr/>
              <a:t>27</a:t>
            </a:fld>
            <a:endParaRPr lang="es-E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9F28996-BCC3-4D3E-9FA5-B86D0404560A}" type="slidenum">
              <a:rPr lang="es-ES" smtClean="0"/>
              <a:pPr/>
              <a:t>28</a:t>
            </a:fld>
            <a:endParaRPr lang="es-E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9F28996-BCC3-4D3E-9FA5-B86D0404560A}" type="slidenum">
              <a:rPr lang="es-ES" smtClean="0"/>
              <a:pPr/>
              <a:t>29</a:t>
            </a:fld>
            <a:endParaRPr lang="es-E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9F28996-BCC3-4D3E-9FA5-B86D0404560A}" type="slidenum">
              <a:rPr lang="es-ES" smtClean="0"/>
              <a:pPr/>
              <a:t>3</a:t>
            </a:fld>
            <a:endParaRPr lang="es-E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9F28996-BCC3-4D3E-9FA5-B86D0404560A}" type="slidenum">
              <a:rPr lang="es-ES" smtClean="0"/>
              <a:pPr/>
              <a:t>30</a:t>
            </a:fld>
            <a:endParaRPr lang="es-E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9F28996-BCC3-4D3E-9FA5-B86D0404560A}" type="slidenum">
              <a:rPr lang="es-ES" smtClean="0"/>
              <a:pPr/>
              <a:t>31</a:t>
            </a:fld>
            <a:endParaRPr lang="es-E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9F28996-BCC3-4D3E-9FA5-B86D0404560A}" type="slidenum">
              <a:rPr lang="es-ES" smtClean="0"/>
              <a:pPr/>
              <a:t>32</a:t>
            </a:fld>
            <a:endParaRPr lang="es-E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9F28996-BCC3-4D3E-9FA5-B86D0404560A}" type="slidenum">
              <a:rPr lang="es-ES" smtClean="0"/>
              <a:pPr/>
              <a:t>33</a:t>
            </a:fld>
            <a:endParaRPr lang="es-E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9F28996-BCC3-4D3E-9FA5-B86D0404560A}" type="slidenum">
              <a:rPr lang="es-ES" smtClean="0"/>
              <a:pPr/>
              <a:t>34</a:t>
            </a:fld>
            <a:endParaRPr lang="es-E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9F28996-BCC3-4D3E-9FA5-B86D0404560A}" type="slidenum">
              <a:rPr lang="es-ES" smtClean="0"/>
              <a:pPr/>
              <a:t>35</a:t>
            </a:fld>
            <a:endParaRPr lang="es-E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9F28996-BCC3-4D3E-9FA5-B86D0404560A}" type="slidenum">
              <a:rPr lang="es-ES" smtClean="0"/>
              <a:pPr/>
              <a:t>36</a:t>
            </a:fld>
            <a:endParaRPr lang="es-E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9F28996-BCC3-4D3E-9FA5-B86D0404560A}" type="slidenum">
              <a:rPr lang="es-ES" smtClean="0"/>
              <a:pPr/>
              <a:t>37</a:t>
            </a:fld>
            <a:endParaRPr lang="es-E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9F28996-BCC3-4D3E-9FA5-B86D0404560A}" type="slidenum">
              <a:rPr lang="es-ES" smtClean="0"/>
              <a:pPr/>
              <a:t>38</a:t>
            </a:fld>
            <a:endParaRPr lang="es-E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9F28996-BCC3-4D3E-9FA5-B86D0404560A}" type="slidenum">
              <a:rPr lang="es-ES" smtClean="0"/>
              <a:pPr/>
              <a:t>39</a:t>
            </a:fld>
            <a:endParaRPr lang="es-E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9F28996-BCC3-4D3E-9FA5-B86D0404560A}" type="slidenum">
              <a:rPr lang="es-ES" smtClean="0"/>
              <a:pPr/>
              <a:t>4</a:t>
            </a:fld>
            <a:endParaRPr lang="es-E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9F28996-BCC3-4D3E-9FA5-B86D0404560A}" type="slidenum">
              <a:rPr lang="es-ES" smtClean="0"/>
              <a:pPr/>
              <a:t>40</a:t>
            </a:fld>
            <a:endParaRPr lang="es-E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9F28996-BCC3-4D3E-9FA5-B86D0404560A}" type="slidenum">
              <a:rPr lang="es-ES" smtClean="0"/>
              <a:pPr/>
              <a:t>41</a:t>
            </a:fld>
            <a:endParaRPr lang="es-E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553F96DA-05FA-472C-95AF-4F164C9B7C0F}" type="slidenum">
              <a:rPr lang="es-ES" smtClean="0"/>
              <a:pPr/>
              <a:t>42</a:t>
            </a:fld>
            <a:endParaRPr lang="es-E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9F28996-BCC3-4D3E-9FA5-B86D0404560A}" type="slidenum">
              <a:rPr lang="es-ES" smtClean="0"/>
              <a:pPr/>
              <a:t>5</a:t>
            </a:fld>
            <a:endParaRPr lang="es-E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9F28996-BCC3-4D3E-9FA5-B86D0404560A}" type="slidenum">
              <a:rPr lang="es-ES" smtClean="0"/>
              <a:pPr/>
              <a:t>6</a:t>
            </a:fld>
            <a:endParaRPr lang="es-E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9F28996-BCC3-4D3E-9FA5-B86D0404560A}" type="slidenum">
              <a:rPr lang="es-ES" smtClean="0"/>
              <a:pPr/>
              <a:t>7</a:t>
            </a:fld>
            <a:endParaRPr lang="es-E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9F28996-BCC3-4D3E-9FA5-B86D0404560A}" type="slidenum">
              <a:rPr lang="es-ES" smtClean="0"/>
              <a:pPr/>
              <a:t>8</a:t>
            </a:fld>
            <a:endParaRPr lang="es-E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9F28996-BCC3-4D3E-9FA5-B86D0404560A}" type="slidenum">
              <a:rPr lang="es-ES" smtClean="0"/>
              <a:pPr/>
              <a:t>9</a:t>
            </a:fld>
            <a:endParaRPr lang="es-E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679BFA52-2145-4DA4-AF17-57E2E2E1A8D7}" type="datetime1">
              <a:rPr lang="es-ES" smtClean="0"/>
              <a:pPr/>
              <a:t>23/06/2011</a:t>
            </a:fld>
            <a:endParaRPr lang="es-ES" dirty="0"/>
          </a:p>
        </p:txBody>
      </p:sp>
      <p:sp>
        <p:nvSpPr>
          <p:cNvPr id="5" name="4 Marcador de pie de página"/>
          <p:cNvSpPr>
            <a:spLocks noGrp="1"/>
          </p:cNvSpPr>
          <p:nvPr>
            <p:ph type="ftr" sz="quarter" idx="11"/>
          </p:nvPr>
        </p:nvSpPr>
        <p:spPr/>
        <p:txBody>
          <a:bodyPr/>
          <a:lstStyle/>
          <a:p>
            <a:r>
              <a:rPr lang="es-ES" dirty="0" smtClean="0"/>
              <a:t>Susana Morales Bernal</a:t>
            </a:r>
            <a:endParaRPr lang="es-ES" dirty="0"/>
          </a:p>
        </p:txBody>
      </p:sp>
      <p:sp>
        <p:nvSpPr>
          <p:cNvPr id="6" name="5 Marcador de número de diapositiva"/>
          <p:cNvSpPr>
            <a:spLocks noGrp="1"/>
          </p:cNvSpPr>
          <p:nvPr>
            <p:ph type="sldNum" sz="quarter" idx="12"/>
          </p:nvPr>
        </p:nvSpPr>
        <p:spPr/>
        <p:txBody>
          <a:bodyPr/>
          <a:lstStyle/>
          <a:p>
            <a:fld id="{E72D2C3D-86BB-47D4-A8B2-1E3610057E34}" type="slidenum">
              <a:rPr lang="es-ES" smtClean="0"/>
              <a:pPr/>
              <a:t>‹Nº›</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D1FFEC0-A035-43C9-BA1F-4CB5678A7BED}" type="datetime1">
              <a:rPr lang="es-ES" smtClean="0"/>
              <a:pPr/>
              <a:t>23/06/2011</a:t>
            </a:fld>
            <a:endParaRPr lang="es-ES" dirty="0"/>
          </a:p>
        </p:txBody>
      </p:sp>
      <p:sp>
        <p:nvSpPr>
          <p:cNvPr id="5" name="4 Marcador de pie de página"/>
          <p:cNvSpPr>
            <a:spLocks noGrp="1"/>
          </p:cNvSpPr>
          <p:nvPr>
            <p:ph type="ftr" sz="quarter" idx="11"/>
          </p:nvPr>
        </p:nvSpPr>
        <p:spPr/>
        <p:txBody>
          <a:bodyPr/>
          <a:lstStyle/>
          <a:p>
            <a:r>
              <a:rPr lang="es-ES" dirty="0" smtClean="0"/>
              <a:t>Susana Morales Bernal</a:t>
            </a:r>
            <a:endParaRPr lang="es-ES" dirty="0"/>
          </a:p>
        </p:txBody>
      </p:sp>
      <p:sp>
        <p:nvSpPr>
          <p:cNvPr id="6" name="5 Marcador de número de diapositiva"/>
          <p:cNvSpPr>
            <a:spLocks noGrp="1"/>
          </p:cNvSpPr>
          <p:nvPr>
            <p:ph type="sldNum" sz="quarter" idx="12"/>
          </p:nvPr>
        </p:nvSpPr>
        <p:spPr/>
        <p:txBody>
          <a:bodyPr/>
          <a:lstStyle/>
          <a:p>
            <a:fld id="{E72D2C3D-86BB-47D4-A8B2-1E3610057E34}" type="slidenum">
              <a:rPr lang="es-ES" smtClean="0"/>
              <a:pPr/>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5359B4B-258F-403D-B710-9C672993DE08}" type="datetime1">
              <a:rPr lang="es-ES" smtClean="0"/>
              <a:pPr/>
              <a:t>23/06/2011</a:t>
            </a:fld>
            <a:endParaRPr lang="es-ES" dirty="0"/>
          </a:p>
        </p:txBody>
      </p:sp>
      <p:sp>
        <p:nvSpPr>
          <p:cNvPr id="5" name="4 Marcador de pie de página"/>
          <p:cNvSpPr>
            <a:spLocks noGrp="1"/>
          </p:cNvSpPr>
          <p:nvPr>
            <p:ph type="ftr" sz="quarter" idx="11"/>
          </p:nvPr>
        </p:nvSpPr>
        <p:spPr/>
        <p:txBody>
          <a:bodyPr/>
          <a:lstStyle/>
          <a:p>
            <a:r>
              <a:rPr lang="es-ES" dirty="0" smtClean="0"/>
              <a:t>Susana Morales Bernal</a:t>
            </a:r>
            <a:endParaRPr lang="es-ES" dirty="0"/>
          </a:p>
        </p:txBody>
      </p:sp>
      <p:sp>
        <p:nvSpPr>
          <p:cNvPr id="6" name="5 Marcador de número de diapositiva"/>
          <p:cNvSpPr>
            <a:spLocks noGrp="1"/>
          </p:cNvSpPr>
          <p:nvPr>
            <p:ph type="sldNum" sz="quarter" idx="12"/>
          </p:nvPr>
        </p:nvSpPr>
        <p:spPr/>
        <p:txBody>
          <a:bodyPr/>
          <a:lstStyle/>
          <a:p>
            <a:fld id="{E72D2C3D-86BB-47D4-A8B2-1E3610057E34}" type="slidenum">
              <a:rPr lang="es-ES" smtClean="0"/>
              <a:pPr/>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C705471-A15A-4914-BC5D-96ACD48A6711}" type="datetime1">
              <a:rPr lang="es-ES" smtClean="0"/>
              <a:pPr/>
              <a:t>23/06/2011</a:t>
            </a:fld>
            <a:endParaRPr lang="es-ES" dirty="0"/>
          </a:p>
        </p:txBody>
      </p:sp>
      <p:sp>
        <p:nvSpPr>
          <p:cNvPr id="5" name="4 Marcador de pie de página"/>
          <p:cNvSpPr>
            <a:spLocks noGrp="1"/>
          </p:cNvSpPr>
          <p:nvPr>
            <p:ph type="ftr" sz="quarter" idx="11"/>
          </p:nvPr>
        </p:nvSpPr>
        <p:spPr/>
        <p:txBody>
          <a:bodyPr/>
          <a:lstStyle/>
          <a:p>
            <a:r>
              <a:rPr lang="es-ES" dirty="0" smtClean="0"/>
              <a:t>Susana Morales Bernal</a:t>
            </a:r>
            <a:endParaRPr lang="es-ES" dirty="0"/>
          </a:p>
        </p:txBody>
      </p:sp>
      <p:sp>
        <p:nvSpPr>
          <p:cNvPr id="6" name="5 Marcador de número de diapositiva"/>
          <p:cNvSpPr>
            <a:spLocks noGrp="1"/>
          </p:cNvSpPr>
          <p:nvPr>
            <p:ph type="sldNum" sz="quarter" idx="12"/>
          </p:nvPr>
        </p:nvSpPr>
        <p:spPr/>
        <p:txBody>
          <a:bodyPr/>
          <a:lstStyle/>
          <a:p>
            <a:fld id="{E72D2C3D-86BB-47D4-A8B2-1E3610057E34}" type="slidenum">
              <a:rPr lang="es-ES" smtClean="0"/>
              <a:pPr/>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B0985D6C-6261-4508-8F5E-0B0B2BA43C91}" type="datetime1">
              <a:rPr lang="es-ES" smtClean="0"/>
              <a:pPr/>
              <a:t>23/06/2011</a:t>
            </a:fld>
            <a:endParaRPr lang="es-ES" dirty="0"/>
          </a:p>
        </p:txBody>
      </p:sp>
      <p:sp>
        <p:nvSpPr>
          <p:cNvPr id="5" name="4 Marcador de pie de página"/>
          <p:cNvSpPr>
            <a:spLocks noGrp="1"/>
          </p:cNvSpPr>
          <p:nvPr>
            <p:ph type="ftr" sz="quarter" idx="11"/>
          </p:nvPr>
        </p:nvSpPr>
        <p:spPr/>
        <p:txBody>
          <a:bodyPr/>
          <a:lstStyle/>
          <a:p>
            <a:r>
              <a:rPr lang="es-ES" dirty="0" smtClean="0"/>
              <a:t>Susana Morales Bernal</a:t>
            </a:r>
            <a:endParaRPr lang="es-ES" dirty="0"/>
          </a:p>
        </p:txBody>
      </p:sp>
      <p:sp>
        <p:nvSpPr>
          <p:cNvPr id="6" name="5 Marcador de número de diapositiva"/>
          <p:cNvSpPr>
            <a:spLocks noGrp="1"/>
          </p:cNvSpPr>
          <p:nvPr>
            <p:ph type="sldNum" sz="quarter" idx="12"/>
          </p:nvPr>
        </p:nvSpPr>
        <p:spPr/>
        <p:txBody>
          <a:bodyPr/>
          <a:lstStyle/>
          <a:p>
            <a:fld id="{E72D2C3D-86BB-47D4-A8B2-1E3610057E34}" type="slidenum">
              <a:rPr lang="es-ES" smtClean="0"/>
              <a:pPr/>
              <a:t>‹Nº›</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66810D73-11EA-49B1-86FB-00F26E80F132}" type="datetime1">
              <a:rPr lang="es-ES" smtClean="0"/>
              <a:pPr/>
              <a:t>23/06/2011</a:t>
            </a:fld>
            <a:endParaRPr lang="es-ES" dirty="0"/>
          </a:p>
        </p:txBody>
      </p:sp>
      <p:sp>
        <p:nvSpPr>
          <p:cNvPr id="6" name="5 Marcador de pie de página"/>
          <p:cNvSpPr>
            <a:spLocks noGrp="1"/>
          </p:cNvSpPr>
          <p:nvPr>
            <p:ph type="ftr" sz="quarter" idx="11"/>
          </p:nvPr>
        </p:nvSpPr>
        <p:spPr/>
        <p:txBody>
          <a:bodyPr/>
          <a:lstStyle/>
          <a:p>
            <a:r>
              <a:rPr lang="es-ES" dirty="0" smtClean="0"/>
              <a:t>Susana Morales Bernal</a:t>
            </a:r>
            <a:endParaRPr lang="es-ES" dirty="0"/>
          </a:p>
        </p:txBody>
      </p:sp>
      <p:sp>
        <p:nvSpPr>
          <p:cNvPr id="7" name="6 Marcador de número de diapositiva"/>
          <p:cNvSpPr>
            <a:spLocks noGrp="1"/>
          </p:cNvSpPr>
          <p:nvPr>
            <p:ph type="sldNum" sz="quarter" idx="12"/>
          </p:nvPr>
        </p:nvSpPr>
        <p:spPr/>
        <p:txBody>
          <a:bodyPr/>
          <a:lstStyle/>
          <a:p>
            <a:fld id="{E72D2C3D-86BB-47D4-A8B2-1E3610057E34}" type="slidenum">
              <a:rPr lang="es-ES" smtClean="0"/>
              <a:pPr/>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DDB89840-BDAA-43F5-BF2D-5B4105765F32}" type="datetime1">
              <a:rPr lang="es-ES" smtClean="0"/>
              <a:pPr/>
              <a:t>23/06/2011</a:t>
            </a:fld>
            <a:endParaRPr lang="es-ES" dirty="0"/>
          </a:p>
        </p:txBody>
      </p:sp>
      <p:sp>
        <p:nvSpPr>
          <p:cNvPr id="8" name="7 Marcador de pie de página"/>
          <p:cNvSpPr>
            <a:spLocks noGrp="1"/>
          </p:cNvSpPr>
          <p:nvPr>
            <p:ph type="ftr" sz="quarter" idx="11"/>
          </p:nvPr>
        </p:nvSpPr>
        <p:spPr/>
        <p:txBody>
          <a:bodyPr/>
          <a:lstStyle/>
          <a:p>
            <a:r>
              <a:rPr lang="es-ES" dirty="0" smtClean="0"/>
              <a:t>Susana Morales Bernal</a:t>
            </a:r>
            <a:endParaRPr lang="es-ES" dirty="0"/>
          </a:p>
        </p:txBody>
      </p:sp>
      <p:sp>
        <p:nvSpPr>
          <p:cNvPr id="9" name="8 Marcador de número de diapositiva"/>
          <p:cNvSpPr>
            <a:spLocks noGrp="1"/>
          </p:cNvSpPr>
          <p:nvPr>
            <p:ph type="sldNum" sz="quarter" idx="12"/>
          </p:nvPr>
        </p:nvSpPr>
        <p:spPr/>
        <p:txBody>
          <a:bodyPr/>
          <a:lstStyle/>
          <a:p>
            <a:fld id="{E72D2C3D-86BB-47D4-A8B2-1E3610057E34}" type="slidenum">
              <a:rPr lang="es-ES" smtClean="0"/>
              <a:pPr/>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2F7FC036-26F1-4AD4-9974-DDA3567224AE}" type="datetime1">
              <a:rPr lang="es-ES" smtClean="0"/>
              <a:pPr/>
              <a:t>23/06/2011</a:t>
            </a:fld>
            <a:endParaRPr lang="es-ES" dirty="0"/>
          </a:p>
        </p:txBody>
      </p:sp>
      <p:sp>
        <p:nvSpPr>
          <p:cNvPr id="4" name="3 Marcador de pie de página"/>
          <p:cNvSpPr>
            <a:spLocks noGrp="1"/>
          </p:cNvSpPr>
          <p:nvPr>
            <p:ph type="ftr" sz="quarter" idx="11"/>
          </p:nvPr>
        </p:nvSpPr>
        <p:spPr/>
        <p:txBody>
          <a:bodyPr/>
          <a:lstStyle/>
          <a:p>
            <a:r>
              <a:rPr lang="es-ES" dirty="0" smtClean="0"/>
              <a:t>Susana Morales Bernal</a:t>
            </a:r>
            <a:endParaRPr lang="es-ES" dirty="0"/>
          </a:p>
        </p:txBody>
      </p:sp>
      <p:sp>
        <p:nvSpPr>
          <p:cNvPr id="5" name="4 Marcador de número de diapositiva"/>
          <p:cNvSpPr>
            <a:spLocks noGrp="1"/>
          </p:cNvSpPr>
          <p:nvPr>
            <p:ph type="sldNum" sz="quarter" idx="12"/>
          </p:nvPr>
        </p:nvSpPr>
        <p:spPr/>
        <p:txBody>
          <a:bodyPr/>
          <a:lstStyle/>
          <a:p>
            <a:fld id="{E72D2C3D-86BB-47D4-A8B2-1E3610057E34}" type="slidenum">
              <a:rPr lang="es-ES" smtClean="0"/>
              <a:pPr/>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3DD416C-7951-4E36-B7C6-ABFD6195623D}" type="datetime1">
              <a:rPr lang="es-ES" smtClean="0"/>
              <a:pPr/>
              <a:t>23/06/2011</a:t>
            </a:fld>
            <a:endParaRPr lang="es-ES" dirty="0"/>
          </a:p>
        </p:txBody>
      </p:sp>
      <p:sp>
        <p:nvSpPr>
          <p:cNvPr id="3" name="2 Marcador de pie de página"/>
          <p:cNvSpPr>
            <a:spLocks noGrp="1"/>
          </p:cNvSpPr>
          <p:nvPr>
            <p:ph type="ftr" sz="quarter" idx="11"/>
          </p:nvPr>
        </p:nvSpPr>
        <p:spPr/>
        <p:txBody>
          <a:bodyPr/>
          <a:lstStyle/>
          <a:p>
            <a:r>
              <a:rPr lang="es-ES" dirty="0" smtClean="0"/>
              <a:t>Susana Morales Bernal</a:t>
            </a:r>
            <a:endParaRPr lang="es-ES" dirty="0"/>
          </a:p>
        </p:txBody>
      </p:sp>
      <p:sp>
        <p:nvSpPr>
          <p:cNvPr id="4" name="3 Marcador de número de diapositiva"/>
          <p:cNvSpPr>
            <a:spLocks noGrp="1"/>
          </p:cNvSpPr>
          <p:nvPr>
            <p:ph type="sldNum" sz="quarter" idx="12"/>
          </p:nvPr>
        </p:nvSpPr>
        <p:spPr/>
        <p:txBody>
          <a:bodyPr/>
          <a:lstStyle/>
          <a:p>
            <a:fld id="{E72D2C3D-86BB-47D4-A8B2-1E3610057E34}" type="slidenum">
              <a:rPr lang="es-ES" smtClean="0"/>
              <a:pPr/>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56EA34B-B6D9-4B31-94DD-ED9555BC7E07}" type="datetime1">
              <a:rPr lang="es-ES" smtClean="0"/>
              <a:pPr/>
              <a:t>23/06/2011</a:t>
            </a:fld>
            <a:endParaRPr lang="es-ES" dirty="0"/>
          </a:p>
        </p:txBody>
      </p:sp>
      <p:sp>
        <p:nvSpPr>
          <p:cNvPr id="6" name="5 Marcador de pie de página"/>
          <p:cNvSpPr>
            <a:spLocks noGrp="1"/>
          </p:cNvSpPr>
          <p:nvPr>
            <p:ph type="ftr" sz="quarter" idx="11"/>
          </p:nvPr>
        </p:nvSpPr>
        <p:spPr/>
        <p:txBody>
          <a:bodyPr/>
          <a:lstStyle/>
          <a:p>
            <a:r>
              <a:rPr lang="es-ES" dirty="0" smtClean="0"/>
              <a:t>Susana Morales Bernal</a:t>
            </a:r>
            <a:endParaRPr lang="es-ES" dirty="0"/>
          </a:p>
        </p:txBody>
      </p:sp>
      <p:sp>
        <p:nvSpPr>
          <p:cNvPr id="7" name="6 Marcador de número de diapositiva"/>
          <p:cNvSpPr>
            <a:spLocks noGrp="1"/>
          </p:cNvSpPr>
          <p:nvPr>
            <p:ph type="sldNum" sz="quarter" idx="12"/>
          </p:nvPr>
        </p:nvSpPr>
        <p:spPr/>
        <p:txBody>
          <a:bodyPr/>
          <a:lstStyle/>
          <a:p>
            <a:fld id="{E72D2C3D-86BB-47D4-A8B2-1E3610057E34}" type="slidenum">
              <a:rPr lang="es-ES" smtClean="0"/>
              <a:pPr/>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0DAC350-F680-444C-A437-E92614B065DD}" type="datetime1">
              <a:rPr lang="es-ES" smtClean="0"/>
              <a:pPr/>
              <a:t>23/06/2011</a:t>
            </a:fld>
            <a:endParaRPr lang="es-ES" dirty="0"/>
          </a:p>
        </p:txBody>
      </p:sp>
      <p:sp>
        <p:nvSpPr>
          <p:cNvPr id="6" name="5 Marcador de pie de página"/>
          <p:cNvSpPr>
            <a:spLocks noGrp="1"/>
          </p:cNvSpPr>
          <p:nvPr>
            <p:ph type="ftr" sz="quarter" idx="11"/>
          </p:nvPr>
        </p:nvSpPr>
        <p:spPr/>
        <p:txBody>
          <a:bodyPr/>
          <a:lstStyle/>
          <a:p>
            <a:r>
              <a:rPr lang="es-ES" dirty="0" smtClean="0"/>
              <a:t>Susana Morales Bernal</a:t>
            </a:r>
            <a:endParaRPr lang="es-ES" dirty="0"/>
          </a:p>
        </p:txBody>
      </p:sp>
      <p:sp>
        <p:nvSpPr>
          <p:cNvPr id="7" name="6 Marcador de número de diapositiva"/>
          <p:cNvSpPr>
            <a:spLocks noGrp="1"/>
          </p:cNvSpPr>
          <p:nvPr>
            <p:ph type="sldNum" sz="quarter" idx="12"/>
          </p:nvPr>
        </p:nvSpPr>
        <p:spPr/>
        <p:txBody>
          <a:bodyPr/>
          <a:lstStyle/>
          <a:p>
            <a:fld id="{E72D2C3D-86BB-47D4-A8B2-1E3610057E34}" type="slidenum">
              <a:rPr lang="es-ES" smtClean="0"/>
              <a:pPr/>
              <a:t>‹Nº›</a:t>
            </a:fld>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3130BF-AE10-4049-98E0-717FD880E845}" type="datetime1">
              <a:rPr lang="es-ES" smtClean="0"/>
              <a:pPr/>
              <a:t>23/06/2011</a:t>
            </a:fld>
            <a:endParaRPr lang="es-E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s-ES" dirty="0" smtClean="0"/>
              <a:t>Susana Morales Bernal</a:t>
            </a:r>
            <a:endParaRPr lang="es-E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2D2C3D-86BB-47D4-A8B2-1E3610057E34}" type="slidenum">
              <a:rPr lang="es-ES" smtClean="0"/>
              <a:pPr/>
              <a:t>‹Nº›</a:t>
            </a:fld>
            <a:endParaRPr lang="es-E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6.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image" Target="../media/image20.jpeg"/></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gi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44" name="Picture 8" descr="http://concurso.cnice.mec.es/cnice2005/93_iniciacion_interactiva_materia/curso/materiales/estados/img/estados.jpg"/>
          <p:cNvPicPr>
            <a:picLocks noChangeAspect="1" noChangeArrowheads="1"/>
          </p:cNvPicPr>
          <p:nvPr/>
        </p:nvPicPr>
        <p:blipFill>
          <a:blip r:embed="rId3" cstate="print"/>
          <a:srcRect/>
          <a:stretch>
            <a:fillRect/>
          </a:stretch>
        </p:blipFill>
        <p:spPr bwMode="auto">
          <a:xfrm>
            <a:off x="428596" y="1142984"/>
            <a:ext cx="8358246" cy="5572165"/>
          </a:xfrm>
          <a:prstGeom prst="rect">
            <a:avLst/>
          </a:prstGeom>
          <a:noFill/>
        </p:spPr>
      </p:pic>
      <p:sp>
        <p:nvSpPr>
          <p:cNvPr id="2050" name="1 Título"/>
          <p:cNvSpPr>
            <a:spLocks noGrp="1"/>
          </p:cNvSpPr>
          <p:nvPr>
            <p:ph type="ctrTitle"/>
          </p:nvPr>
        </p:nvSpPr>
        <p:spPr>
          <a:xfrm>
            <a:off x="500093" y="571480"/>
            <a:ext cx="8358187" cy="1785938"/>
          </a:xfrm>
        </p:spPr>
        <p:txBody>
          <a:bodyPr/>
          <a:lstStyle/>
          <a:p>
            <a:pPr algn="l" eaLnBrk="1" hangingPunct="1"/>
            <a:r>
              <a:rPr lang="es-ES" sz="4000" b="1" i="1" dirty="0" smtClean="0">
                <a:solidFill>
                  <a:schemeClr val="accent1">
                    <a:lumMod val="50000"/>
                  </a:schemeClr>
                </a:solidFill>
              </a:rPr>
              <a:t>UNIT 2</a:t>
            </a:r>
            <a:r>
              <a:rPr lang="es-ES" sz="4000" dirty="0" smtClean="0">
                <a:solidFill>
                  <a:schemeClr val="accent1">
                    <a:lumMod val="50000"/>
                  </a:schemeClr>
                </a:solidFill>
              </a:rPr>
              <a:t>: </a:t>
            </a:r>
            <a:r>
              <a:rPr lang="es-ES" sz="3600" b="1" i="1" dirty="0" smtClean="0">
                <a:solidFill>
                  <a:schemeClr val="accent1">
                    <a:lumMod val="50000"/>
                  </a:schemeClr>
                </a:solidFill>
              </a:rPr>
              <a:t>The physical states of matter</a:t>
            </a:r>
            <a:endParaRPr lang="es-ES_tradnl" sz="3600" b="1" i="1" dirty="0" smtClean="0">
              <a:solidFill>
                <a:schemeClr val="accent1">
                  <a:lumMod val="50000"/>
                </a:schemeClr>
              </a:solidFill>
            </a:endParaRPr>
          </a:p>
        </p:txBody>
      </p:sp>
      <p:sp>
        <p:nvSpPr>
          <p:cNvPr id="7" name="6 CuadroTexto"/>
          <p:cNvSpPr txBox="1"/>
          <p:nvPr/>
        </p:nvSpPr>
        <p:spPr>
          <a:xfrm>
            <a:off x="428623" y="363521"/>
            <a:ext cx="1643047" cy="708025"/>
          </a:xfrm>
          <a:prstGeom prst="rect">
            <a:avLst/>
          </a:prstGeom>
          <a:solidFill>
            <a:schemeClr val="bg1"/>
          </a:solidFill>
        </p:spPr>
        <p:txBody>
          <a:bodyPr wrap="square">
            <a:spAutoFit/>
          </a:bodyPr>
          <a:lstStyle/>
          <a:p>
            <a:pPr fontAlgn="auto">
              <a:spcBef>
                <a:spcPts val="0"/>
              </a:spcBef>
              <a:spcAft>
                <a:spcPts val="0"/>
              </a:spcAft>
              <a:defRPr/>
            </a:pPr>
            <a:r>
              <a:rPr lang="es-ES" sz="4000" b="1" i="1" dirty="0">
                <a:solidFill>
                  <a:schemeClr val="accent1">
                    <a:lumMod val="50000"/>
                  </a:schemeClr>
                </a:solidFill>
                <a:latin typeface="+mn-lt"/>
              </a:rPr>
              <a:t>1º ESO</a:t>
            </a:r>
            <a:endParaRPr lang="es-ES_tradnl" sz="4000" b="1" i="1" dirty="0">
              <a:solidFill>
                <a:schemeClr val="accent1">
                  <a:lumMod val="50000"/>
                </a:schemeClr>
              </a:solidFill>
              <a:latin typeface="+mn-lt"/>
            </a:endParaRPr>
          </a:p>
        </p:txBody>
      </p:sp>
      <p:sp>
        <p:nvSpPr>
          <p:cNvPr id="5" name="4 Marcador de pie de página"/>
          <p:cNvSpPr>
            <a:spLocks noGrp="1"/>
          </p:cNvSpPr>
          <p:nvPr>
            <p:ph type="ftr" sz="quarter" idx="11"/>
          </p:nvPr>
        </p:nvSpPr>
        <p:spPr/>
        <p:txBody>
          <a:bodyPr/>
          <a:lstStyle/>
          <a:p>
            <a:r>
              <a:rPr lang="es-ES" dirty="0" smtClean="0"/>
              <a:t>Susana Morales Bernal</a:t>
            </a:r>
            <a:endParaRPr lang="es-E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0" y="71414"/>
            <a:ext cx="9144000" cy="584775"/>
          </a:xfrm>
          <a:prstGeom prst="rect">
            <a:avLst/>
          </a:prstGeom>
          <a:noFill/>
        </p:spPr>
        <p:txBody>
          <a:bodyPr wrap="square" rtlCol="0">
            <a:spAutoFit/>
          </a:bodyPr>
          <a:lstStyle/>
          <a:p>
            <a:r>
              <a:rPr lang="en-US" sz="3200" dirty="0" smtClean="0">
                <a:solidFill>
                  <a:schemeClr val="accent1">
                    <a:lumMod val="75000"/>
                  </a:schemeClr>
                </a:solidFill>
              </a:rPr>
              <a:t> </a:t>
            </a:r>
            <a:r>
              <a:rPr lang="en-US" sz="2800" dirty="0" smtClean="0">
                <a:solidFill>
                  <a:schemeClr val="accent1">
                    <a:lumMod val="75000"/>
                  </a:schemeClr>
                </a:solidFill>
                <a:effectLst>
                  <a:outerShdw blurRad="38100" dist="38100" dir="2700000" algn="tl">
                    <a:srgbClr val="000000">
                      <a:alpha val="43137"/>
                    </a:srgbClr>
                  </a:outerShdw>
                </a:effectLst>
              </a:rPr>
              <a:t>Don´t confuse volume of a gas with the amount of substance</a:t>
            </a:r>
            <a:endParaRPr lang="es-ES" sz="2800" dirty="0">
              <a:solidFill>
                <a:schemeClr val="accent1">
                  <a:lumMod val="75000"/>
                </a:schemeClr>
              </a:solidFill>
              <a:effectLst>
                <a:outerShdw blurRad="38100" dist="38100" dir="2700000" algn="tl">
                  <a:srgbClr val="000000">
                    <a:alpha val="43137"/>
                  </a:srgbClr>
                </a:outerShdw>
              </a:effectLst>
            </a:endParaRPr>
          </a:p>
        </p:txBody>
      </p:sp>
      <p:graphicFrame>
        <p:nvGraphicFramePr>
          <p:cNvPr id="6" name="5 Tabla"/>
          <p:cNvGraphicFramePr>
            <a:graphicFrameLocks noGrp="1"/>
          </p:cNvGraphicFramePr>
          <p:nvPr/>
        </p:nvGraphicFramePr>
        <p:xfrm>
          <a:off x="500034" y="994274"/>
          <a:ext cx="8001056" cy="5577998"/>
        </p:xfrm>
        <a:graphic>
          <a:graphicData uri="http://schemas.openxmlformats.org/drawingml/2006/table">
            <a:tbl>
              <a:tblPr firstRow="1" bandRow="1">
                <a:tableStyleId>{5C22544A-7EE6-4342-B048-85BDC9FD1C3A}</a:tableStyleId>
              </a:tblPr>
              <a:tblGrid>
                <a:gridCol w="4000528"/>
                <a:gridCol w="4000528"/>
              </a:tblGrid>
              <a:tr h="885986">
                <a:tc>
                  <a:txBody>
                    <a:bodyPr/>
                    <a:lstStyle/>
                    <a:p>
                      <a:pPr algn="l"/>
                      <a:r>
                        <a:rPr lang="es-ES" sz="2100" dirty="0" smtClean="0">
                          <a:solidFill>
                            <a:schemeClr val="bg1">
                              <a:lumMod val="85000"/>
                            </a:schemeClr>
                          </a:solidFill>
                          <a:effectLst>
                            <a:outerShdw blurRad="38100" dist="38100" dir="2700000" algn="tl">
                              <a:srgbClr val="000000">
                                <a:alpha val="43137"/>
                              </a:srgbClr>
                            </a:outerShdw>
                          </a:effectLst>
                        </a:rPr>
                        <a:t>Description</a:t>
                      </a:r>
                      <a:r>
                        <a:rPr lang="es-ES" sz="2100" baseline="0" dirty="0" smtClean="0">
                          <a:solidFill>
                            <a:schemeClr val="bg1">
                              <a:lumMod val="85000"/>
                            </a:schemeClr>
                          </a:solidFill>
                          <a:effectLst>
                            <a:outerShdw blurRad="38100" dist="38100" dir="2700000" algn="tl">
                              <a:srgbClr val="000000">
                                <a:alpha val="43137"/>
                              </a:srgbClr>
                            </a:outerShdw>
                          </a:effectLst>
                        </a:rPr>
                        <a:t> </a:t>
                      </a:r>
                      <a:r>
                        <a:rPr lang="es-ES" sz="2100" dirty="0" smtClean="0">
                          <a:solidFill>
                            <a:schemeClr val="bg1">
                              <a:lumMod val="85000"/>
                            </a:schemeClr>
                          </a:solidFill>
                          <a:effectLst>
                            <a:outerShdw blurRad="38100" dist="38100" dir="2700000" algn="tl">
                              <a:srgbClr val="000000">
                                <a:alpha val="43137"/>
                              </a:srgbClr>
                            </a:outerShdw>
                          </a:effectLst>
                        </a:rPr>
                        <a:t>of the observations</a:t>
                      </a:r>
                    </a:p>
                    <a:p>
                      <a:pPr algn="ctr"/>
                      <a:r>
                        <a:rPr lang="es-ES" sz="2500" dirty="0" smtClean="0"/>
                        <a:t>                                                                                    </a:t>
                      </a:r>
                    </a:p>
                  </a:txBody>
                  <a:tcPr marL="120015" marR="120015" marT="60006" marB="60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100" dirty="0" smtClean="0">
                          <a:solidFill>
                            <a:schemeClr val="bg1">
                              <a:lumMod val="85000"/>
                            </a:schemeClr>
                          </a:solidFill>
                          <a:effectLst>
                            <a:outerShdw blurRad="38100" dist="38100" dir="2700000" algn="tl">
                              <a:srgbClr val="000000">
                                <a:alpha val="43137"/>
                              </a:srgbClr>
                            </a:outerShdw>
                          </a:effectLst>
                        </a:rPr>
                        <a:t>Interpretation according to the molecular kinetic theory                     </a:t>
                      </a:r>
                    </a:p>
                  </a:txBody>
                  <a:tcPr marL="120015" marR="120015" marT="60006" marB="60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r>
              <a:tr h="1771831">
                <a:tc>
                  <a:txBody>
                    <a:bodyPr/>
                    <a:lstStyle/>
                    <a:p>
                      <a:pPr algn="just"/>
                      <a:r>
                        <a:rPr lang="en-US" sz="2000" baseline="0" dirty="0" smtClean="0"/>
                        <a:t>When we move the piston of a syringe inwards or outwards, with a stopper at the end, the volume that takes the air that it contains increases or diminishes respectively.</a:t>
                      </a:r>
                    </a:p>
                    <a:p>
                      <a:pPr algn="just"/>
                      <a:endParaRPr lang="en-US" sz="2000" baseline="0" dirty="0" smtClean="0"/>
                    </a:p>
                    <a:p>
                      <a:pPr algn="just"/>
                      <a:endParaRPr lang="en-US" sz="2000" baseline="0" dirty="0" smtClean="0"/>
                    </a:p>
                    <a:p>
                      <a:pPr algn="just"/>
                      <a:r>
                        <a:rPr lang="en-US" sz="2000" baseline="0" dirty="0" smtClean="0"/>
                        <a:t> </a:t>
                      </a:r>
                    </a:p>
                    <a:p>
                      <a:pPr algn="just"/>
                      <a:r>
                        <a:rPr lang="en-US" sz="2000" baseline="0" dirty="0" smtClean="0"/>
                        <a:t>If we have an iron bottle full of oxygen and we inject it with more oxygen, the space that the oxygen takes, does not change but the amount of oxygen changes and so does its mass (weight)</a:t>
                      </a:r>
                      <a:endParaRPr lang="es-ES" sz="2000" baseline="0" dirty="0" smtClean="0"/>
                    </a:p>
                  </a:txBody>
                  <a:tcPr marL="120015" marR="120015" marT="60006" marB="60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just"/>
                      <a:r>
                        <a:rPr lang="en-US" sz="2000" baseline="0" dirty="0" smtClean="0"/>
                        <a:t>The volume of an object is the space that their molecules take, including the empty space among them. This space can change for a certain number of molecules, being able to be closer or more separated.</a:t>
                      </a:r>
                      <a:endParaRPr lang="es-ES" sz="2000" baseline="0" dirty="0" smtClean="0"/>
                    </a:p>
                    <a:p>
                      <a:pPr algn="just"/>
                      <a:endParaRPr lang="en-US" sz="2000" baseline="0" dirty="0" smtClean="0"/>
                    </a:p>
                    <a:p>
                      <a:pPr algn="just"/>
                      <a:endParaRPr lang="en-US" sz="2000" baseline="0" dirty="0" smtClean="0"/>
                    </a:p>
                    <a:p>
                      <a:pPr algn="just"/>
                      <a:r>
                        <a:rPr lang="en-US" sz="2000" baseline="0" dirty="0" smtClean="0"/>
                        <a:t>The amount of substance depends on the number of molecules that form an object.</a:t>
                      </a:r>
                      <a:r>
                        <a:rPr lang="es-ES" sz="2000" baseline="0" dirty="0" smtClean="0"/>
                        <a:t> </a:t>
                      </a:r>
                      <a:r>
                        <a:rPr lang="en-US" sz="2000" dirty="0" smtClean="0"/>
                        <a:t>The mass of an object is the sum of the masses each one of its molecules. The mass of a gas only changes when the number of molecules changes.</a:t>
                      </a:r>
                      <a:endParaRPr lang="es-ES" sz="2000" dirty="0"/>
                    </a:p>
                  </a:txBody>
                  <a:tcPr marL="120015" marR="120015" marT="60006" marB="600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bl>
          </a:graphicData>
        </a:graphic>
      </p:graphicFrame>
      <p:cxnSp>
        <p:nvCxnSpPr>
          <p:cNvPr id="10" name="9 Conector recto"/>
          <p:cNvCxnSpPr/>
          <p:nvPr/>
        </p:nvCxnSpPr>
        <p:spPr>
          <a:xfrm>
            <a:off x="500034" y="4214818"/>
            <a:ext cx="8001056"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6 Marcador de pie de página"/>
          <p:cNvSpPr>
            <a:spLocks noGrp="1"/>
          </p:cNvSpPr>
          <p:nvPr>
            <p:ph type="ftr" sz="quarter" idx="11"/>
          </p:nvPr>
        </p:nvSpPr>
        <p:spPr/>
        <p:txBody>
          <a:bodyPr/>
          <a:lstStyle/>
          <a:p>
            <a:r>
              <a:rPr lang="es-ES" dirty="0" smtClean="0"/>
              <a:t>Susana Morales Bernal</a:t>
            </a:r>
            <a:endParaRPr lang="es-E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347475" y="6470"/>
            <a:ext cx="6153351" cy="707886"/>
          </a:xfrm>
          <a:prstGeom prst="rect">
            <a:avLst/>
          </a:prstGeom>
        </p:spPr>
        <p:txBody>
          <a:bodyPr wrap="none">
            <a:spAutoFit/>
          </a:bodyPr>
          <a:lstStyle/>
          <a:p>
            <a:pPr algn="ctr"/>
            <a:r>
              <a:rPr lang="es-ES" sz="4000" b="1"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rPr>
              <a:t>Flexible and rigid containers</a:t>
            </a:r>
            <a:endParaRPr lang="es-ES" sz="4000" dirty="0">
              <a:solidFill>
                <a:schemeClr val="accent1">
                  <a:lumMod val="75000"/>
                </a:schemeClr>
              </a:solidFill>
            </a:endParaRPr>
          </a:p>
        </p:txBody>
      </p:sp>
      <p:sp>
        <p:nvSpPr>
          <p:cNvPr id="8" name="7 CuadroTexto"/>
          <p:cNvSpPr txBox="1"/>
          <p:nvPr/>
        </p:nvSpPr>
        <p:spPr>
          <a:xfrm>
            <a:off x="71406" y="785794"/>
            <a:ext cx="4500594" cy="2246769"/>
          </a:xfrm>
          <a:prstGeom prst="rect">
            <a:avLst/>
          </a:prstGeom>
          <a:noFill/>
          <a:ln w="38100">
            <a:solidFill>
              <a:schemeClr val="accent3">
                <a:lumMod val="60000"/>
                <a:lumOff val="40000"/>
              </a:schemeClr>
            </a:solidFill>
          </a:ln>
        </p:spPr>
        <p:txBody>
          <a:bodyPr wrap="square" rtlCol="0">
            <a:spAutoFit/>
          </a:bodyPr>
          <a:lstStyle/>
          <a:p>
            <a:pPr algn="just"/>
            <a:r>
              <a:rPr lang="en-US" sz="2000" b="1" dirty="0" smtClean="0">
                <a:solidFill>
                  <a:schemeClr val="accent1">
                    <a:lumMod val="75000"/>
                  </a:schemeClr>
                </a:solidFill>
              </a:rPr>
              <a:t>Gases have not own volume; its volume is always that of the container that contains them, because they always take all the available space. For that reason, the changes in the volume of a gas depend on the changes in the volume of the container.</a:t>
            </a:r>
            <a:endParaRPr lang="es-ES" sz="2000" b="1" dirty="0">
              <a:solidFill>
                <a:schemeClr val="accent1">
                  <a:lumMod val="75000"/>
                </a:schemeClr>
              </a:solidFill>
            </a:endParaRPr>
          </a:p>
        </p:txBody>
      </p:sp>
      <p:pic>
        <p:nvPicPr>
          <p:cNvPr id="11" name="Picture 2" descr="http://www.diemer.es/imagen/producto/mediana/486-419-VENTILACION-bombonas-oxigen.jpg"/>
          <p:cNvPicPr>
            <a:picLocks noChangeAspect="1" noChangeArrowheads="1"/>
          </p:cNvPicPr>
          <p:nvPr/>
        </p:nvPicPr>
        <p:blipFill>
          <a:blip r:embed="rId3" cstate="print"/>
          <a:srcRect/>
          <a:stretch>
            <a:fillRect/>
          </a:stretch>
        </p:blipFill>
        <p:spPr bwMode="auto">
          <a:xfrm>
            <a:off x="142844" y="4643446"/>
            <a:ext cx="1712234" cy="2157415"/>
          </a:xfrm>
          <a:prstGeom prst="rect">
            <a:avLst/>
          </a:prstGeom>
          <a:noFill/>
        </p:spPr>
      </p:pic>
      <p:cxnSp>
        <p:nvCxnSpPr>
          <p:cNvPr id="16" name="15 Conector recto de flecha"/>
          <p:cNvCxnSpPr/>
          <p:nvPr/>
        </p:nvCxnSpPr>
        <p:spPr>
          <a:xfrm>
            <a:off x="4786314" y="2143116"/>
            <a:ext cx="1928826" cy="1588"/>
          </a:xfrm>
          <a:prstGeom prst="straightConnector1">
            <a:avLst/>
          </a:prstGeom>
          <a:ln w="38100">
            <a:solidFill>
              <a:schemeClr val="accent3">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22" name="21 CuadroTexto"/>
          <p:cNvSpPr txBox="1"/>
          <p:nvPr/>
        </p:nvSpPr>
        <p:spPr>
          <a:xfrm>
            <a:off x="4643438" y="1643050"/>
            <a:ext cx="2571768" cy="400110"/>
          </a:xfrm>
          <a:prstGeom prst="rect">
            <a:avLst/>
          </a:prstGeom>
          <a:noFill/>
        </p:spPr>
        <p:txBody>
          <a:bodyPr wrap="square" rtlCol="0">
            <a:spAutoFit/>
          </a:bodyPr>
          <a:lstStyle/>
          <a:p>
            <a:r>
              <a:rPr lang="es-ES" sz="2000" b="1" dirty="0" smtClean="0">
                <a:solidFill>
                  <a:schemeClr val="accent1">
                    <a:lumMod val="75000"/>
                  </a:schemeClr>
                </a:solidFill>
              </a:rPr>
              <a:t>Flexible containers</a:t>
            </a:r>
            <a:endParaRPr lang="es-ES" sz="2000" b="1" dirty="0">
              <a:solidFill>
                <a:schemeClr val="accent1">
                  <a:lumMod val="75000"/>
                </a:schemeClr>
              </a:solidFill>
            </a:endParaRPr>
          </a:p>
        </p:txBody>
      </p:sp>
      <p:sp>
        <p:nvSpPr>
          <p:cNvPr id="23" name="22 CuadroTexto"/>
          <p:cNvSpPr txBox="1"/>
          <p:nvPr/>
        </p:nvSpPr>
        <p:spPr>
          <a:xfrm>
            <a:off x="928662" y="3559734"/>
            <a:ext cx="2143140" cy="400110"/>
          </a:xfrm>
          <a:prstGeom prst="rect">
            <a:avLst/>
          </a:prstGeom>
          <a:noFill/>
        </p:spPr>
        <p:txBody>
          <a:bodyPr wrap="square" rtlCol="0">
            <a:spAutoFit/>
          </a:bodyPr>
          <a:lstStyle/>
          <a:p>
            <a:r>
              <a:rPr lang="es-ES" sz="2000" b="1" dirty="0" smtClean="0">
                <a:solidFill>
                  <a:schemeClr val="accent1">
                    <a:lumMod val="75000"/>
                  </a:schemeClr>
                </a:solidFill>
              </a:rPr>
              <a:t>Rigid container</a:t>
            </a:r>
            <a:endParaRPr lang="es-ES" sz="2000" b="1" dirty="0">
              <a:solidFill>
                <a:schemeClr val="accent1">
                  <a:lumMod val="75000"/>
                </a:schemeClr>
              </a:solidFill>
            </a:endParaRPr>
          </a:p>
        </p:txBody>
      </p:sp>
      <p:cxnSp>
        <p:nvCxnSpPr>
          <p:cNvPr id="26" name="25 Conector recto de flecha"/>
          <p:cNvCxnSpPr/>
          <p:nvPr/>
        </p:nvCxnSpPr>
        <p:spPr>
          <a:xfrm rot="5400000">
            <a:off x="107920" y="3821115"/>
            <a:ext cx="1357321" cy="1588"/>
          </a:xfrm>
          <a:prstGeom prst="straightConnector1">
            <a:avLst/>
          </a:prstGeom>
          <a:ln w="38100">
            <a:solidFill>
              <a:schemeClr val="accent3">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29" name="28 CuadroTexto"/>
          <p:cNvSpPr txBox="1"/>
          <p:nvPr/>
        </p:nvSpPr>
        <p:spPr>
          <a:xfrm>
            <a:off x="5929322" y="4643446"/>
            <a:ext cx="3071834" cy="1631216"/>
          </a:xfrm>
          <a:prstGeom prst="rect">
            <a:avLst/>
          </a:prstGeom>
          <a:noFill/>
          <a:ln w="38100">
            <a:solidFill>
              <a:schemeClr val="accent3">
                <a:lumMod val="60000"/>
                <a:lumOff val="40000"/>
              </a:schemeClr>
            </a:solidFill>
          </a:ln>
        </p:spPr>
        <p:txBody>
          <a:bodyPr wrap="square" rtlCol="0">
            <a:spAutoFit/>
          </a:bodyPr>
          <a:lstStyle/>
          <a:p>
            <a:pPr algn="just"/>
            <a:r>
              <a:rPr lang="en-US" sz="2000" b="1" dirty="0" smtClean="0">
                <a:solidFill>
                  <a:schemeClr val="accent1">
                    <a:lumMod val="75000"/>
                  </a:schemeClr>
                </a:solidFill>
              </a:rPr>
              <a:t>When the gas is inside a flexible walls container, as a balloon or a syringe, the volume that the gas takes, can change.</a:t>
            </a:r>
            <a:endParaRPr lang="es-ES" sz="2000" b="1" dirty="0">
              <a:solidFill>
                <a:schemeClr val="accent1">
                  <a:lumMod val="75000"/>
                </a:schemeClr>
              </a:solidFill>
            </a:endParaRPr>
          </a:p>
        </p:txBody>
      </p:sp>
      <p:sp>
        <p:nvSpPr>
          <p:cNvPr id="30" name="29 CuadroTexto"/>
          <p:cNvSpPr txBox="1"/>
          <p:nvPr/>
        </p:nvSpPr>
        <p:spPr>
          <a:xfrm>
            <a:off x="2928926" y="3929066"/>
            <a:ext cx="2786082" cy="1631216"/>
          </a:xfrm>
          <a:prstGeom prst="rect">
            <a:avLst/>
          </a:prstGeom>
          <a:noFill/>
          <a:ln w="38100">
            <a:solidFill>
              <a:schemeClr val="accent3">
                <a:lumMod val="60000"/>
                <a:lumOff val="40000"/>
              </a:schemeClr>
            </a:solidFill>
          </a:ln>
        </p:spPr>
        <p:txBody>
          <a:bodyPr wrap="square" rtlCol="0">
            <a:spAutoFit/>
          </a:bodyPr>
          <a:lstStyle/>
          <a:p>
            <a:pPr algn="just"/>
            <a:r>
              <a:rPr lang="en-US" sz="2000" b="1" dirty="0" smtClean="0">
                <a:solidFill>
                  <a:schemeClr val="accent1">
                    <a:lumMod val="75000"/>
                  </a:schemeClr>
                </a:solidFill>
              </a:rPr>
              <a:t>When the gas is inside a rigid walls container , like a glass or iron bottle, the volume that it takes, cannot change.</a:t>
            </a:r>
            <a:endParaRPr lang="es-ES" sz="2000" b="1" dirty="0">
              <a:solidFill>
                <a:schemeClr val="accent1">
                  <a:lumMod val="75000"/>
                </a:schemeClr>
              </a:solidFill>
            </a:endParaRPr>
          </a:p>
        </p:txBody>
      </p:sp>
      <p:cxnSp>
        <p:nvCxnSpPr>
          <p:cNvPr id="39" name="38 Conector angular"/>
          <p:cNvCxnSpPr/>
          <p:nvPr/>
        </p:nvCxnSpPr>
        <p:spPr>
          <a:xfrm flipV="1">
            <a:off x="2000232" y="4929198"/>
            <a:ext cx="785818" cy="500066"/>
          </a:xfrm>
          <a:prstGeom prst="bentConnector3">
            <a:avLst>
              <a:gd name="adj1" fmla="val 50000"/>
            </a:avLst>
          </a:prstGeom>
          <a:ln w="38100">
            <a:solidFill>
              <a:schemeClr val="accent3">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grpSp>
        <p:nvGrpSpPr>
          <p:cNvPr id="63" name="62 Grupo"/>
          <p:cNvGrpSpPr/>
          <p:nvPr/>
        </p:nvGrpSpPr>
        <p:grpSpPr>
          <a:xfrm>
            <a:off x="6215074" y="2857496"/>
            <a:ext cx="428628" cy="1716894"/>
            <a:chOff x="6215074" y="2927346"/>
            <a:chExt cx="428628" cy="1716894"/>
          </a:xfrm>
        </p:grpSpPr>
        <p:cxnSp>
          <p:nvCxnSpPr>
            <p:cNvPr id="60" name="59 Conector recto"/>
            <p:cNvCxnSpPr/>
            <p:nvPr/>
          </p:nvCxnSpPr>
          <p:spPr>
            <a:xfrm rot="10800000">
              <a:off x="6215074" y="2927346"/>
              <a:ext cx="428628" cy="1588"/>
            </a:xfrm>
            <a:prstGeom prst="line">
              <a:avLst/>
            </a:prstGeom>
            <a:ln w="3810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62" name="61 Conector recto de flecha"/>
            <p:cNvCxnSpPr/>
            <p:nvPr/>
          </p:nvCxnSpPr>
          <p:spPr>
            <a:xfrm rot="5400000">
              <a:off x="5358612" y="3786190"/>
              <a:ext cx="1714512" cy="1588"/>
            </a:xfrm>
            <a:prstGeom prst="straightConnector1">
              <a:avLst/>
            </a:prstGeom>
            <a:ln w="38100">
              <a:solidFill>
                <a:schemeClr val="accent3">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grpSp>
      <p:grpSp>
        <p:nvGrpSpPr>
          <p:cNvPr id="66" name="65 Grupo"/>
          <p:cNvGrpSpPr/>
          <p:nvPr/>
        </p:nvGrpSpPr>
        <p:grpSpPr>
          <a:xfrm>
            <a:off x="6786610" y="214290"/>
            <a:ext cx="2143108" cy="3786214"/>
            <a:chOff x="6786578" y="214290"/>
            <a:chExt cx="2143108" cy="3786214"/>
          </a:xfrm>
        </p:grpSpPr>
        <p:grpSp>
          <p:nvGrpSpPr>
            <p:cNvPr id="49" name="48 Grupo"/>
            <p:cNvGrpSpPr/>
            <p:nvPr/>
          </p:nvGrpSpPr>
          <p:grpSpPr>
            <a:xfrm>
              <a:off x="6786578" y="214290"/>
              <a:ext cx="2143108" cy="3786214"/>
              <a:chOff x="6929454" y="214290"/>
              <a:chExt cx="2143108" cy="3786214"/>
            </a:xfrm>
          </p:grpSpPr>
          <p:sp>
            <p:nvSpPr>
              <p:cNvPr id="31" name="30 Rectángulo"/>
              <p:cNvSpPr/>
              <p:nvPr/>
            </p:nvSpPr>
            <p:spPr>
              <a:xfrm>
                <a:off x="6929454" y="214290"/>
                <a:ext cx="2143108" cy="3786214"/>
              </a:xfrm>
              <a:prstGeom prst="rect">
                <a:avLst/>
              </a:prstGeom>
              <a:solidFill>
                <a:schemeClr val="bg1"/>
              </a:solidFill>
              <a:ln w="381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pic>
            <p:nvPicPr>
              <p:cNvPr id="12" name="Picture 4" descr="http://mediateca.educa.madrid.org/imagen/imagenes/publicas/tam3/sg/sgejpl4p9yiewyoy.jpg"/>
              <p:cNvPicPr>
                <a:picLocks noChangeAspect="1" noChangeArrowheads="1"/>
              </p:cNvPicPr>
              <p:nvPr/>
            </p:nvPicPr>
            <p:blipFill>
              <a:blip r:embed="rId4" cstate="print"/>
              <a:srcRect/>
              <a:stretch>
                <a:fillRect/>
              </a:stretch>
            </p:blipFill>
            <p:spPr bwMode="auto">
              <a:xfrm>
                <a:off x="7215206" y="1709743"/>
                <a:ext cx="1500198" cy="2147885"/>
              </a:xfrm>
              <a:prstGeom prst="rect">
                <a:avLst/>
              </a:prstGeom>
              <a:noFill/>
              <a:ln>
                <a:noFill/>
              </a:ln>
            </p:spPr>
          </p:pic>
          <p:pic>
            <p:nvPicPr>
              <p:cNvPr id="1030" name="Picture 6" descr="http://www.guitarraprofesional.com/Soldar/jeringa.jpg"/>
              <p:cNvPicPr>
                <a:picLocks noChangeAspect="1" noChangeArrowheads="1"/>
              </p:cNvPicPr>
              <p:nvPr/>
            </p:nvPicPr>
            <p:blipFill>
              <a:blip r:embed="rId5" cstate="print"/>
              <a:srcRect/>
              <a:stretch>
                <a:fillRect/>
              </a:stretch>
            </p:blipFill>
            <p:spPr bwMode="auto">
              <a:xfrm rot="10800000">
                <a:off x="7000892" y="285728"/>
                <a:ext cx="1996461" cy="1500198"/>
              </a:xfrm>
              <a:prstGeom prst="rect">
                <a:avLst/>
              </a:prstGeom>
              <a:noFill/>
            </p:spPr>
          </p:pic>
        </p:grpSp>
        <p:sp>
          <p:nvSpPr>
            <p:cNvPr id="64" name="63 CuadroTexto"/>
            <p:cNvSpPr txBox="1"/>
            <p:nvPr/>
          </p:nvSpPr>
          <p:spPr>
            <a:xfrm>
              <a:off x="6858016" y="285728"/>
              <a:ext cx="1143008" cy="400110"/>
            </a:xfrm>
            <a:prstGeom prst="rect">
              <a:avLst/>
            </a:prstGeom>
            <a:noFill/>
          </p:spPr>
          <p:txBody>
            <a:bodyPr wrap="square" rtlCol="0">
              <a:spAutoFit/>
            </a:bodyPr>
            <a:lstStyle/>
            <a:p>
              <a:r>
                <a:rPr lang="es-ES" sz="2000" b="1" dirty="0" smtClean="0">
                  <a:solidFill>
                    <a:schemeClr val="accent1">
                      <a:lumMod val="75000"/>
                    </a:schemeClr>
                  </a:solidFill>
                </a:rPr>
                <a:t>syringe</a:t>
              </a:r>
              <a:endParaRPr lang="es-ES" sz="2000" b="1" dirty="0">
                <a:solidFill>
                  <a:schemeClr val="accent1">
                    <a:lumMod val="75000"/>
                  </a:schemeClr>
                </a:solidFill>
              </a:endParaRPr>
            </a:p>
          </p:txBody>
        </p:sp>
        <p:sp>
          <p:nvSpPr>
            <p:cNvPr id="65" name="64 CuadroTexto"/>
            <p:cNvSpPr txBox="1"/>
            <p:nvPr/>
          </p:nvSpPr>
          <p:spPr>
            <a:xfrm>
              <a:off x="8072462" y="3528956"/>
              <a:ext cx="785818" cy="400110"/>
            </a:xfrm>
            <a:prstGeom prst="rect">
              <a:avLst/>
            </a:prstGeom>
            <a:noFill/>
          </p:spPr>
          <p:txBody>
            <a:bodyPr wrap="square" rtlCol="0">
              <a:spAutoFit/>
            </a:bodyPr>
            <a:lstStyle/>
            <a:p>
              <a:r>
                <a:rPr lang="es-ES" sz="2000" b="1" dirty="0" smtClean="0">
                  <a:solidFill>
                    <a:schemeClr val="accent1">
                      <a:lumMod val="75000"/>
                    </a:schemeClr>
                  </a:solidFill>
                </a:rPr>
                <a:t>globe</a:t>
              </a:r>
              <a:endParaRPr lang="es-ES" sz="2000" b="1" dirty="0">
                <a:solidFill>
                  <a:schemeClr val="accent1">
                    <a:lumMod val="75000"/>
                  </a:schemeClr>
                </a:solidFill>
              </a:endParaRPr>
            </a:p>
          </p:txBody>
        </p:sp>
      </p:grpSp>
      <p:sp>
        <p:nvSpPr>
          <p:cNvPr id="67" name="66 CuadroTexto"/>
          <p:cNvSpPr txBox="1"/>
          <p:nvPr/>
        </p:nvSpPr>
        <p:spPr>
          <a:xfrm>
            <a:off x="1928794" y="6357958"/>
            <a:ext cx="2357422" cy="400110"/>
          </a:xfrm>
          <a:prstGeom prst="rect">
            <a:avLst/>
          </a:prstGeom>
          <a:noFill/>
        </p:spPr>
        <p:txBody>
          <a:bodyPr wrap="square" rtlCol="0">
            <a:spAutoFit/>
          </a:bodyPr>
          <a:lstStyle/>
          <a:p>
            <a:r>
              <a:rPr lang="es-ES" sz="2000" b="1" dirty="0" smtClean="0">
                <a:solidFill>
                  <a:schemeClr val="accent1">
                    <a:lumMod val="75000"/>
                  </a:schemeClr>
                </a:solidFill>
              </a:rPr>
              <a:t>Bottles of oxygen</a:t>
            </a:r>
            <a:endParaRPr lang="es-ES" sz="2000" b="1" dirty="0">
              <a:solidFill>
                <a:schemeClr val="accent1">
                  <a:lumMod val="75000"/>
                </a:schemeClr>
              </a:solidFill>
            </a:endParaRPr>
          </a:p>
        </p:txBody>
      </p:sp>
      <p:sp>
        <p:nvSpPr>
          <p:cNvPr id="24" name="23 Marcador de pie de página"/>
          <p:cNvSpPr>
            <a:spLocks noGrp="1"/>
          </p:cNvSpPr>
          <p:nvPr>
            <p:ph type="ftr" sz="quarter" idx="11"/>
          </p:nvPr>
        </p:nvSpPr>
        <p:spPr/>
        <p:txBody>
          <a:bodyPr/>
          <a:lstStyle/>
          <a:p>
            <a:r>
              <a:rPr lang="es-ES" dirty="0" smtClean="0"/>
              <a:t>Susana Morales Bernal</a:t>
            </a:r>
            <a:endParaRPr lang="es-E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0" y="71414"/>
            <a:ext cx="9144000" cy="584775"/>
          </a:xfrm>
          <a:prstGeom prst="rect">
            <a:avLst/>
          </a:prstGeom>
          <a:noFill/>
        </p:spPr>
        <p:txBody>
          <a:bodyPr wrap="square" rtlCol="0">
            <a:spAutoFit/>
          </a:bodyPr>
          <a:lstStyle/>
          <a:p>
            <a:pPr algn="ctr"/>
            <a:r>
              <a:rPr lang="en-US" sz="3200" b="1" dirty="0" smtClean="0">
                <a:solidFill>
                  <a:schemeClr val="accent1">
                    <a:lumMod val="75000"/>
                  </a:schemeClr>
                </a:solidFill>
                <a:effectLst>
                  <a:outerShdw blurRad="38100" dist="38100" dir="2700000" algn="tl">
                    <a:srgbClr val="000000">
                      <a:alpha val="43137"/>
                    </a:srgbClr>
                  </a:outerShdw>
                </a:effectLst>
              </a:rPr>
              <a:t>Behaviour of the substances in liquid and solid states</a:t>
            </a:r>
            <a:endParaRPr lang="es-ES" sz="3200" b="1" dirty="0">
              <a:solidFill>
                <a:schemeClr val="accent1">
                  <a:lumMod val="75000"/>
                </a:schemeClr>
              </a:solidFill>
              <a:effectLst>
                <a:outerShdw blurRad="38100" dist="38100" dir="2700000" algn="tl">
                  <a:srgbClr val="000000">
                    <a:alpha val="43137"/>
                  </a:srgbClr>
                </a:outerShdw>
              </a:effectLst>
            </a:endParaRPr>
          </a:p>
        </p:txBody>
      </p:sp>
      <p:graphicFrame>
        <p:nvGraphicFramePr>
          <p:cNvPr id="5" name="4 Tabla"/>
          <p:cNvGraphicFramePr>
            <a:graphicFrameLocks noGrp="1"/>
          </p:cNvGraphicFramePr>
          <p:nvPr/>
        </p:nvGraphicFramePr>
        <p:xfrm>
          <a:off x="428596" y="831570"/>
          <a:ext cx="8001056" cy="5537820"/>
        </p:xfrm>
        <a:graphic>
          <a:graphicData uri="http://schemas.openxmlformats.org/drawingml/2006/table">
            <a:tbl>
              <a:tblPr firstRow="1" bandRow="1">
                <a:tableStyleId>{5C22544A-7EE6-4342-B048-85BDC9FD1C3A}</a:tableStyleId>
              </a:tblPr>
              <a:tblGrid>
                <a:gridCol w="4000528"/>
                <a:gridCol w="4000528"/>
              </a:tblGrid>
              <a:tr h="544561">
                <a:tc>
                  <a:txBody>
                    <a:bodyPr/>
                    <a:lstStyle/>
                    <a:p>
                      <a:pPr algn="l"/>
                      <a:r>
                        <a:rPr lang="es-ES" sz="1800" dirty="0" smtClean="0">
                          <a:solidFill>
                            <a:schemeClr val="bg1">
                              <a:lumMod val="85000"/>
                            </a:schemeClr>
                          </a:solidFill>
                          <a:effectLst>
                            <a:outerShdw blurRad="38100" dist="38100" dir="2700000" algn="tl">
                              <a:srgbClr val="000000">
                                <a:alpha val="43137"/>
                              </a:srgbClr>
                            </a:outerShdw>
                          </a:effectLst>
                        </a:rPr>
                        <a:t>Description</a:t>
                      </a:r>
                      <a:r>
                        <a:rPr lang="es-ES" sz="1800" baseline="0" dirty="0" smtClean="0">
                          <a:solidFill>
                            <a:schemeClr val="bg1">
                              <a:lumMod val="85000"/>
                            </a:schemeClr>
                          </a:solidFill>
                          <a:effectLst>
                            <a:outerShdw blurRad="38100" dist="38100" dir="2700000" algn="tl">
                              <a:srgbClr val="000000">
                                <a:alpha val="43137"/>
                              </a:srgbClr>
                            </a:outerShdw>
                          </a:effectLst>
                        </a:rPr>
                        <a:t> </a:t>
                      </a:r>
                      <a:r>
                        <a:rPr lang="es-ES" sz="1800" dirty="0" smtClean="0">
                          <a:solidFill>
                            <a:schemeClr val="bg1">
                              <a:lumMod val="85000"/>
                            </a:schemeClr>
                          </a:solidFill>
                          <a:effectLst>
                            <a:outerShdw blurRad="38100" dist="38100" dir="2700000" algn="tl">
                              <a:srgbClr val="000000">
                                <a:alpha val="43137"/>
                              </a:srgbClr>
                            </a:outerShdw>
                          </a:effectLst>
                        </a:rPr>
                        <a:t>of the observations</a:t>
                      </a:r>
                    </a:p>
                    <a:p>
                      <a:pPr algn="ctr"/>
                      <a:r>
                        <a:rPr lang="es-ES" sz="1800" dirty="0" smtClean="0"/>
                        <a:t>                                                                                    </a:t>
                      </a:r>
                    </a:p>
                  </a:txBody>
                  <a:tcPr marL="120015" marR="120015" marT="60006" marB="60006">
                    <a:solidFill>
                      <a:schemeClr val="accent1">
                        <a:lumMod val="75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bg1">
                              <a:lumMod val="85000"/>
                            </a:schemeClr>
                          </a:solidFill>
                          <a:effectLst>
                            <a:outerShdw blurRad="38100" dist="38100" dir="2700000" algn="tl">
                              <a:srgbClr val="000000">
                                <a:alpha val="43137"/>
                              </a:srgbClr>
                            </a:outerShdw>
                          </a:effectLst>
                        </a:rPr>
                        <a:t>Interpretation according to the molecular kinetic theory                     </a:t>
                      </a:r>
                    </a:p>
                  </a:txBody>
                  <a:tcPr marL="120015" marR="120015" marT="60006" marB="60006">
                    <a:solidFill>
                      <a:schemeClr val="accent1">
                        <a:lumMod val="75000"/>
                      </a:schemeClr>
                    </a:solidFill>
                  </a:tcPr>
                </a:tc>
              </a:tr>
              <a:tr h="1200086">
                <a:tc>
                  <a:txBody>
                    <a:bodyPr/>
                    <a:lstStyle/>
                    <a:p>
                      <a:pPr algn="just">
                        <a:tabLst>
                          <a:tab pos="630238" algn="l"/>
                        </a:tabLst>
                      </a:pPr>
                      <a:r>
                        <a:rPr lang="en-US" sz="1800" dirty="0" smtClean="0"/>
                        <a:t>Liquids and solids  compress in very small proportion</a:t>
                      </a:r>
                    </a:p>
                  </a:txBody>
                  <a:tcPr marL="120015" marR="120015" marT="60006" marB="60006">
                    <a:solidFill>
                      <a:schemeClr val="bg1">
                        <a:lumMod val="65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800" dirty="0" smtClean="0"/>
                        <a:t>Molecules of solids and liquids are close (although empty spaces exist). If we want to approach them, repulsive forces appear, that prevent  their approaching</a:t>
                      </a:r>
                    </a:p>
                  </a:txBody>
                  <a:tcPr marL="120015" marR="120015" marT="60006" marB="60006">
                    <a:solidFill>
                      <a:schemeClr val="bg1">
                        <a:lumMod val="75000"/>
                      </a:schemeClr>
                    </a:solidFill>
                  </a:tcPr>
                </a:tc>
              </a:tr>
              <a:tr h="763069">
                <a:tc>
                  <a:txBody>
                    <a:bodyPr/>
                    <a:lstStyle/>
                    <a:p>
                      <a:pPr algn="just">
                        <a:tabLst>
                          <a:tab pos="630238" algn="l"/>
                        </a:tabLst>
                      </a:pPr>
                      <a:r>
                        <a:rPr lang="en-US" sz="1800" dirty="0" smtClean="0"/>
                        <a:t>Solids and liquids practically do not expand and, when they do, it is in very small proportion</a:t>
                      </a:r>
                    </a:p>
                  </a:txBody>
                  <a:tcPr marL="120015" marR="120015" marT="60006" marB="60006">
                    <a:solidFill>
                      <a:schemeClr val="bg1">
                        <a:lumMod val="65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800" dirty="0" smtClean="0"/>
                        <a:t>In solid and liquid states , the forces among molecules are sufficiently intense to</a:t>
                      </a:r>
                      <a:r>
                        <a:rPr lang="en-US" sz="1800" baseline="0" dirty="0" smtClean="0"/>
                        <a:t> </a:t>
                      </a:r>
                      <a:r>
                        <a:rPr lang="en-US" sz="1800" dirty="0" smtClean="0"/>
                        <a:t> prevent   them</a:t>
                      </a:r>
                      <a:r>
                        <a:rPr lang="en-US" sz="1800" baseline="0" dirty="0" smtClean="0"/>
                        <a:t> from</a:t>
                      </a:r>
                      <a:r>
                        <a:rPr lang="en-US" sz="1800" dirty="0" smtClean="0"/>
                        <a:t> separating</a:t>
                      </a:r>
                    </a:p>
                  </a:txBody>
                  <a:tcPr marL="120015" marR="120015" marT="60006" marB="60006">
                    <a:solidFill>
                      <a:schemeClr val="bg1">
                        <a:lumMod val="75000"/>
                      </a:schemeClr>
                    </a:solidFill>
                  </a:tcPr>
                </a:tc>
              </a:tr>
              <a:tr h="763069">
                <a:tc>
                  <a:txBody>
                    <a:bodyPr/>
                    <a:lstStyle/>
                    <a:p>
                      <a:pPr algn="just"/>
                      <a:r>
                        <a:rPr lang="en-US" sz="1800" dirty="0" smtClean="0"/>
                        <a:t>Solids do not flow and</a:t>
                      </a:r>
                      <a:r>
                        <a:rPr lang="en-US" sz="1800" baseline="0" dirty="0" smtClean="0"/>
                        <a:t> keep </a:t>
                      </a:r>
                      <a:r>
                        <a:rPr lang="en-US" sz="1800" dirty="0" smtClean="0"/>
                        <a:t>the same shape. Liquids can flow and they  do</a:t>
                      </a:r>
                      <a:r>
                        <a:rPr lang="en-US" sz="1800" baseline="0" dirty="0" smtClean="0"/>
                        <a:t> not keep the</a:t>
                      </a:r>
                      <a:r>
                        <a:rPr lang="en-US" sz="1800" dirty="0" smtClean="0"/>
                        <a:t> shape</a:t>
                      </a:r>
                      <a:endParaRPr lang="es-ES" sz="1800" dirty="0"/>
                    </a:p>
                  </a:txBody>
                  <a:tcPr marL="120015" marR="120015" marT="60006" marB="60006">
                    <a:solidFill>
                      <a:schemeClr val="bg1">
                        <a:lumMod val="65000"/>
                      </a:schemeClr>
                    </a:solidFill>
                  </a:tcPr>
                </a:tc>
                <a:tc>
                  <a:txBody>
                    <a:bodyPr/>
                    <a:lstStyle/>
                    <a:p>
                      <a:pPr algn="just"/>
                      <a:r>
                        <a:rPr lang="en-US" sz="1800" dirty="0" smtClean="0"/>
                        <a:t>Molecules of solids only can vibrate.</a:t>
                      </a:r>
                      <a:r>
                        <a:rPr lang="en-US" sz="1800" baseline="0" dirty="0" smtClean="0"/>
                        <a:t> Molecules of</a:t>
                      </a:r>
                      <a:r>
                        <a:rPr lang="en-US" sz="1800" dirty="0" smtClean="0"/>
                        <a:t> liquids can move relative</a:t>
                      </a:r>
                      <a:r>
                        <a:rPr lang="en-US" sz="1800" baseline="0" dirty="0" smtClean="0"/>
                        <a:t> to each other</a:t>
                      </a:r>
                      <a:endParaRPr lang="es-ES" sz="1800" dirty="0"/>
                    </a:p>
                  </a:txBody>
                  <a:tcPr marL="120015" marR="120015" marT="60006" marB="60006">
                    <a:solidFill>
                      <a:schemeClr val="bg1">
                        <a:lumMod val="75000"/>
                      </a:schemeClr>
                    </a:solidFill>
                  </a:tcPr>
                </a:tc>
              </a:tr>
              <a:tr h="850625">
                <a:tc>
                  <a:txBody>
                    <a:bodyPr/>
                    <a:lstStyle/>
                    <a:p>
                      <a:pPr algn="just"/>
                      <a:r>
                        <a:rPr lang="en-US" sz="1800" dirty="0" smtClean="0"/>
                        <a:t>Some solids present a crystalline structure</a:t>
                      </a:r>
                      <a:endParaRPr lang="es-ES" sz="1800" dirty="0"/>
                    </a:p>
                  </a:txBody>
                  <a:tcPr marL="120015" marR="120015" marT="60006" marB="60006">
                    <a:solidFill>
                      <a:schemeClr val="bg1">
                        <a:lumMod val="65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800" dirty="0" smtClean="0"/>
                        <a:t>Molecules of crystalline solids are tidied following the directions of regular geometric figures. </a:t>
                      </a:r>
                      <a:r>
                        <a:rPr lang="en-US" b="0" dirty="0" smtClean="0"/>
                        <a:t>If the molecules of a solid are not in order, we call the solid “</a:t>
                      </a:r>
                      <a:r>
                        <a:rPr lang="en-US" b="0" i="1" dirty="0" smtClean="0"/>
                        <a:t>amorphous solid”</a:t>
                      </a:r>
                      <a:endParaRPr lang="es-ES" b="0" dirty="0" smtClean="0"/>
                    </a:p>
                  </a:txBody>
                  <a:tcPr marL="120015" marR="120015" marT="60006" marB="60006">
                    <a:solidFill>
                      <a:schemeClr val="bg1">
                        <a:lumMod val="75000"/>
                      </a:schemeClr>
                    </a:solidFill>
                  </a:tcPr>
                </a:tc>
              </a:tr>
            </a:tbl>
          </a:graphicData>
        </a:graphic>
      </p:graphicFrame>
      <p:sp>
        <p:nvSpPr>
          <p:cNvPr id="6" name="5 Marcador de pie de página"/>
          <p:cNvSpPr>
            <a:spLocks noGrp="1"/>
          </p:cNvSpPr>
          <p:nvPr>
            <p:ph type="ftr" sz="quarter" idx="11"/>
          </p:nvPr>
        </p:nvSpPr>
        <p:spPr/>
        <p:txBody>
          <a:bodyPr/>
          <a:lstStyle/>
          <a:p>
            <a:r>
              <a:rPr lang="es-ES" dirty="0" smtClean="0"/>
              <a:t>Susana Morales Bernal</a:t>
            </a:r>
            <a:endParaRPr lang="es-E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0" y="0"/>
            <a:ext cx="9144000" cy="830997"/>
          </a:xfrm>
          <a:prstGeom prst="rect">
            <a:avLst/>
          </a:prstGeom>
          <a:noFill/>
          <a:ln>
            <a:noFill/>
          </a:ln>
        </p:spPr>
        <p:txBody>
          <a:bodyPr wrap="square" rtlCol="0">
            <a:spAutoFit/>
          </a:bodyPr>
          <a:lstStyle/>
          <a:p>
            <a:pPr algn="ctr"/>
            <a:r>
              <a:rPr lang="es-ES" sz="4800" b="1" dirty="0" smtClean="0">
                <a:solidFill>
                  <a:schemeClr val="accent1">
                    <a:lumMod val="75000"/>
                  </a:schemeClr>
                </a:solidFill>
              </a:rPr>
              <a:t>Some properties of solids</a:t>
            </a:r>
            <a:r>
              <a:rPr lang="es-ES" sz="4800" dirty="0" smtClean="0">
                <a:solidFill>
                  <a:schemeClr val="accent1">
                    <a:lumMod val="75000"/>
                  </a:schemeClr>
                </a:solidFill>
              </a:rPr>
              <a:t>  </a:t>
            </a:r>
            <a:endParaRPr lang="es-ES" sz="4800" dirty="0">
              <a:solidFill>
                <a:schemeClr val="accent1">
                  <a:lumMod val="75000"/>
                </a:schemeClr>
              </a:solidFill>
            </a:endParaRPr>
          </a:p>
        </p:txBody>
      </p:sp>
      <p:graphicFrame>
        <p:nvGraphicFramePr>
          <p:cNvPr id="6" name="5 Tabla"/>
          <p:cNvGraphicFramePr>
            <a:graphicFrameLocks noGrp="1"/>
          </p:cNvGraphicFramePr>
          <p:nvPr/>
        </p:nvGraphicFramePr>
        <p:xfrm>
          <a:off x="857224" y="1142984"/>
          <a:ext cx="7500990" cy="5143536"/>
        </p:xfrm>
        <a:graphic>
          <a:graphicData uri="http://schemas.openxmlformats.org/drawingml/2006/table">
            <a:tbl>
              <a:tblPr firstRow="1" bandRow="1">
                <a:tableStyleId>{5C22544A-7EE6-4342-B048-85BDC9FD1C3A}</a:tableStyleId>
              </a:tblPr>
              <a:tblGrid>
                <a:gridCol w="1435735"/>
                <a:gridCol w="6065255"/>
              </a:tblGrid>
              <a:tr h="464073">
                <a:tc>
                  <a:txBody>
                    <a:bodyPr/>
                    <a:lstStyle/>
                    <a:p>
                      <a:pPr algn="ctr"/>
                      <a:r>
                        <a:rPr lang="es-ES" sz="2000" b="1" dirty="0" smtClean="0">
                          <a:solidFill>
                            <a:schemeClr val="accent1">
                              <a:lumMod val="50000"/>
                            </a:schemeClr>
                          </a:solidFill>
                        </a:rPr>
                        <a:t>Property</a:t>
                      </a:r>
                      <a:endParaRPr lang="es-ES" sz="2000" b="1" dirty="0">
                        <a:solidFill>
                          <a:schemeClr val="accent1">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lang="es-ES" sz="2000" b="1" dirty="0" smtClean="0">
                          <a:solidFill>
                            <a:schemeClr val="accent1">
                              <a:lumMod val="50000"/>
                            </a:schemeClr>
                          </a:solidFill>
                        </a:rPr>
                        <a:t>Description</a:t>
                      </a:r>
                      <a:endParaRPr lang="es-ES" sz="2000" b="1" dirty="0">
                        <a:solidFill>
                          <a:schemeClr val="accent1">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r>
              <a:tr h="963843">
                <a:tc>
                  <a:txBody>
                    <a:bodyPr/>
                    <a:lstStyle/>
                    <a:p>
                      <a:pPr algn="just"/>
                      <a:r>
                        <a:rPr lang="es-ES" sz="1600" b="1" u="none" dirty="0" smtClean="0">
                          <a:solidFill>
                            <a:schemeClr val="accent1">
                              <a:lumMod val="50000"/>
                            </a:schemeClr>
                          </a:solidFill>
                        </a:rPr>
                        <a:t>Hardness</a:t>
                      </a:r>
                      <a:endParaRPr lang="es-ES" sz="1600" u="none" dirty="0">
                        <a:solidFill>
                          <a:schemeClr val="accent1">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just"/>
                      <a:r>
                        <a:rPr lang="es-ES" sz="1600" b="1" dirty="0" smtClean="0">
                          <a:solidFill>
                            <a:schemeClr val="accent1">
                              <a:lumMod val="50000"/>
                            </a:schemeClr>
                          </a:solidFill>
                        </a:rPr>
                        <a:t>It</a:t>
                      </a:r>
                      <a:r>
                        <a:rPr lang="es-ES" sz="1600" b="1" baseline="0" dirty="0" smtClean="0">
                          <a:solidFill>
                            <a:schemeClr val="accent1">
                              <a:lumMod val="50000"/>
                            </a:schemeClr>
                          </a:solidFill>
                        </a:rPr>
                        <a:t> </a:t>
                      </a:r>
                      <a:r>
                        <a:rPr lang="es-ES" sz="1600" b="1" dirty="0" smtClean="0">
                          <a:solidFill>
                            <a:schemeClr val="accent1">
                              <a:lumMod val="50000"/>
                            </a:schemeClr>
                          </a:solidFill>
                        </a:rPr>
                        <a:t>is the </a:t>
                      </a:r>
                      <a:r>
                        <a:rPr lang="en-US" sz="1600" b="1" dirty="0" smtClean="0">
                          <a:solidFill>
                            <a:schemeClr val="accent1">
                              <a:lumMod val="50000"/>
                            </a:schemeClr>
                          </a:solidFill>
                        </a:rPr>
                        <a:t>ability of a substance to scratch or</a:t>
                      </a:r>
                      <a:r>
                        <a:rPr lang="en-US" sz="1600" b="1" baseline="0" dirty="0" smtClean="0">
                          <a:solidFill>
                            <a:schemeClr val="accent1">
                              <a:lumMod val="50000"/>
                            </a:schemeClr>
                          </a:solidFill>
                        </a:rPr>
                        <a:t> be </a:t>
                      </a:r>
                      <a:r>
                        <a:rPr lang="en-US" sz="1600" b="1" dirty="0" smtClean="0">
                          <a:solidFill>
                            <a:schemeClr val="accent1">
                              <a:lumMod val="50000"/>
                            </a:schemeClr>
                          </a:solidFill>
                        </a:rPr>
                        <a:t>scratched. The hardest mineral is the diamond.</a:t>
                      </a:r>
                      <a:r>
                        <a:rPr lang="es-ES" sz="1600" b="1" dirty="0" smtClean="0">
                          <a:solidFill>
                            <a:schemeClr val="accent1">
                              <a:lumMod val="50000"/>
                            </a:schemeClr>
                          </a:solidFill>
                        </a:rPr>
                        <a:t> Hard is the opposite of soft</a:t>
                      </a:r>
                      <a:endParaRPr lang="es-ES" sz="1600" dirty="0">
                        <a:solidFill>
                          <a:schemeClr val="accent1">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r>
              <a:tr h="678260">
                <a:tc>
                  <a:txBody>
                    <a:bodyPr/>
                    <a:lstStyle/>
                    <a:p>
                      <a:pPr algn="just"/>
                      <a:r>
                        <a:rPr lang="en-US" sz="1600" b="1" u="none" dirty="0" smtClean="0">
                          <a:solidFill>
                            <a:schemeClr val="accent1">
                              <a:lumMod val="50000"/>
                            </a:schemeClr>
                          </a:solidFill>
                        </a:rPr>
                        <a:t>Fragility</a:t>
                      </a:r>
                      <a:endParaRPr lang="es-ES" sz="1600" u="none" dirty="0">
                        <a:solidFill>
                          <a:schemeClr val="accent1">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accent1">
                              <a:lumMod val="50000"/>
                            </a:schemeClr>
                          </a:solidFill>
                        </a:rPr>
                        <a:t>It is the ability to break easily. The diamond is very hard but it is fragile.</a:t>
                      </a:r>
                      <a:r>
                        <a:rPr lang="es-ES" sz="1600" b="1" dirty="0" smtClean="0">
                          <a:solidFill>
                            <a:schemeClr val="accent1">
                              <a:lumMod val="50000"/>
                            </a:schemeClr>
                          </a:solidFill>
                        </a:rPr>
                        <a:t> Fragile is the opposite of  strong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r>
              <a:tr h="67826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1600" b="1" u="none" dirty="0" smtClean="0">
                          <a:solidFill>
                            <a:schemeClr val="accent1">
                              <a:lumMod val="50000"/>
                            </a:schemeClr>
                          </a:solidFill>
                        </a:rPr>
                        <a:t>Ductility</a:t>
                      </a:r>
                    </a:p>
                    <a:p>
                      <a:pPr algn="just"/>
                      <a:endParaRPr lang="es-ES" sz="1600" dirty="0">
                        <a:solidFill>
                          <a:schemeClr val="accent1">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just"/>
                      <a:r>
                        <a:rPr lang="es-ES" sz="1600" b="1" dirty="0" smtClean="0">
                          <a:solidFill>
                            <a:schemeClr val="accent1">
                              <a:lumMod val="50000"/>
                            </a:schemeClr>
                          </a:solidFill>
                        </a:rPr>
                        <a:t>It is t</a:t>
                      </a:r>
                      <a:r>
                        <a:rPr lang="en-US" sz="1600" b="1" dirty="0" smtClean="0">
                          <a:solidFill>
                            <a:schemeClr val="accent1">
                              <a:lumMod val="50000"/>
                            </a:schemeClr>
                          </a:solidFill>
                        </a:rPr>
                        <a:t>he ability to form wires or filaments. </a:t>
                      </a:r>
                      <a:endParaRPr lang="es-ES" sz="1600" dirty="0">
                        <a:solidFill>
                          <a:schemeClr val="accent1">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r>
              <a:tr h="678260">
                <a:tc>
                  <a:txBody>
                    <a:bodyPr/>
                    <a:lstStyle/>
                    <a:p>
                      <a:pPr algn="just"/>
                      <a:r>
                        <a:rPr lang="es-ES" sz="1600" b="1" u="none" dirty="0" smtClean="0">
                          <a:solidFill>
                            <a:schemeClr val="accent1">
                              <a:lumMod val="50000"/>
                            </a:schemeClr>
                          </a:solidFill>
                        </a:rPr>
                        <a:t>Malleability</a:t>
                      </a:r>
                      <a:endParaRPr lang="es-ES" sz="1600" u="none" dirty="0">
                        <a:solidFill>
                          <a:schemeClr val="accent1">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1600" b="1" dirty="0" smtClean="0">
                          <a:solidFill>
                            <a:schemeClr val="accent1">
                              <a:lumMod val="50000"/>
                            </a:schemeClr>
                          </a:solidFill>
                        </a:rPr>
                        <a:t>It is the ability to form thin sheets.</a:t>
                      </a:r>
                    </a:p>
                    <a:p>
                      <a:pPr algn="just"/>
                      <a:endParaRPr lang="es-ES" sz="1600" dirty="0">
                        <a:solidFill>
                          <a:schemeClr val="accent1">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r>
              <a:tr h="678260">
                <a:tc>
                  <a:txBody>
                    <a:bodyPr/>
                    <a:lstStyle/>
                    <a:p>
                      <a:pPr algn="just"/>
                      <a:r>
                        <a:rPr lang="es-ES" sz="1600" b="1" dirty="0" smtClean="0">
                          <a:solidFill>
                            <a:schemeClr val="accent1">
                              <a:lumMod val="50000"/>
                            </a:schemeClr>
                          </a:solidFill>
                        </a:rPr>
                        <a:t>Flexibility</a:t>
                      </a:r>
                      <a:endParaRPr lang="es-ES" sz="1600" b="1" dirty="0">
                        <a:solidFill>
                          <a:schemeClr val="accent1">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1600" b="1" dirty="0" smtClean="0">
                          <a:solidFill>
                            <a:schemeClr val="accent1">
                              <a:lumMod val="50000"/>
                            </a:schemeClr>
                          </a:solidFill>
                        </a:rPr>
                        <a:t>It is the</a:t>
                      </a:r>
                      <a:r>
                        <a:rPr lang="es-ES" sz="1600" b="1" baseline="0" dirty="0" smtClean="0">
                          <a:solidFill>
                            <a:schemeClr val="accent1">
                              <a:lumMod val="50000"/>
                            </a:schemeClr>
                          </a:solidFill>
                        </a:rPr>
                        <a:t> ability to</a:t>
                      </a:r>
                      <a:r>
                        <a:rPr lang="es-ES" sz="1600" b="1" dirty="0" smtClean="0">
                          <a:solidFill>
                            <a:schemeClr val="accent1">
                              <a:lumMod val="50000"/>
                            </a:schemeClr>
                          </a:solidFill>
                        </a:rPr>
                        <a:t> deform easily. Flexible is the opposite of rigid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r>
              <a:tr h="1002580">
                <a:tc>
                  <a:txBody>
                    <a:bodyPr/>
                    <a:lstStyle/>
                    <a:p>
                      <a:pPr algn="just"/>
                      <a:r>
                        <a:rPr lang="es-ES" sz="1600" b="1" dirty="0" smtClean="0">
                          <a:solidFill>
                            <a:schemeClr val="accent1">
                              <a:lumMod val="50000"/>
                            </a:schemeClr>
                          </a:solidFill>
                        </a:rPr>
                        <a:t>Elasticity</a:t>
                      </a:r>
                      <a:endParaRPr lang="es-ES" sz="1600" b="1" dirty="0">
                        <a:solidFill>
                          <a:schemeClr val="accent1">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1600" b="1" baseline="0" dirty="0" smtClean="0">
                          <a:solidFill>
                            <a:schemeClr val="accent1">
                              <a:lumMod val="50000"/>
                            </a:schemeClr>
                          </a:solidFill>
                        </a:rPr>
                        <a:t> </a:t>
                      </a:r>
                      <a:r>
                        <a:rPr lang="en-US" sz="1600" b="1" baseline="0" dirty="0" smtClean="0">
                          <a:solidFill>
                            <a:schemeClr val="accent1">
                              <a:lumMod val="50000"/>
                            </a:schemeClr>
                          </a:solidFill>
                        </a:rPr>
                        <a:t>It </a:t>
                      </a:r>
                      <a:r>
                        <a:rPr lang="en-US" sz="1600" dirty="0" smtClean="0"/>
                        <a:t> </a:t>
                      </a:r>
                      <a:r>
                        <a:rPr lang="en-US" sz="1600" b="1" dirty="0" smtClean="0">
                          <a:solidFill>
                            <a:schemeClr val="accent1">
                              <a:lumMod val="50000"/>
                            </a:schemeClr>
                          </a:solidFill>
                        </a:rPr>
                        <a:t>is the physical property of a material when it is deformed because of stress (external forces), but turns into its original shape when the stress removes.</a:t>
                      </a:r>
                      <a:r>
                        <a:rPr lang="en-US" sz="1600" b="1" baseline="0" dirty="0" smtClean="0">
                          <a:solidFill>
                            <a:schemeClr val="accent1">
                              <a:lumMod val="50000"/>
                            </a:schemeClr>
                          </a:solidFill>
                        </a:rPr>
                        <a:t> </a:t>
                      </a:r>
                      <a:r>
                        <a:rPr lang="es-ES" sz="1600" b="1" dirty="0" smtClean="0">
                          <a:solidFill>
                            <a:schemeClr val="accent1">
                              <a:lumMod val="50000"/>
                            </a:schemeClr>
                          </a:solidFill>
                        </a:rPr>
                        <a:t>Elastic is the opposite of plastic.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r>
            </a:tbl>
          </a:graphicData>
        </a:graphic>
      </p:graphicFrame>
      <p:sp>
        <p:nvSpPr>
          <p:cNvPr id="4" name="3 Marcador de pie de página"/>
          <p:cNvSpPr>
            <a:spLocks noGrp="1"/>
          </p:cNvSpPr>
          <p:nvPr>
            <p:ph type="ftr" sz="quarter" idx="11"/>
          </p:nvPr>
        </p:nvSpPr>
        <p:spPr/>
        <p:txBody>
          <a:bodyPr/>
          <a:lstStyle/>
          <a:p>
            <a:r>
              <a:rPr lang="es-ES" dirty="0" smtClean="0"/>
              <a:t>Susana Morales Bernal</a:t>
            </a:r>
            <a:endParaRPr lang="es-E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929190" y="2714620"/>
            <a:ext cx="3929090" cy="3785652"/>
          </a:xfrm>
          <a:prstGeom prst="rect">
            <a:avLst/>
          </a:prstGeom>
          <a:solidFill>
            <a:schemeClr val="bg2">
              <a:lumMod val="75000"/>
            </a:schemeClr>
          </a:solidFill>
          <a:ln>
            <a:noFill/>
          </a:ln>
        </p:spPr>
        <p:txBody>
          <a:bodyPr wrap="square">
            <a:spAutoFit/>
          </a:bodyPr>
          <a:lstStyle/>
          <a:p>
            <a:r>
              <a:rPr lang="en-US" sz="2000" b="1" dirty="0" smtClean="0">
                <a:solidFill>
                  <a:schemeClr val="accent1">
                    <a:lumMod val="50000"/>
                  </a:schemeClr>
                </a:solidFill>
              </a:rPr>
              <a:t>The Mohs Hardness Scale is below </a:t>
            </a:r>
          </a:p>
          <a:p>
            <a:endParaRPr lang="en-US" sz="2000" b="1" dirty="0" smtClean="0">
              <a:solidFill>
                <a:schemeClr val="accent1">
                  <a:lumMod val="50000"/>
                </a:schemeClr>
              </a:solidFill>
            </a:endParaRPr>
          </a:p>
          <a:p>
            <a:pPr algn="ctr"/>
            <a:r>
              <a:rPr lang="en-US" sz="2000" dirty="0" smtClean="0">
                <a:solidFill>
                  <a:schemeClr val="accent1">
                    <a:lumMod val="50000"/>
                  </a:schemeClr>
                </a:solidFill>
                <a:effectLst>
                  <a:outerShdw blurRad="38100" dist="38100" dir="2700000" algn="tl">
                    <a:srgbClr val="000000">
                      <a:alpha val="43137"/>
                    </a:srgbClr>
                  </a:outerShdw>
                </a:effectLst>
              </a:rPr>
              <a:t>Talc</a:t>
            </a:r>
          </a:p>
          <a:p>
            <a:pPr algn="ctr"/>
            <a:r>
              <a:rPr lang="en-US" sz="2000" dirty="0" smtClean="0">
                <a:solidFill>
                  <a:schemeClr val="accent1">
                    <a:lumMod val="50000"/>
                  </a:schemeClr>
                </a:solidFill>
                <a:effectLst>
                  <a:outerShdw blurRad="38100" dist="38100" dir="2700000" algn="tl">
                    <a:srgbClr val="000000">
                      <a:alpha val="43137"/>
                    </a:srgbClr>
                  </a:outerShdw>
                </a:effectLst>
              </a:rPr>
              <a:t>Gypsum </a:t>
            </a:r>
          </a:p>
          <a:p>
            <a:pPr algn="ctr"/>
            <a:r>
              <a:rPr lang="en-US" sz="2000" dirty="0" smtClean="0">
                <a:solidFill>
                  <a:schemeClr val="accent1">
                    <a:lumMod val="50000"/>
                  </a:schemeClr>
                </a:solidFill>
                <a:effectLst>
                  <a:outerShdw blurRad="38100" dist="38100" dir="2700000" algn="tl">
                    <a:srgbClr val="000000">
                      <a:alpha val="43137"/>
                    </a:srgbClr>
                  </a:outerShdw>
                </a:effectLst>
              </a:rPr>
              <a:t>Calcite </a:t>
            </a:r>
          </a:p>
          <a:p>
            <a:pPr algn="ctr"/>
            <a:r>
              <a:rPr lang="en-US" sz="2000" dirty="0" smtClean="0">
                <a:solidFill>
                  <a:schemeClr val="accent1">
                    <a:lumMod val="50000"/>
                  </a:schemeClr>
                </a:solidFill>
                <a:effectLst>
                  <a:outerShdw blurRad="38100" dist="38100" dir="2700000" algn="tl">
                    <a:srgbClr val="000000">
                      <a:alpha val="43137"/>
                    </a:srgbClr>
                  </a:outerShdw>
                </a:effectLst>
              </a:rPr>
              <a:t>Fluorite </a:t>
            </a:r>
          </a:p>
          <a:p>
            <a:pPr algn="ctr"/>
            <a:r>
              <a:rPr lang="en-US" sz="2000" dirty="0" smtClean="0">
                <a:solidFill>
                  <a:schemeClr val="accent1">
                    <a:lumMod val="50000"/>
                  </a:schemeClr>
                </a:solidFill>
                <a:effectLst>
                  <a:outerShdw blurRad="38100" dist="38100" dir="2700000" algn="tl">
                    <a:srgbClr val="000000">
                      <a:alpha val="43137"/>
                    </a:srgbClr>
                  </a:outerShdw>
                </a:effectLst>
              </a:rPr>
              <a:t>Apatite</a:t>
            </a:r>
          </a:p>
          <a:p>
            <a:pPr algn="ctr"/>
            <a:r>
              <a:rPr lang="en-US" sz="2000" dirty="0" smtClean="0">
                <a:solidFill>
                  <a:schemeClr val="accent1">
                    <a:lumMod val="50000"/>
                  </a:schemeClr>
                </a:solidFill>
                <a:effectLst>
                  <a:outerShdw blurRad="38100" dist="38100" dir="2700000" algn="tl">
                    <a:srgbClr val="000000">
                      <a:alpha val="43137"/>
                    </a:srgbClr>
                  </a:outerShdw>
                </a:effectLst>
              </a:rPr>
              <a:t>Orthoclase </a:t>
            </a:r>
          </a:p>
          <a:p>
            <a:pPr algn="ctr"/>
            <a:r>
              <a:rPr lang="en-US" sz="2000" dirty="0" smtClean="0">
                <a:solidFill>
                  <a:schemeClr val="accent1">
                    <a:lumMod val="50000"/>
                  </a:schemeClr>
                </a:solidFill>
                <a:effectLst>
                  <a:outerShdw blurRad="38100" dist="38100" dir="2700000" algn="tl">
                    <a:srgbClr val="000000">
                      <a:alpha val="43137"/>
                    </a:srgbClr>
                  </a:outerShdw>
                </a:effectLst>
              </a:rPr>
              <a:t>Quartz </a:t>
            </a:r>
          </a:p>
          <a:p>
            <a:pPr algn="ctr"/>
            <a:r>
              <a:rPr lang="en-US" sz="2000" dirty="0" smtClean="0">
                <a:solidFill>
                  <a:schemeClr val="accent1">
                    <a:lumMod val="50000"/>
                  </a:schemeClr>
                </a:solidFill>
                <a:effectLst>
                  <a:outerShdw blurRad="38100" dist="38100" dir="2700000" algn="tl">
                    <a:srgbClr val="000000">
                      <a:alpha val="43137"/>
                    </a:srgbClr>
                  </a:outerShdw>
                </a:effectLst>
              </a:rPr>
              <a:t>Topaz </a:t>
            </a:r>
          </a:p>
          <a:p>
            <a:pPr algn="ctr"/>
            <a:r>
              <a:rPr lang="en-US" sz="2000" dirty="0" smtClean="0">
                <a:solidFill>
                  <a:schemeClr val="accent1">
                    <a:lumMod val="50000"/>
                  </a:schemeClr>
                </a:solidFill>
                <a:effectLst>
                  <a:outerShdw blurRad="38100" dist="38100" dir="2700000" algn="tl">
                    <a:srgbClr val="000000">
                      <a:alpha val="43137"/>
                    </a:srgbClr>
                  </a:outerShdw>
                </a:effectLst>
              </a:rPr>
              <a:t>Corundum (ruby and sapphire) </a:t>
            </a:r>
          </a:p>
          <a:p>
            <a:pPr algn="ctr"/>
            <a:r>
              <a:rPr lang="en-US" sz="2000" dirty="0" smtClean="0">
                <a:solidFill>
                  <a:schemeClr val="accent1">
                    <a:lumMod val="50000"/>
                  </a:schemeClr>
                </a:solidFill>
                <a:effectLst>
                  <a:outerShdw blurRad="38100" dist="38100" dir="2700000" algn="tl">
                    <a:srgbClr val="000000">
                      <a:alpha val="43137"/>
                    </a:srgbClr>
                  </a:outerShdw>
                </a:effectLst>
              </a:rPr>
              <a:t>Diamond </a:t>
            </a:r>
            <a:endParaRPr lang="en-US" sz="2000" dirty="0">
              <a:solidFill>
                <a:schemeClr val="accent1">
                  <a:lumMod val="50000"/>
                </a:schemeClr>
              </a:solidFill>
              <a:effectLst>
                <a:outerShdw blurRad="38100" dist="38100" dir="2700000" algn="tl">
                  <a:srgbClr val="000000">
                    <a:alpha val="43137"/>
                  </a:srgbClr>
                </a:outerShdw>
              </a:effectLst>
            </a:endParaRPr>
          </a:p>
        </p:txBody>
      </p:sp>
      <p:sp>
        <p:nvSpPr>
          <p:cNvPr id="3" name="2 Rectángulo"/>
          <p:cNvSpPr/>
          <p:nvPr/>
        </p:nvSpPr>
        <p:spPr>
          <a:xfrm>
            <a:off x="0" y="38377"/>
            <a:ext cx="9144000" cy="461665"/>
          </a:xfrm>
          <a:prstGeom prst="rect">
            <a:avLst/>
          </a:prstGeom>
          <a:solidFill>
            <a:schemeClr val="bg2">
              <a:lumMod val="75000"/>
            </a:schemeClr>
          </a:solidFill>
        </p:spPr>
        <p:txBody>
          <a:bodyPr wrap="square">
            <a:spAutoFit/>
          </a:bodyPr>
          <a:lstStyle/>
          <a:p>
            <a:pPr algn="ctr"/>
            <a:r>
              <a:rPr lang="en-US" sz="2400" b="1" dirty="0" smtClean="0">
                <a:solidFill>
                  <a:schemeClr val="accent1">
                    <a:lumMod val="50000"/>
                  </a:schemeClr>
                </a:solidFill>
              </a:rPr>
              <a:t>Hardness is one of the physical properties of minerals</a:t>
            </a:r>
            <a:endParaRPr lang="es-ES" sz="2400" b="1" dirty="0">
              <a:solidFill>
                <a:schemeClr val="accent1">
                  <a:lumMod val="50000"/>
                </a:schemeClr>
              </a:solidFill>
            </a:endParaRPr>
          </a:p>
        </p:txBody>
      </p:sp>
      <p:sp>
        <p:nvSpPr>
          <p:cNvPr id="4" name="3 Rectángulo"/>
          <p:cNvSpPr/>
          <p:nvPr/>
        </p:nvSpPr>
        <p:spPr>
          <a:xfrm>
            <a:off x="0" y="1496785"/>
            <a:ext cx="9144000" cy="830997"/>
          </a:xfrm>
          <a:prstGeom prst="rect">
            <a:avLst/>
          </a:prstGeom>
          <a:solidFill>
            <a:schemeClr val="bg2">
              <a:lumMod val="75000"/>
            </a:schemeClr>
          </a:solidFill>
        </p:spPr>
        <p:txBody>
          <a:bodyPr wrap="square">
            <a:spAutoFit/>
          </a:bodyPr>
          <a:lstStyle/>
          <a:p>
            <a:pPr algn="just"/>
            <a:r>
              <a:rPr lang="en-US" sz="2400" dirty="0" smtClean="0">
                <a:solidFill>
                  <a:schemeClr val="accent1">
                    <a:lumMod val="50000"/>
                  </a:schemeClr>
                </a:solidFill>
              </a:rPr>
              <a:t>A hard mineral can scratch a softer mineral, but a soft mineral cannot scratch a harder mineral (no matter how hard you try)</a:t>
            </a:r>
            <a:endParaRPr lang="es-ES" sz="2400" dirty="0">
              <a:solidFill>
                <a:schemeClr val="accent1">
                  <a:lumMod val="50000"/>
                </a:schemeClr>
              </a:solidFill>
            </a:endParaRPr>
          </a:p>
        </p:txBody>
      </p:sp>
      <p:sp>
        <p:nvSpPr>
          <p:cNvPr id="5" name="4 Rectángulo"/>
          <p:cNvSpPr/>
          <p:nvPr/>
        </p:nvSpPr>
        <p:spPr>
          <a:xfrm>
            <a:off x="0" y="571480"/>
            <a:ext cx="9144000" cy="830997"/>
          </a:xfrm>
          <a:prstGeom prst="rect">
            <a:avLst/>
          </a:prstGeom>
          <a:solidFill>
            <a:schemeClr val="bg2">
              <a:lumMod val="75000"/>
            </a:schemeClr>
          </a:solidFill>
        </p:spPr>
        <p:txBody>
          <a:bodyPr wrap="square">
            <a:spAutoFit/>
          </a:bodyPr>
          <a:lstStyle/>
          <a:p>
            <a:pPr algn="just"/>
            <a:r>
              <a:rPr lang="en-US" sz="2400" dirty="0" smtClean="0">
                <a:solidFill>
                  <a:schemeClr val="accent1">
                    <a:lumMod val="50000"/>
                  </a:schemeClr>
                </a:solidFill>
              </a:rPr>
              <a:t>Hardness is one measure of the strength of the structure of minerals relative to the strength of its chemical bonds</a:t>
            </a:r>
            <a:endParaRPr lang="es-ES" sz="2400" dirty="0">
              <a:solidFill>
                <a:schemeClr val="accent1">
                  <a:lumMod val="50000"/>
                </a:schemeClr>
              </a:solidFill>
            </a:endParaRPr>
          </a:p>
        </p:txBody>
      </p:sp>
      <p:sp>
        <p:nvSpPr>
          <p:cNvPr id="6" name="5 Rectángulo"/>
          <p:cNvSpPr/>
          <p:nvPr/>
        </p:nvSpPr>
        <p:spPr>
          <a:xfrm>
            <a:off x="142844" y="2786058"/>
            <a:ext cx="4572032" cy="1938992"/>
          </a:xfrm>
          <a:prstGeom prst="rect">
            <a:avLst/>
          </a:prstGeom>
          <a:solidFill>
            <a:schemeClr val="bg2">
              <a:lumMod val="90000"/>
            </a:schemeClr>
          </a:solidFill>
        </p:spPr>
        <p:txBody>
          <a:bodyPr wrap="square">
            <a:spAutoFit/>
          </a:bodyPr>
          <a:lstStyle/>
          <a:p>
            <a:pPr algn="just"/>
            <a:r>
              <a:rPr lang="en-US" sz="2000" dirty="0" smtClean="0">
                <a:solidFill>
                  <a:schemeClr val="accent1">
                    <a:lumMod val="50000"/>
                  </a:schemeClr>
                </a:solidFill>
              </a:rPr>
              <a:t>A French mineralogist Friedrich Mohs proposed almost one hundred and seventy years ago, a relative scale to account for the differences in hardness simply by seeing which minerals scratch another</a:t>
            </a:r>
            <a:endParaRPr lang="es-ES" sz="2000" dirty="0">
              <a:solidFill>
                <a:schemeClr val="accent1">
                  <a:lumMod val="50000"/>
                </a:schemeClr>
              </a:solidFill>
            </a:endParaRPr>
          </a:p>
        </p:txBody>
      </p:sp>
      <p:sp>
        <p:nvSpPr>
          <p:cNvPr id="8" name="7 Rectángulo"/>
          <p:cNvSpPr/>
          <p:nvPr/>
        </p:nvSpPr>
        <p:spPr>
          <a:xfrm>
            <a:off x="142844" y="5148876"/>
            <a:ext cx="4572000" cy="1323439"/>
          </a:xfrm>
          <a:prstGeom prst="rect">
            <a:avLst/>
          </a:prstGeom>
          <a:solidFill>
            <a:schemeClr val="bg2">
              <a:lumMod val="90000"/>
            </a:schemeClr>
          </a:solidFill>
        </p:spPr>
        <p:txBody>
          <a:bodyPr>
            <a:spAutoFit/>
          </a:bodyPr>
          <a:lstStyle/>
          <a:p>
            <a:pPr algn="just"/>
            <a:r>
              <a:rPr lang="en-US" sz="2000" dirty="0" smtClean="0">
                <a:solidFill>
                  <a:schemeClr val="accent1">
                    <a:lumMod val="50000"/>
                  </a:schemeClr>
                </a:solidFill>
              </a:rPr>
              <a:t>The </a:t>
            </a:r>
            <a:r>
              <a:rPr lang="en-US" sz="2000" b="1" dirty="0" smtClean="0">
                <a:solidFill>
                  <a:schemeClr val="accent1">
                    <a:lumMod val="50000"/>
                  </a:schemeClr>
                </a:solidFill>
              </a:rPr>
              <a:t>Mohs Hardness Scale</a:t>
            </a:r>
            <a:r>
              <a:rPr lang="en-US" sz="2000" dirty="0" smtClean="0">
                <a:solidFill>
                  <a:schemeClr val="accent1">
                    <a:lumMod val="50000"/>
                  </a:schemeClr>
                </a:solidFill>
              </a:rPr>
              <a:t> starts with talc at 1 and ends with diamond at 10. The higher the number, the harder the mineral. </a:t>
            </a:r>
          </a:p>
        </p:txBody>
      </p:sp>
      <p:sp>
        <p:nvSpPr>
          <p:cNvPr id="9" name="8 Marcador de pie de página"/>
          <p:cNvSpPr>
            <a:spLocks noGrp="1"/>
          </p:cNvSpPr>
          <p:nvPr>
            <p:ph type="ftr" sz="quarter" idx="11"/>
          </p:nvPr>
        </p:nvSpPr>
        <p:spPr/>
        <p:txBody>
          <a:bodyPr/>
          <a:lstStyle/>
          <a:p>
            <a:r>
              <a:rPr lang="es-ES" dirty="0" smtClean="0"/>
              <a:t>Susana Morales Bernal</a:t>
            </a:r>
            <a:endParaRPr lang="es-E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0" y="-24"/>
            <a:ext cx="9144000" cy="830997"/>
          </a:xfrm>
          <a:prstGeom prst="rect">
            <a:avLst/>
          </a:prstGeom>
          <a:noFill/>
          <a:ln>
            <a:noFill/>
          </a:ln>
        </p:spPr>
        <p:txBody>
          <a:bodyPr wrap="square" rtlCol="0">
            <a:spAutoFit/>
          </a:bodyPr>
          <a:lstStyle/>
          <a:p>
            <a:pPr algn="ctr"/>
            <a:r>
              <a:rPr lang="es-ES" sz="4800" b="1" dirty="0" smtClean="0">
                <a:solidFill>
                  <a:schemeClr val="accent1">
                    <a:lumMod val="75000"/>
                  </a:schemeClr>
                </a:solidFill>
              </a:rPr>
              <a:t>Some properties of liquids</a:t>
            </a:r>
            <a:r>
              <a:rPr lang="es-ES" sz="4800" dirty="0" smtClean="0">
                <a:solidFill>
                  <a:schemeClr val="accent1">
                    <a:lumMod val="75000"/>
                  </a:schemeClr>
                </a:solidFill>
              </a:rPr>
              <a:t>  </a:t>
            </a:r>
            <a:endParaRPr lang="es-ES" sz="4800" dirty="0">
              <a:solidFill>
                <a:schemeClr val="accent1">
                  <a:lumMod val="75000"/>
                </a:schemeClr>
              </a:solidFill>
            </a:endParaRPr>
          </a:p>
        </p:txBody>
      </p:sp>
      <p:sp>
        <p:nvSpPr>
          <p:cNvPr id="5" name="4 CuadroTexto"/>
          <p:cNvSpPr txBox="1"/>
          <p:nvPr/>
        </p:nvSpPr>
        <p:spPr>
          <a:xfrm>
            <a:off x="4071934" y="1352496"/>
            <a:ext cx="4929190" cy="2585323"/>
          </a:xfrm>
          <a:prstGeom prst="rect">
            <a:avLst/>
          </a:prstGeom>
          <a:solidFill>
            <a:schemeClr val="bg1">
              <a:lumMod val="95000"/>
            </a:schemeClr>
          </a:solidFill>
        </p:spPr>
        <p:txBody>
          <a:bodyPr wrap="square" rtlCol="0">
            <a:spAutoFit/>
          </a:bodyPr>
          <a:lstStyle/>
          <a:p>
            <a:pPr algn="just"/>
            <a:r>
              <a:rPr lang="en-US" dirty="0" smtClean="0">
                <a:solidFill>
                  <a:schemeClr val="accent1">
                    <a:lumMod val="75000"/>
                  </a:schemeClr>
                </a:solidFill>
              </a:rPr>
              <a:t>The </a:t>
            </a:r>
            <a:r>
              <a:rPr lang="en-US" b="1" dirty="0" smtClean="0">
                <a:solidFill>
                  <a:schemeClr val="accent1">
                    <a:lumMod val="75000"/>
                  </a:schemeClr>
                </a:solidFill>
              </a:rPr>
              <a:t>superficial tension </a:t>
            </a:r>
            <a:r>
              <a:rPr lang="en-US" dirty="0" smtClean="0">
                <a:solidFill>
                  <a:schemeClr val="accent1">
                    <a:lumMod val="75000"/>
                  </a:schemeClr>
                </a:solidFill>
              </a:rPr>
              <a:t>of a liquid is the resistance  to the penetration of bodies in it. One of the substances that  has greater superficial tension is  water. For that reason, it is possible that some insects walk on water. The superficial tension is the cause of the spherical form of the drops of  liquids. </a:t>
            </a:r>
          </a:p>
          <a:p>
            <a:pPr algn="just"/>
            <a:r>
              <a:rPr lang="en-US" dirty="0" smtClean="0">
                <a:solidFill>
                  <a:schemeClr val="accent1">
                    <a:lumMod val="75000"/>
                  </a:schemeClr>
                </a:solidFill>
              </a:rPr>
              <a:t>Another consequence of the superficial tension is the ascent of liquids within tubes of small diameter.</a:t>
            </a:r>
          </a:p>
        </p:txBody>
      </p:sp>
      <p:sp>
        <p:nvSpPr>
          <p:cNvPr id="7" name="6 CuadroTexto"/>
          <p:cNvSpPr txBox="1"/>
          <p:nvPr/>
        </p:nvSpPr>
        <p:spPr>
          <a:xfrm>
            <a:off x="71438" y="785794"/>
            <a:ext cx="6929454" cy="369332"/>
          </a:xfrm>
          <a:prstGeom prst="rect">
            <a:avLst/>
          </a:prstGeom>
          <a:solidFill>
            <a:schemeClr val="bg1">
              <a:lumMod val="95000"/>
            </a:schemeClr>
          </a:solidFill>
        </p:spPr>
        <p:txBody>
          <a:bodyPr wrap="square" rtlCol="0">
            <a:spAutoFit/>
          </a:bodyPr>
          <a:lstStyle/>
          <a:p>
            <a:pPr algn="ctr"/>
            <a:r>
              <a:rPr lang="en-US" dirty="0" smtClean="0">
                <a:solidFill>
                  <a:schemeClr val="accent1">
                    <a:lumMod val="75000"/>
                  </a:schemeClr>
                </a:solidFill>
              </a:rPr>
              <a:t>Some properties of  liquids are: </a:t>
            </a:r>
            <a:r>
              <a:rPr lang="en-US" b="1" dirty="0" smtClean="0">
                <a:solidFill>
                  <a:schemeClr val="accent1">
                    <a:lumMod val="75000"/>
                  </a:schemeClr>
                </a:solidFill>
              </a:rPr>
              <a:t> superficial tension and viscosity</a:t>
            </a:r>
            <a:endParaRPr lang="es-ES" b="1" dirty="0">
              <a:solidFill>
                <a:schemeClr val="accent1">
                  <a:lumMod val="75000"/>
                </a:schemeClr>
              </a:solidFill>
            </a:endParaRPr>
          </a:p>
        </p:txBody>
      </p:sp>
      <p:sp>
        <p:nvSpPr>
          <p:cNvPr id="8" name="7 CuadroTexto"/>
          <p:cNvSpPr txBox="1"/>
          <p:nvPr/>
        </p:nvSpPr>
        <p:spPr>
          <a:xfrm>
            <a:off x="71406" y="4643446"/>
            <a:ext cx="3857652" cy="1477328"/>
          </a:xfrm>
          <a:prstGeom prst="rect">
            <a:avLst/>
          </a:prstGeom>
          <a:solidFill>
            <a:schemeClr val="bg1">
              <a:lumMod val="95000"/>
            </a:schemeClr>
          </a:solidFill>
        </p:spPr>
        <p:txBody>
          <a:bodyPr wrap="square" rtlCol="0">
            <a:spAutoFit/>
          </a:bodyPr>
          <a:lstStyle/>
          <a:p>
            <a:pPr algn="just"/>
            <a:r>
              <a:rPr lang="en-US" b="1" dirty="0" smtClean="0">
                <a:solidFill>
                  <a:schemeClr val="accent1">
                    <a:lumMod val="75000"/>
                  </a:schemeClr>
                </a:solidFill>
              </a:rPr>
              <a:t>Viscosity</a:t>
            </a:r>
            <a:r>
              <a:rPr lang="en-US" dirty="0" smtClean="0">
                <a:solidFill>
                  <a:schemeClr val="accent1">
                    <a:lumMod val="75000"/>
                  </a:schemeClr>
                </a:solidFill>
              </a:rPr>
              <a:t>  is the resistance of a liquid to flow. Oil is less dense than water because it floats on water but it is more viscous  because the oil slides worse on a surface.</a:t>
            </a:r>
            <a:endParaRPr lang="es-ES" dirty="0">
              <a:solidFill>
                <a:schemeClr val="accent1">
                  <a:lumMod val="75000"/>
                </a:schemeClr>
              </a:solidFill>
            </a:endParaRPr>
          </a:p>
        </p:txBody>
      </p:sp>
      <p:pic>
        <p:nvPicPr>
          <p:cNvPr id="8196" name="Picture 4" descr="http://enpositivo.blogia.com/upload/20070423121309-uk6i7lpn.jpg"/>
          <p:cNvPicPr>
            <a:picLocks noChangeAspect="1" noChangeArrowheads="1"/>
          </p:cNvPicPr>
          <p:nvPr/>
        </p:nvPicPr>
        <p:blipFill>
          <a:blip r:embed="rId3" cstate="print"/>
          <a:srcRect/>
          <a:stretch>
            <a:fillRect/>
          </a:stretch>
        </p:blipFill>
        <p:spPr bwMode="auto">
          <a:xfrm>
            <a:off x="142844" y="1533529"/>
            <a:ext cx="3810000" cy="2466975"/>
          </a:xfrm>
          <a:prstGeom prst="rect">
            <a:avLst/>
          </a:prstGeom>
          <a:noFill/>
        </p:spPr>
      </p:pic>
      <p:pic>
        <p:nvPicPr>
          <p:cNvPr id="55298" name="Picture 2" descr="http://weblogs.clarin.com/dsno/archives/LiquidSculpture116865-thumb.jpg"/>
          <p:cNvPicPr>
            <a:picLocks noChangeAspect="1" noChangeArrowheads="1"/>
          </p:cNvPicPr>
          <p:nvPr/>
        </p:nvPicPr>
        <p:blipFill>
          <a:blip r:embed="rId4" cstate="print"/>
          <a:srcRect/>
          <a:stretch>
            <a:fillRect/>
          </a:stretch>
        </p:blipFill>
        <p:spPr bwMode="auto">
          <a:xfrm>
            <a:off x="4572000" y="4429132"/>
            <a:ext cx="3952878" cy="2286016"/>
          </a:xfrm>
          <a:prstGeom prst="rect">
            <a:avLst/>
          </a:prstGeom>
          <a:noFill/>
        </p:spPr>
      </p:pic>
      <p:sp>
        <p:nvSpPr>
          <p:cNvPr id="9" name="8 Marcador de pie de página"/>
          <p:cNvSpPr>
            <a:spLocks noGrp="1"/>
          </p:cNvSpPr>
          <p:nvPr>
            <p:ph type="ftr" sz="quarter" idx="11"/>
          </p:nvPr>
        </p:nvSpPr>
        <p:spPr/>
        <p:txBody>
          <a:bodyPr/>
          <a:lstStyle/>
          <a:p>
            <a:r>
              <a:rPr lang="es-ES" dirty="0" smtClean="0"/>
              <a:t>Susana Morales Bernal</a:t>
            </a:r>
            <a:endParaRPr lang="es-E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0" y="71414"/>
            <a:ext cx="9144000" cy="707886"/>
          </a:xfrm>
          <a:prstGeom prst="rect">
            <a:avLst/>
          </a:prstGeom>
          <a:noFill/>
        </p:spPr>
        <p:txBody>
          <a:bodyPr wrap="square" rtlCol="0">
            <a:spAutoFit/>
          </a:bodyPr>
          <a:lstStyle/>
          <a:p>
            <a:pPr algn="ctr"/>
            <a:r>
              <a:rPr lang="es-ES" sz="4000" b="1" dirty="0" smtClean="0">
                <a:solidFill>
                  <a:schemeClr val="accent1">
                    <a:lumMod val="75000"/>
                  </a:schemeClr>
                </a:solidFill>
                <a:effectLst>
                  <a:outerShdw blurRad="38100" dist="38100" dir="2700000" algn="tl">
                    <a:srgbClr val="000000">
                      <a:alpha val="43137"/>
                    </a:srgbClr>
                  </a:outerShdw>
                </a:effectLst>
              </a:rPr>
              <a:t>Changes of aggregation states</a:t>
            </a:r>
            <a:endParaRPr lang="es-ES" sz="4000" b="1" dirty="0">
              <a:solidFill>
                <a:schemeClr val="accent1">
                  <a:lumMod val="75000"/>
                </a:schemeClr>
              </a:solidFill>
              <a:effectLst>
                <a:outerShdw blurRad="38100" dist="38100" dir="2700000" algn="tl">
                  <a:srgbClr val="000000">
                    <a:alpha val="43137"/>
                  </a:srgbClr>
                </a:outerShdw>
              </a:effectLst>
            </a:endParaRPr>
          </a:p>
        </p:txBody>
      </p:sp>
      <p:grpSp>
        <p:nvGrpSpPr>
          <p:cNvPr id="30" name="29 Grupo"/>
          <p:cNvGrpSpPr/>
          <p:nvPr/>
        </p:nvGrpSpPr>
        <p:grpSpPr>
          <a:xfrm>
            <a:off x="357158" y="1357298"/>
            <a:ext cx="8429684" cy="5000660"/>
            <a:chOff x="357158" y="1357298"/>
            <a:chExt cx="8429684" cy="5000660"/>
          </a:xfrm>
        </p:grpSpPr>
        <p:sp>
          <p:nvSpPr>
            <p:cNvPr id="5" name="4 Elipse"/>
            <p:cNvSpPr/>
            <p:nvPr/>
          </p:nvSpPr>
          <p:spPr>
            <a:xfrm>
              <a:off x="357158" y="1357298"/>
              <a:ext cx="3095647" cy="1857388"/>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6" name="5 Elipse"/>
            <p:cNvSpPr/>
            <p:nvPr/>
          </p:nvSpPr>
          <p:spPr>
            <a:xfrm>
              <a:off x="5548319" y="1357298"/>
              <a:ext cx="3095647" cy="1857388"/>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7" name="6 Elipse"/>
            <p:cNvSpPr/>
            <p:nvPr/>
          </p:nvSpPr>
          <p:spPr>
            <a:xfrm>
              <a:off x="3047989" y="4500570"/>
              <a:ext cx="3095647" cy="1857388"/>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8" name="7 CuadroTexto"/>
            <p:cNvSpPr txBox="1"/>
            <p:nvPr/>
          </p:nvSpPr>
          <p:spPr>
            <a:xfrm>
              <a:off x="785786" y="1928802"/>
              <a:ext cx="2000264" cy="707886"/>
            </a:xfrm>
            <a:prstGeom prst="rect">
              <a:avLst/>
            </a:prstGeom>
            <a:noFill/>
          </p:spPr>
          <p:txBody>
            <a:bodyPr wrap="square" rtlCol="0">
              <a:spAutoFit/>
            </a:bodyPr>
            <a:lstStyle/>
            <a:p>
              <a:pPr algn="ctr"/>
              <a:r>
                <a:rPr lang="es-ES" sz="4000" b="1" dirty="0" smtClean="0">
                  <a:solidFill>
                    <a:schemeClr val="accent1">
                      <a:lumMod val="75000"/>
                    </a:schemeClr>
                  </a:solidFill>
                </a:rPr>
                <a:t>SOLID</a:t>
              </a:r>
              <a:endParaRPr lang="es-ES" sz="4000" b="1" dirty="0">
                <a:solidFill>
                  <a:schemeClr val="accent1">
                    <a:lumMod val="75000"/>
                  </a:schemeClr>
                </a:solidFill>
              </a:endParaRPr>
            </a:p>
          </p:txBody>
        </p:sp>
        <p:sp>
          <p:nvSpPr>
            <p:cNvPr id="9" name="8 CuadroTexto"/>
            <p:cNvSpPr txBox="1"/>
            <p:nvPr/>
          </p:nvSpPr>
          <p:spPr>
            <a:xfrm>
              <a:off x="6429388" y="1928802"/>
              <a:ext cx="2357454" cy="707886"/>
            </a:xfrm>
            <a:prstGeom prst="rect">
              <a:avLst/>
            </a:prstGeom>
            <a:noFill/>
          </p:spPr>
          <p:txBody>
            <a:bodyPr wrap="square" rtlCol="0">
              <a:spAutoFit/>
            </a:bodyPr>
            <a:lstStyle/>
            <a:p>
              <a:r>
                <a:rPr lang="es-ES" sz="4000" b="1" dirty="0" smtClean="0">
                  <a:solidFill>
                    <a:schemeClr val="accent1">
                      <a:lumMod val="75000"/>
                    </a:schemeClr>
                  </a:solidFill>
                </a:rPr>
                <a:t>LIQUID</a:t>
              </a:r>
              <a:endParaRPr lang="es-ES" sz="4000" b="1" dirty="0">
                <a:solidFill>
                  <a:schemeClr val="accent1">
                    <a:lumMod val="75000"/>
                  </a:schemeClr>
                </a:solidFill>
              </a:endParaRPr>
            </a:p>
          </p:txBody>
        </p:sp>
        <p:sp>
          <p:nvSpPr>
            <p:cNvPr id="10" name="9 CuadroTexto"/>
            <p:cNvSpPr txBox="1"/>
            <p:nvPr/>
          </p:nvSpPr>
          <p:spPr>
            <a:xfrm>
              <a:off x="4000496" y="5000636"/>
              <a:ext cx="1928826" cy="707886"/>
            </a:xfrm>
            <a:prstGeom prst="rect">
              <a:avLst/>
            </a:prstGeom>
            <a:noFill/>
          </p:spPr>
          <p:txBody>
            <a:bodyPr wrap="square" rtlCol="0">
              <a:spAutoFit/>
            </a:bodyPr>
            <a:lstStyle/>
            <a:p>
              <a:r>
                <a:rPr lang="es-ES" sz="4000" b="1" dirty="0" smtClean="0">
                  <a:solidFill>
                    <a:schemeClr val="accent1">
                      <a:lumMod val="75000"/>
                    </a:schemeClr>
                  </a:solidFill>
                </a:rPr>
                <a:t>GAS</a:t>
              </a:r>
              <a:endParaRPr lang="es-ES" sz="4000" b="1" dirty="0">
                <a:solidFill>
                  <a:schemeClr val="accent1">
                    <a:lumMod val="75000"/>
                  </a:schemeClr>
                </a:solidFill>
              </a:endParaRPr>
            </a:p>
          </p:txBody>
        </p:sp>
        <p:cxnSp>
          <p:nvCxnSpPr>
            <p:cNvPr id="12" name="11 Conector recto de flecha"/>
            <p:cNvCxnSpPr/>
            <p:nvPr/>
          </p:nvCxnSpPr>
          <p:spPr>
            <a:xfrm>
              <a:off x="3500430" y="2071678"/>
              <a:ext cx="2000264" cy="1588"/>
            </a:xfrm>
            <a:prstGeom prst="straightConnector1">
              <a:avLst/>
            </a:prstGeom>
            <a:ln w="38100">
              <a:solidFill>
                <a:schemeClr val="bg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13 Conector recto de flecha"/>
            <p:cNvCxnSpPr/>
            <p:nvPr/>
          </p:nvCxnSpPr>
          <p:spPr>
            <a:xfrm rot="10800000">
              <a:off x="3500430" y="2428868"/>
              <a:ext cx="2000264" cy="1588"/>
            </a:xfrm>
            <a:prstGeom prst="straightConnector1">
              <a:avLst/>
            </a:prstGeom>
            <a:ln w="38100">
              <a:solidFill>
                <a:schemeClr val="bg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6" name="15 Conector recto de flecha"/>
            <p:cNvCxnSpPr/>
            <p:nvPr/>
          </p:nvCxnSpPr>
          <p:spPr>
            <a:xfrm rot="5400000">
              <a:off x="5000628" y="3214686"/>
              <a:ext cx="1214446" cy="1214446"/>
            </a:xfrm>
            <a:prstGeom prst="straightConnector1">
              <a:avLst/>
            </a:prstGeom>
            <a:ln w="38100">
              <a:solidFill>
                <a:schemeClr val="bg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 name="17 Conector recto de flecha"/>
            <p:cNvCxnSpPr/>
            <p:nvPr/>
          </p:nvCxnSpPr>
          <p:spPr>
            <a:xfrm rot="5400000" flipH="1" flipV="1">
              <a:off x="5357818" y="3286124"/>
              <a:ext cx="1214446" cy="1214446"/>
            </a:xfrm>
            <a:prstGeom prst="straightConnector1">
              <a:avLst/>
            </a:prstGeom>
            <a:ln w="38100">
              <a:solidFill>
                <a:schemeClr val="bg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1" name="20 Conector recto de flecha"/>
            <p:cNvCxnSpPr/>
            <p:nvPr/>
          </p:nvCxnSpPr>
          <p:spPr>
            <a:xfrm rot="16200000" flipH="1">
              <a:off x="2000231" y="3571876"/>
              <a:ext cx="1571636" cy="1000132"/>
            </a:xfrm>
            <a:prstGeom prst="straightConnector1">
              <a:avLst/>
            </a:prstGeom>
            <a:ln w="38100">
              <a:solidFill>
                <a:schemeClr val="bg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3" name="22 Conector recto de flecha"/>
            <p:cNvCxnSpPr/>
            <p:nvPr/>
          </p:nvCxnSpPr>
          <p:spPr>
            <a:xfrm rot="16200000" flipV="1">
              <a:off x="1607323" y="3679033"/>
              <a:ext cx="1714512" cy="1071570"/>
            </a:xfrm>
            <a:prstGeom prst="straightConnector1">
              <a:avLst/>
            </a:prstGeom>
            <a:ln w="38100">
              <a:solidFill>
                <a:schemeClr val="bg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4" name="23 CuadroTexto"/>
            <p:cNvSpPr txBox="1"/>
            <p:nvPr/>
          </p:nvSpPr>
          <p:spPr>
            <a:xfrm>
              <a:off x="3500430" y="1714488"/>
              <a:ext cx="2071702" cy="369332"/>
            </a:xfrm>
            <a:prstGeom prst="rect">
              <a:avLst/>
            </a:prstGeom>
            <a:noFill/>
            <a:ln>
              <a:noFill/>
            </a:ln>
          </p:spPr>
          <p:txBody>
            <a:bodyPr wrap="square" rtlCol="0">
              <a:spAutoFit/>
            </a:bodyPr>
            <a:lstStyle/>
            <a:p>
              <a:r>
                <a:rPr lang="es-ES" b="1" dirty="0" smtClean="0">
                  <a:solidFill>
                    <a:schemeClr val="accent1">
                      <a:lumMod val="75000"/>
                    </a:schemeClr>
                  </a:solidFill>
                </a:rPr>
                <a:t>MELTING (FUSION)</a:t>
              </a:r>
              <a:endParaRPr lang="es-ES" b="1" dirty="0">
                <a:solidFill>
                  <a:schemeClr val="accent1">
                    <a:lumMod val="75000"/>
                  </a:schemeClr>
                </a:solidFill>
              </a:endParaRPr>
            </a:p>
          </p:txBody>
        </p:sp>
        <p:sp>
          <p:nvSpPr>
            <p:cNvPr id="25" name="24 CuadroTexto"/>
            <p:cNvSpPr txBox="1"/>
            <p:nvPr/>
          </p:nvSpPr>
          <p:spPr>
            <a:xfrm>
              <a:off x="3929058" y="2416726"/>
              <a:ext cx="1143008" cy="369332"/>
            </a:xfrm>
            <a:prstGeom prst="rect">
              <a:avLst/>
            </a:prstGeom>
            <a:noFill/>
          </p:spPr>
          <p:txBody>
            <a:bodyPr wrap="square" rtlCol="0">
              <a:spAutoFit/>
            </a:bodyPr>
            <a:lstStyle/>
            <a:p>
              <a:r>
                <a:rPr lang="es-ES" b="1" dirty="0" smtClean="0">
                  <a:solidFill>
                    <a:schemeClr val="accent1">
                      <a:lumMod val="75000"/>
                    </a:schemeClr>
                  </a:solidFill>
                </a:rPr>
                <a:t>FREEZING</a:t>
              </a:r>
              <a:endParaRPr lang="es-ES" b="1" dirty="0">
                <a:solidFill>
                  <a:schemeClr val="accent1">
                    <a:lumMod val="75000"/>
                  </a:schemeClr>
                </a:solidFill>
              </a:endParaRPr>
            </a:p>
          </p:txBody>
        </p:sp>
        <p:sp>
          <p:nvSpPr>
            <p:cNvPr id="26" name="25 CuadroTexto"/>
            <p:cNvSpPr txBox="1"/>
            <p:nvPr/>
          </p:nvSpPr>
          <p:spPr>
            <a:xfrm>
              <a:off x="5786446" y="4071942"/>
              <a:ext cx="1785950" cy="369332"/>
            </a:xfrm>
            <a:prstGeom prst="rect">
              <a:avLst/>
            </a:prstGeom>
            <a:noFill/>
          </p:spPr>
          <p:txBody>
            <a:bodyPr wrap="square" rtlCol="0">
              <a:spAutoFit/>
            </a:bodyPr>
            <a:lstStyle/>
            <a:p>
              <a:r>
                <a:rPr lang="es-ES" b="1" dirty="0" smtClean="0">
                  <a:solidFill>
                    <a:schemeClr val="accent1">
                      <a:lumMod val="75000"/>
                    </a:schemeClr>
                  </a:solidFill>
                </a:rPr>
                <a:t>CONDENSATION</a:t>
              </a:r>
              <a:endParaRPr lang="es-ES" b="1" dirty="0">
                <a:solidFill>
                  <a:schemeClr val="accent1">
                    <a:lumMod val="75000"/>
                  </a:schemeClr>
                </a:solidFill>
              </a:endParaRPr>
            </a:p>
          </p:txBody>
        </p:sp>
        <p:sp>
          <p:nvSpPr>
            <p:cNvPr id="27" name="26 CuadroTexto"/>
            <p:cNvSpPr txBox="1"/>
            <p:nvPr/>
          </p:nvSpPr>
          <p:spPr>
            <a:xfrm>
              <a:off x="4286248" y="3202544"/>
              <a:ext cx="1643074" cy="369332"/>
            </a:xfrm>
            <a:prstGeom prst="rect">
              <a:avLst/>
            </a:prstGeom>
            <a:noFill/>
          </p:spPr>
          <p:txBody>
            <a:bodyPr wrap="square" rtlCol="0">
              <a:spAutoFit/>
            </a:bodyPr>
            <a:lstStyle/>
            <a:p>
              <a:r>
                <a:rPr lang="es-ES" b="1" dirty="0" smtClean="0">
                  <a:solidFill>
                    <a:schemeClr val="accent1">
                      <a:lumMod val="75000"/>
                    </a:schemeClr>
                  </a:solidFill>
                </a:rPr>
                <a:t>VAPORIZATION</a:t>
              </a:r>
              <a:endParaRPr lang="es-ES" b="1" dirty="0">
                <a:solidFill>
                  <a:schemeClr val="accent1">
                    <a:lumMod val="75000"/>
                  </a:schemeClr>
                </a:solidFill>
              </a:endParaRPr>
            </a:p>
          </p:txBody>
        </p:sp>
        <p:sp>
          <p:nvSpPr>
            <p:cNvPr id="28" name="27 CuadroTexto"/>
            <p:cNvSpPr txBox="1"/>
            <p:nvPr/>
          </p:nvSpPr>
          <p:spPr>
            <a:xfrm>
              <a:off x="2786050" y="3643314"/>
              <a:ext cx="1571636" cy="369332"/>
            </a:xfrm>
            <a:prstGeom prst="rect">
              <a:avLst/>
            </a:prstGeom>
            <a:noFill/>
          </p:spPr>
          <p:txBody>
            <a:bodyPr wrap="square" rtlCol="0">
              <a:spAutoFit/>
            </a:bodyPr>
            <a:lstStyle/>
            <a:p>
              <a:r>
                <a:rPr lang="es-ES" b="1" dirty="0" smtClean="0">
                  <a:solidFill>
                    <a:schemeClr val="accent1">
                      <a:lumMod val="75000"/>
                    </a:schemeClr>
                  </a:solidFill>
                </a:rPr>
                <a:t>SUBLIMATION</a:t>
              </a:r>
              <a:endParaRPr lang="es-ES" b="1" dirty="0">
                <a:solidFill>
                  <a:schemeClr val="accent1">
                    <a:lumMod val="75000"/>
                  </a:schemeClr>
                </a:solidFill>
              </a:endParaRPr>
            </a:p>
          </p:txBody>
        </p:sp>
        <p:sp>
          <p:nvSpPr>
            <p:cNvPr id="29" name="28 CuadroTexto"/>
            <p:cNvSpPr txBox="1"/>
            <p:nvPr/>
          </p:nvSpPr>
          <p:spPr>
            <a:xfrm>
              <a:off x="857224" y="4143380"/>
              <a:ext cx="1643074" cy="369332"/>
            </a:xfrm>
            <a:prstGeom prst="rect">
              <a:avLst/>
            </a:prstGeom>
            <a:noFill/>
          </p:spPr>
          <p:txBody>
            <a:bodyPr wrap="square" rtlCol="0">
              <a:spAutoFit/>
            </a:bodyPr>
            <a:lstStyle/>
            <a:p>
              <a:r>
                <a:rPr lang="es-ES" b="1" dirty="0" smtClean="0">
                  <a:solidFill>
                    <a:schemeClr val="accent1">
                      <a:lumMod val="75000"/>
                    </a:schemeClr>
                  </a:solidFill>
                </a:rPr>
                <a:t>SUBLIMATION</a:t>
              </a:r>
              <a:endParaRPr lang="es-ES" b="1" dirty="0">
                <a:solidFill>
                  <a:schemeClr val="accent1">
                    <a:lumMod val="75000"/>
                  </a:schemeClr>
                </a:solidFill>
              </a:endParaRPr>
            </a:p>
          </p:txBody>
        </p:sp>
      </p:grpSp>
      <p:sp>
        <p:nvSpPr>
          <p:cNvPr id="22" name="21 Marcador de pie de página"/>
          <p:cNvSpPr>
            <a:spLocks noGrp="1"/>
          </p:cNvSpPr>
          <p:nvPr>
            <p:ph type="ftr" sz="quarter" idx="11"/>
          </p:nvPr>
        </p:nvSpPr>
        <p:spPr/>
        <p:txBody>
          <a:bodyPr/>
          <a:lstStyle/>
          <a:p>
            <a:r>
              <a:rPr lang="es-ES" dirty="0" smtClean="0"/>
              <a:t>Susana Morales Bernal</a:t>
            </a:r>
            <a:endParaRPr lang="es-E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nvGraphicFramePr>
        <p:xfrm>
          <a:off x="571472" y="530615"/>
          <a:ext cx="8088632" cy="5827343"/>
        </p:xfrm>
        <a:graphic>
          <a:graphicData uri="http://schemas.openxmlformats.org/drawingml/2006/table">
            <a:tbl>
              <a:tblPr firstRow="1" bandRow="1">
                <a:tableStyleId>{5C22544A-7EE6-4342-B048-85BDC9FD1C3A}</a:tableStyleId>
              </a:tblPr>
              <a:tblGrid>
                <a:gridCol w="2857520"/>
                <a:gridCol w="5231112"/>
              </a:tblGrid>
              <a:tr h="492059">
                <a:tc>
                  <a:txBody>
                    <a:bodyPr/>
                    <a:lstStyle/>
                    <a:p>
                      <a:r>
                        <a:rPr lang="es-ES" sz="2400" dirty="0" smtClean="0">
                          <a:solidFill>
                            <a:schemeClr val="accent1">
                              <a:lumMod val="50000"/>
                            </a:schemeClr>
                          </a:solidFill>
                        </a:rPr>
                        <a:t>CHANGE</a:t>
                      </a:r>
                      <a:r>
                        <a:rPr lang="es-ES" sz="2400" baseline="0" dirty="0" smtClean="0">
                          <a:solidFill>
                            <a:schemeClr val="accent1">
                              <a:lumMod val="50000"/>
                            </a:schemeClr>
                          </a:solidFill>
                        </a:rPr>
                        <a:t> OF STATE</a:t>
                      </a:r>
                      <a:endParaRPr lang="es-ES" sz="2400" dirty="0">
                        <a:solidFill>
                          <a:schemeClr val="accent1">
                            <a:lumMod val="50000"/>
                          </a:schemeClr>
                        </a:solidFill>
                      </a:endParaRPr>
                    </a:p>
                  </a:txBody>
                  <a:tcPr marL="121329" marR="121329" marT="60665" marB="60665">
                    <a:solidFill>
                      <a:schemeClr val="bg2">
                        <a:lumMod val="75000"/>
                      </a:schemeClr>
                    </a:solidFill>
                  </a:tcPr>
                </a:tc>
                <a:tc>
                  <a:txBody>
                    <a:bodyPr/>
                    <a:lstStyle/>
                    <a:p>
                      <a:r>
                        <a:rPr lang="es-ES" sz="2400" dirty="0" smtClean="0">
                          <a:solidFill>
                            <a:schemeClr val="accent1">
                              <a:lumMod val="50000"/>
                            </a:schemeClr>
                          </a:solidFill>
                        </a:rPr>
                        <a:t>WHAT </a:t>
                      </a:r>
                      <a:r>
                        <a:rPr lang="es-ES" sz="2400" baseline="0" dirty="0" smtClean="0">
                          <a:solidFill>
                            <a:schemeClr val="accent1">
                              <a:lumMod val="50000"/>
                            </a:schemeClr>
                          </a:solidFill>
                        </a:rPr>
                        <a:t> </a:t>
                      </a:r>
                      <a:r>
                        <a:rPr lang="es-ES" sz="2400" dirty="0" smtClean="0">
                          <a:solidFill>
                            <a:schemeClr val="accent1">
                              <a:lumMod val="50000"/>
                            </a:schemeClr>
                          </a:solidFill>
                        </a:rPr>
                        <a:t>IS IT?</a:t>
                      </a:r>
                      <a:endParaRPr lang="es-ES" sz="2400" dirty="0">
                        <a:solidFill>
                          <a:schemeClr val="accent1">
                            <a:lumMod val="50000"/>
                          </a:schemeClr>
                        </a:solidFill>
                      </a:endParaRPr>
                    </a:p>
                  </a:txBody>
                  <a:tcPr marL="121329" marR="121329" marT="60665" marB="60665">
                    <a:solidFill>
                      <a:schemeClr val="bg2">
                        <a:lumMod val="75000"/>
                      </a:schemeClr>
                    </a:solidFill>
                  </a:tcPr>
                </a:tc>
              </a:tr>
              <a:tr h="508073">
                <a:tc>
                  <a:txBody>
                    <a:bodyPr/>
                    <a:lstStyle/>
                    <a:p>
                      <a:r>
                        <a:rPr lang="es-ES" sz="2400" dirty="0" smtClean="0">
                          <a:solidFill>
                            <a:schemeClr val="accent1">
                              <a:lumMod val="50000"/>
                            </a:schemeClr>
                          </a:solidFill>
                        </a:rPr>
                        <a:t>Melting</a:t>
                      </a:r>
                      <a:endParaRPr lang="es-ES" sz="2400" dirty="0">
                        <a:solidFill>
                          <a:schemeClr val="accent1">
                            <a:lumMod val="50000"/>
                          </a:schemeClr>
                        </a:solidFill>
                      </a:endParaRPr>
                    </a:p>
                  </a:txBody>
                  <a:tcPr marL="121329" marR="121329" marT="60665" marB="60665">
                    <a:solidFill>
                      <a:schemeClr val="bg2">
                        <a:lumMod val="90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b="0" dirty="0" smtClean="0">
                          <a:solidFill>
                            <a:schemeClr val="accent1">
                              <a:lumMod val="50000"/>
                            </a:schemeClr>
                          </a:solidFill>
                        </a:rPr>
                        <a:t>It is the change from a solid to a liquid. </a:t>
                      </a:r>
                      <a:endParaRPr lang="es-ES" sz="2400" b="0" dirty="0" smtClean="0">
                        <a:solidFill>
                          <a:schemeClr val="accent1">
                            <a:lumMod val="50000"/>
                          </a:schemeClr>
                        </a:solidFill>
                      </a:endParaRPr>
                    </a:p>
                  </a:txBody>
                  <a:tcPr marL="121329" marR="121329" marT="60665" marB="60665">
                    <a:solidFill>
                      <a:schemeClr val="bg2">
                        <a:lumMod val="90000"/>
                      </a:schemeClr>
                    </a:solidFill>
                  </a:tcPr>
                </a:tc>
              </a:tr>
              <a:tr h="500066">
                <a:tc>
                  <a:txBody>
                    <a:bodyPr/>
                    <a:lstStyle/>
                    <a:p>
                      <a:r>
                        <a:rPr lang="es-ES" sz="2400" b="0" dirty="0" smtClean="0">
                          <a:solidFill>
                            <a:schemeClr val="accent1">
                              <a:lumMod val="50000"/>
                            </a:schemeClr>
                          </a:solidFill>
                        </a:rPr>
                        <a:t>Freezing</a:t>
                      </a:r>
                      <a:endParaRPr lang="es-ES" sz="2400" b="0" dirty="0">
                        <a:solidFill>
                          <a:schemeClr val="accent1">
                            <a:lumMod val="50000"/>
                          </a:schemeClr>
                        </a:solidFill>
                      </a:endParaRPr>
                    </a:p>
                  </a:txBody>
                  <a:tcPr marL="121329" marR="121329" marT="60665" marB="60665">
                    <a:solidFill>
                      <a:schemeClr val="bg2">
                        <a:lumMod val="90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b="0" dirty="0" smtClean="0">
                          <a:solidFill>
                            <a:schemeClr val="accent1">
                              <a:lumMod val="50000"/>
                            </a:schemeClr>
                          </a:solidFill>
                        </a:rPr>
                        <a:t>It is the change from a liquid to a solid. </a:t>
                      </a:r>
                      <a:endParaRPr lang="es-ES" sz="2400" b="0" dirty="0" smtClean="0">
                        <a:solidFill>
                          <a:schemeClr val="accent1">
                            <a:lumMod val="50000"/>
                          </a:schemeClr>
                        </a:solidFill>
                      </a:endParaRPr>
                    </a:p>
                  </a:txBody>
                  <a:tcPr marL="121329" marR="121329" marT="60665" marB="60665">
                    <a:solidFill>
                      <a:schemeClr val="bg2">
                        <a:lumMod val="90000"/>
                      </a:schemeClr>
                    </a:solidFill>
                  </a:tcPr>
                </a:tc>
              </a:tr>
              <a:tr h="850548">
                <a:tc>
                  <a:txBody>
                    <a:bodyPr/>
                    <a:lstStyle/>
                    <a:p>
                      <a:r>
                        <a:rPr lang="es-ES" sz="2400" b="0" dirty="0" smtClean="0">
                          <a:solidFill>
                            <a:schemeClr val="accent1">
                              <a:lumMod val="50000"/>
                            </a:schemeClr>
                          </a:solidFill>
                        </a:rPr>
                        <a:t>Vaporization</a:t>
                      </a:r>
                      <a:endParaRPr lang="es-ES" sz="2400" b="0" dirty="0">
                        <a:solidFill>
                          <a:schemeClr val="accent1">
                            <a:lumMod val="50000"/>
                          </a:schemeClr>
                        </a:solidFill>
                      </a:endParaRPr>
                    </a:p>
                  </a:txBody>
                  <a:tcPr marL="121329" marR="121329" marT="60665" marB="60665">
                    <a:solidFill>
                      <a:schemeClr val="bg2">
                        <a:lumMod val="90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b="0" dirty="0" smtClean="0">
                          <a:solidFill>
                            <a:schemeClr val="accent1">
                              <a:lumMod val="50000"/>
                            </a:schemeClr>
                          </a:solidFill>
                        </a:rPr>
                        <a:t>It is the change from a liquid to a gas,</a:t>
                      </a:r>
                      <a:r>
                        <a:rPr lang="en-US" sz="2400" b="0" baseline="0" dirty="0" smtClean="0">
                          <a:solidFill>
                            <a:schemeClr val="accent1">
                              <a:lumMod val="50000"/>
                            </a:schemeClr>
                          </a:solidFill>
                        </a:rPr>
                        <a:t> to the temperature of boiling and in all the mass of the liquid.</a:t>
                      </a:r>
                      <a:endParaRPr lang="es-ES" sz="2400" b="0" dirty="0">
                        <a:solidFill>
                          <a:schemeClr val="accent1">
                            <a:lumMod val="50000"/>
                          </a:schemeClr>
                        </a:solidFill>
                      </a:endParaRPr>
                    </a:p>
                  </a:txBody>
                  <a:tcPr marL="121329" marR="121329" marT="60665" marB="60665">
                    <a:solidFill>
                      <a:schemeClr val="bg2">
                        <a:lumMod val="90000"/>
                      </a:schemeClr>
                    </a:solidFill>
                  </a:tcPr>
                </a:tc>
              </a:tr>
              <a:tr h="850548">
                <a:tc>
                  <a:txBody>
                    <a:bodyPr/>
                    <a:lstStyle/>
                    <a:p>
                      <a:r>
                        <a:rPr lang="es-ES" sz="2400" b="0" dirty="0" smtClean="0">
                          <a:solidFill>
                            <a:schemeClr val="accent1">
                              <a:lumMod val="50000"/>
                            </a:schemeClr>
                          </a:solidFill>
                        </a:rPr>
                        <a:t>Evaporation</a:t>
                      </a:r>
                      <a:endParaRPr lang="es-ES" sz="2400" b="0" dirty="0">
                        <a:solidFill>
                          <a:schemeClr val="accent1">
                            <a:lumMod val="50000"/>
                          </a:schemeClr>
                        </a:solidFill>
                      </a:endParaRPr>
                    </a:p>
                  </a:txBody>
                  <a:tcPr marL="121329" marR="121329" marT="60665" marB="60665">
                    <a:solidFill>
                      <a:schemeClr val="bg2">
                        <a:lumMod val="90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b="0" dirty="0" smtClean="0">
                          <a:solidFill>
                            <a:schemeClr val="accent1">
                              <a:lumMod val="50000"/>
                            </a:schemeClr>
                          </a:solidFill>
                        </a:rPr>
                        <a:t>It</a:t>
                      </a:r>
                      <a:r>
                        <a:rPr lang="en-US" sz="2400" b="0" baseline="0" dirty="0" smtClean="0">
                          <a:solidFill>
                            <a:schemeClr val="accent1">
                              <a:lumMod val="50000"/>
                            </a:schemeClr>
                          </a:solidFill>
                        </a:rPr>
                        <a:t> </a:t>
                      </a:r>
                      <a:r>
                        <a:rPr lang="en-US" sz="2400" b="0" dirty="0" smtClean="0">
                          <a:solidFill>
                            <a:schemeClr val="accent1">
                              <a:lumMod val="50000"/>
                            </a:schemeClr>
                          </a:solidFill>
                        </a:rPr>
                        <a:t>is the change from a liquid to a gas,</a:t>
                      </a:r>
                      <a:r>
                        <a:rPr lang="en-US" sz="2400" b="0" baseline="0" dirty="0" smtClean="0">
                          <a:solidFill>
                            <a:schemeClr val="accent1">
                              <a:lumMod val="50000"/>
                            </a:schemeClr>
                          </a:solidFill>
                        </a:rPr>
                        <a:t> </a:t>
                      </a:r>
                      <a:r>
                        <a:rPr lang="en-US" sz="2400" b="0" dirty="0" smtClean="0">
                          <a:solidFill>
                            <a:schemeClr val="accent1">
                              <a:lumMod val="50000"/>
                            </a:schemeClr>
                          </a:solidFill>
                        </a:rPr>
                        <a:t>to any temperature and in the surface of the liquid.</a:t>
                      </a:r>
                      <a:endParaRPr lang="es-ES" sz="2400" b="0" dirty="0" smtClean="0">
                        <a:solidFill>
                          <a:schemeClr val="accent1">
                            <a:lumMod val="50000"/>
                          </a:schemeClr>
                        </a:solidFill>
                      </a:endParaRPr>
                    </a:p>
                  </a:txBody>
                  <a:tcPr marL="121329" marR="121329" marT="60665" marB="60665">
                    <a:solidFill>
                      <a:schemeClr val="bg2">
                        <a:lumMod val="90000"/>
                      </a:schemeClr>
                    </a:solidFill>
                  </a:tcPr>
                </a:tc>
              </a:tr>
              <a:tr h="850548">
                <a:tc>
                  <a:txBody>
                    <a:bodyPr/>
                    <a:lstStyle/>
                    <a:p>
                      <a:r>
                        <a:rPr lang="en-US" sz="2400" b="0" dirty="0" smtClean="0">
                          <a:solidFill>
                            <a:schemeClr val="accent1">
                              <a:lumMod val="50000"/>
                            </a:schemeClr>
                          </a:solidFill>
                        </a:rPr>
                        <a:t>Condensation</a:t>
                      </a:r>
                      <a:endParaRPr lang="es-ES" sz="2400" b="0" dirty="0">
                        <a:solidFill>
                          <a:schemeClr val="accent1">
                            <a:lumMod val="50000"/>
                          </a:schemeClr>
                        </a:solidFill>
                      </a:endParaRPr>
                    </a:p>
                  </a:txBody>
                  <a:tcPr marL="121329" marR="121329" marT="60665" marB="60665">
                    <a:solidFill>
                      <a:schemeClr val="bg2">
                        <a:lumMod val="90000"/>
                      </a:schemeClr>
                    </a:solidFill>
                  </a:tcPr>
                </a:tc>
                <a:tc>
                  <a:txBody>
                    <a:bodyPr/>
                    <a:lstStyle/>
                    <a:p>
                      <a:pPr algn="just"/>
                      <a:r>
                        <a:rPr lang="en-US" sz="2400" b="0" dirty="0" smtClean="0">
                          <a:solidFill>
                            <a:schemeClr val="accent1">
                              <a:lumMod val="50000"/>
                            </a:schemeClr>
                          </a:solidFill>
                        </a:rPr>
                        <a:t>It is the change from a gas to a liquid. </a:t>
                      </a:r>
                      <a:endParaRPr lang="es-ES" sz="2400" b="0" dirty="0">
                        <a:solidFill>
                          <a:schemeClr val="accent1">
                            <a:lumMod val="50000"/>
                          </a:schemeClr>
                        </a:solidFill>
                      </a:endParaRPr>
                    </a:p>
                  </a:txBody>
                  <a:tcPr marL="121329" marR="121329" marT="60665" marB="60665">
                    <a:solidFill>
                      <a:schemeClr val="bg2">
                        <a:lumMod val="90000"/>
                      </a:schemeClr>
                    </a:solidFill>
                  </a:tcPr>
                </a:tc>
              </a:tr>
              <a:tr h="492059">
                <a:tc>
                  <a:txBody>
                    <a:bodyPr/>
                    <a:lstStyle/>
                    <a:p>
                      <a:r>
                        <a:rPr lang="es-ES" sz="2400" dirty="0" smtClean="0">
                          <a:solidFill>
                            <a:schemeClr val="accent1">
                              <a:lumMod val="50000"/>
                            </a:schemeClr>
                          </a:solidFill>
                        </a:rPr>
                        <a:t>Sublimation</a:t>
                      </a:r>
                      <a:endParaRPr lang="es-ES" sz="2400" dirty="0">
                        <a:solidFill>
                          <a:schemeClr val="accent1">
                            <a:lumMod val="50000"/>
                          </a:schemeClr>
                        </a:solidFill>
                      </a:endParaRPr>
                    </a:p>
                  </a:txBody>
                  <a:tcPr marL="121329" marR="121329" marT="60665" marB="60665">
                    <a:solidFill>
                      <a:schemeClr val="bg2">
                        <a:lumMod val="90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b="0" dirty="0" smtClean="0">
                          <a:solidFill>
                            <a:schemeClr val="accent1">
                              <a:lumMod val="50000"/>
                            </a:schemeClr>
                          </a:solidFill>
                        </a:rPr>
                        <a:t>It is the change from a solid to a gas. </a:t>
                      </a:r>
                      <a:endParaRPr lang="es-ES" sz="2400" b="0" dirty="0" smtClean="0">
                        <a:solidFill>
                          <a:schemeClr val="accent1">
                            <a:lumMod val="50000"/>
                          </a:schemeClr>
                        </a:solidFill>
                      </a:endParaRPr>
                    </a:p>
                  </a:txBody>
                  <a:tcPr marL="121329" marR="121329" marT="60665" marB="60665">
                    <a:solidFill>
                      <a:schemeClr val="bg2">
                        <a:lumMod val="90000"/>
                      </a:schemeClr>
                    </a:solidFill>
                  </a:tcPr>
                </a:tc>
              </a:tr>
              <a:tr h="547318">
                <a:tc>
                  <a:txBody>
                    <a:bodyPr/>
                    <a:lstStyle/>
                    <a:p>
                      <a:r>
                        <a:rPr lang="es-ES" sz="2400" dirty="0" smtClean="0">
                          <a:solidFill>
                            <a:schemeClr val="accent1">
                              <a:lumMod val="50000"/>
                            </a:schemeClr>
                          </a:solidFill>
                        </a:rPr>
                        <a:t>Sublimation</a:t>
                      </a:r>
                      <a:endParaRPr lang="es-ES" sz="2400" dirty="0">
                        <a:solidFill>
                          <a:schemeClr val="accent1">
                            <a:lumMod val="50000"/>
                          </a:schemeClr>
                        </a:solidFill>
                      </a:endParaRPr>
                    </a:p>
                  </a:txBody>
                  <a:tcPr marL="121329" marR="121329" marT="60665" marB="60665">
                    <a:solidFill>
                      <a:schemeClr val="bg2">
                        <a:lumMod val="90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b="0" dirty="0" smtClean="0">
                          <a:solidFill>
                            <a:schemeClr val="accent1">
                              <a:lumMod val="50000"/>
                            </a:schemeClr>
                          </a:solidFill>
                        </a:rPr>
                        <a:t>It is the change from a gas to a solid. </a:t>
                      </a:r>
                      <a:endParaRPr lang="es-ES" sz="2400" b="0" dirty="0" smtClean="0">
                        <a:solidFill>
                          <a:schemeClr val="accent1">
                            <a:lumMod val="50000"/>
                          </a:schemeClr>
                        </a:solidFill>
                      </a:endParaRPr>
                    </a:p>
                  </a:txBody>
                  <a:tcPr marL="121329" marR="121329" marT="60665" marB="60665">
                    <a:solidFill>
                      <a:schemeClr val="bg2">
                        <a:lumMod val="90000"/>
                      </a:schemeClr>
                    </a:solidFill>
                  </a:tcPr>
                </a:tc>
              </a:tr>
            </a:tbl>
          </a:graphicData>
        </a:graphic>
      </p:graphicFrame>
      <p:sp>
        <p:nvSpPr>
          <p:cNvPr id="3" name="2 Marcador de pie de página"/>
          <p:cNvSpPr>
            <a:spLocks noGrp="1"/>
          </p:cNvSpPr>
          <p:nvPr>
            <p:ph type="ftr" sz="quarter" idx="11"/>
          </p:nvPr>
        </p:nvSpPr>
        <p:spPr/>
        <p:txBody>
          <a:bodyPr/>
          <a:lstStyle/>
          <a:p>
            <a:r>
              <a:rPr lang="es-ES" dirty="0" smtClean="0"/>
              <a:t>Susana Morales Bernal</a:t>
            </a:r>
            <a:endParaRPr lang="es-E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0" y="-71462"/>
            <a:ext cx="9144000" cy="830997"/>
          </a:xfrm>
          <a:prstGeom prst="rect">
            <a:avLst/>
          </a:prstGeom>
          <a:noFill/>
        </p:spPr>
        <p:txBody>
          <a:bodyPr wrap="square" rtlCol="0">
            <a:spAutoFit/>
          </a:bodyPr>
          <a:lstStyle/>
          <a:p>
            <a:pPr algn="ctr"/>
            <a:r>
              <a:rPr lang="es-ES" sz="4800" dirty="0" smtClean="0">
                <a:solidFill>
                  <a:schemeClr val="accent1">
                    <a:lumMod val="75000"/>
                  </a:schemeClr>
                </a:solidFill>
              </a:rPr>
              <a:t> States of matter </a:t>
            </a:r>
            <a:endParaRPr lang="es-ES" sz="4800" dirty="0">
              <a:solidFill>
                <a:schemeClr val="accent1">
                  <a:lumMod val="75000"/>
                </a:schemeClr>
              </a:solidFill>
            </a:endParaRPr>
          </a:p>
        </p:txBody>
      </p:sp>
      <p:sp>
        <p:nvSpPr>
          <p:cNvPr id="5" name="4 Rectángulo"/>
          <p:cNvSpPr/>
          <p:nvPr/>
        </p:nvSpPr>
        <p:spPr>
          <a:xfrm>
            <a:off x="285720" y="5572140"/>
            <a:ext cx="7500990" cy="646331"/>
          </a:xfrm>
          <a:prstGeom prst="rect">
            <a:avLst/>
          </a:prstGeom>
        </p:spPr>
        <p:txBody>
          <a:bodyPr wrap="square">
            <a:spAutoFit/>
          </a:bodyPr>
          <a:lstStyle/>
          <a:p>
            <a:r>
              <a:rPr lang="en-US" dirty="0" smtClean="0"/>
              <a:t/>
            </a:r>
            <a:br>
              <a:rPr lang="en-US" dirty="0" smtClean="0"/>
            </a:br>
            <a:endParaRPr lang="es-ES" dirty="0"/>
          </a:p>
        </p:txBody>
      </p:sp>
      <p:sp>
        <p:nvSpPr>
          <p:cNvPr id="8" name="7 Rectángulo"/>
          <p:cNvSpPr/>
          <p:nvPr/>
        </p:nvSpPr>
        <p:spPr>
          <a:xfrm>
            <a:off x="142844" y="585597"/>
            <a:ext cx="8858312" cy="1200329"/>
          </a:xfrm>
          <a:prstGeom prst="rect">
            <a:avLst/>
          </a:prstGeom>
        </p:spPr>
        <p:txBody>
          <a:bodyPr wrap="square">
            <a:spAutoFit/>
          </a:bodyPr>
          <a:lstStyle/>
          <a:p>
            <a:r>
              <a:rPr lang="en-US" sz="2400" dirty="0" smtClean="0"/>
              <a:t>Any substance  can exist as a solid material, liquid, or gas, depending on the conditions of temperature or pressure. </a:t>
            </a:r>
          </a:p>
          <a:p>
            <a:r>
              <a:rPr lang="en-US" sz="2400" dirty="0" smtClean="0"/>
              <a:t>Matter can change its own state when we heat it or when we cool it.</a:t>
            </a:r>
          </a:p>
        </p:txBody>
      </p:sp>
      <p:pic>
        <p:nvPicPr>
          <p:cNvPr id="14343" name="Picture 7" descr="http://www.monografias.com/trabajos63/clasificacion-materia/clasificacion-materia_image001.jpg"/>
          <p:cNvPicPr>
            <a:picLocks noChangeAspect="1" noChangeArrowheads="1"/>
          </p:cNvPicPr>
          <p:nvPr/>
        </p:nvPicPr>
        <p:blipFill>
          <a:blip r:embed="rId3" cstate="print"/>
          <a:srcRect/>
          <a:stretch>
            <a:fillRect/>
          </a:stretch>
        </p:blipFill>
        <p:spPr bwMode="auto">
          <a:xfrm>
            <a:off x="1214414" y="1876290"/>
            <a:ext cx="6572296" cy="3624412"/>
          </a:xfrm>
          <a:prstGeom prst="rect">
            <a:avLst/>
          </a:prstGeom>
          <a:noFill/>
        </p:spPr>
      </p:pic>
      <p:grpSp>
        <p:nvGrpSpPr>
          <p:cNvPr id="11" name="10 Grupo"/>
          <p:cNvGrpSpPr/>
          <p:nvPr/>
        </p:nvGrpSpPr>
        <p:grpSpPr>
          <a:xfrm>
            <a:off x="645798" y="5463147"/>
            <a:ext cx="7855292" cy="1323439"/>
            <a:chOff x="1142976" y="4854088"/>
            <a:chExt cx="7855292" cy="1323439"/>
          </a:xfrm>
        </p:grpSpPr>
        <p:grpSp>
          <p:nvGrpSpPr>
            <p:cNvPr id="12" name="10 Grupo"/>
            <p:cNvGrpSpPr/>
            <p:nvPr/>
          </p:nvGrpSpPr>
          <p:grpSpPr>
            <a:xfrm>
              <a:off x="1142976" y="4854088"/>
              <a:ext cx="7855292" cy="1323439"/>
              <a:chOff x="1142976" y="3996832"/>
              <a:chExt cx="7855292" cy="1323439"/>
            </a:xfrm>
          </p:grpSpPr>
          <p:sp>
            <p:nvSpPr>
              <p:cNvPr id="14" name="Rectangle 1"/>
              <p:cNvSpPr>
                <a:spLocks noChangeArrowheads="1"/>
              </p:cNvSpPr>
              <p:nvPr/>
            </p:nvSpPr>
            <p:spPr bwMode="auto">
              <a:xfrm>
                <a:off x="1142976" y="3996832"/>
                <a:ext cx="7855292" cy="132343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Black" pitchFamily="34" charset="0"/>
                    <a:cs typeface="Arial" pitchFamily="34" charset="0"/>
                  </a:rPr>
                  <a:t>       Solids</a:t>
                </a:r>
                <a:r>
                  <a:rPr kumimoji="0" lang="es-ES" sz="1600" b="0" i="0" u="none" strike="noStrike" cap="none" normalizeH="0" dirty="0" smtClean="0">
                    <a:ln>
                      <a:noFill/>
                    </a:ln>
                    <a:solidFill>
                      <a:schemeClr val="tx1"/>
                    </a:solidFill>
                    <a:effectLst/>
                    <a:latin typeface="Arial Black" pitchFamily="34" charset="0"/>
                    <a:cs typeface="Arial" pitchFamily="34" charset="0"/>
                  </a:rPr>
                  <a:t>    </a:t>
                </a:r>
                <a:r>
                  <a:rPr kumimoji="0" lang="es-ES" sz="1600" b="0" i="0" u="none" strike="noStrike" cap="none" normalizeH="0" baseline="0" dirty="0" smtClean="0">
                    <a:ln>
                      <a:noFill/>
                    </a:ln>
                    <a:solidFill>
                      <a:schemeClr val="tx1"/>
                    </a:solidFill>
                    <a:effectLst/>
                    <a:latin typeface="Arial Black" pitchFamily="34" charset="0"/>
                    <a:cs typeface="Arial" pitchFamily="34" charset="0"/>
                  </a:rPr>
                  <a:t>+</a:t>
                </a:r>
                <a:r>
                  <a:rPr kumimoji="0" lang="es-ES" sz="1600" b="0" i="0" u="none" strike="noStrike" cap="none" normalizeH="0" dirty="0" smtClean="0">
                    <a:ln>
                      <a:noFill/>
                    </a:ln>
                    <a:solidFill>
                      <a:schemeClr val="tx1"/>
                    </a:solidFill>
                    <a:effectLst/>
                    <a:latin typeface="Arial Black" pitchFamily="34" charset="0"/>
                    <a:cs typeface="Arial" pitchFamily="34" charset="0"/>
                  </a:rPr>
                  <a:t>    </a:t>
                </a:r>
                <a:r>
                  <a:rPr kumimoji="0" lang="es-ES" sz="1600" b="0" i="0" u="none" strike="noStrike" cap="none" normalizeH="0" baseline="0" dirty="0" smtClean="0">
                    <a:ln>
                      <a:noFill/>
                    </a:ln>
                    <a:solidFill>
                      <a:schemeClr val="tx1"/>
                    </a:solidFill>
                    <a:effectLst/>
                    <a:latin typeface="Arial Black" pitchFamily="34" charset="0"/>
                    <a:cs typeface="Arial" pitchFamily="34" charset="0"/>
                  </a:rPr>
                  <a:t>energy   </a:t>
                </a:r>
                <a:r>
                  <a:rPr kumimoji="0" lang="es-ES" sz="1300" b="0" i="0" u="none" strike="noStrike" cap="none" normalizeH="0" baseline="0" dirty="0" smtClean="0">
                    <a:ln>
                      <a:noFill/>
                    </a:ln>
                    <a:solidFill>
                      <a:schemeClr val="tx1"/>
                    </a:solidFill>
                    <a:effectLst/>
                    <a:latin typeface="Arial Black" pitchFamily="34" charset="0"/>
                    <a:cs typeface="Arial" pitchFamily="34" charset="0"/>
                  </a:rPr>
                  <a:t>            </a:t>
                </a:r>
                <a:r>
                  <a:rPr kumimoji="0" lang="es-ES" sz="1600" b="0" i="0" u="none" strike="noStrike" cap="none" normalizeH="0" baseline="0" dirty="0" smtClean="0">
                    <a:ln>
                      <a:noFill/>
                    </a:ln>
                    <a:solidFill>
                      <a:schemeClr val="tx1"/>
                    </a:solidFill>
                    <a:effectLst/>
                    <a:latin typeface="Arial Black" pitchFamily="34" charset="0"/>
                    <a:cs typeface="Arial" pitchFamily="34" charset="0"/>
                  </a:rPr>
                  <a:t>liquids (Melting)</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Black" pitchFamily="34" charset="0"/>
                    <a:cs typeface="Arial" pitchFamily="34" charset="0"/>
                  </a:rPr>
                  <a:t>     </a:t>
                </a:r>
                <a:r>
                  <a:rPr kumimoji="0" lang="es-ES" sz="1600" b="0" i="0" u="none" strike="noStrike" cap="none" normalizeH="0" dirty="0" smtClean="0">
                    <a:ln>
                      <a:noFill/>
                    </a:ln>
                    <a:solidFill>
                      <a:schemeClr val="tx1"/>
                    </a:solidFill>
                    <a:effectLst/>
                    <a:latin typeface="Arial Black" pitchFamily="34" charset="0"/>
                    <a:cs typeface="Arial" pitchFamily="34" charset="0"/>
                  </a:rPr>
                  <a:t> </a:t>
                </a:r>
                <a:r>
                  <a:rPr kumimoji="0" lang="es-ES" sz="1600" b="0" i="0" u="none" strike="noStrike" cap="none" normalizeH="0" baseline="0" dirty="0" smtClean="0">
                    <a:ln>
                      <a:noFill/>
                    </a:ln>
                    <a:solidFill>
                      <a:schemeClr val="tx1"/>
                    </a:solidFill>
                    <a:effectLst/>
                    <a:latin typeface="Arial Black" pitchFamily="34" charset="0"/>
                    <a:cs typeface="Arial" pitchFamily="34" charset="0"/>
                  </a:rPr>
                  <a:t> Liquids</a:t>
                </a:r>
                <a:r>
                  <a:rPr kumimoji="0" lang="es-ES" sz="1600" b="0" i="0" u="none" strike="noStrike" cap="none" normalizeH="0" dirty="0" smtClean="0">
                    <a:ln>
                      <a:noFill/>
                    </a:ln>
                    <a:solidFill>
                      <a:schemeClr val="tx1"/>
                    </a:solidFill>
                    <a:effectLst/>
                    <a:latin typeface="Arial Black" pitchFamily="34" charset="0"/>
                    <a:cs typeface="Arial" pitchFamily="34" charset="0"/>
                  </a:rPr>
                  <a:t>  </a:t>
                </a:r>
                <a:r>
                  <a:rPr kumimoji="0" lang="es-ES" sz="1600" b="0" i="0" u="none" strike="noStrike" cap="none" normalizeH="0" baseline="0" dirty="0" smtClean="0">
                    <a:ln>
                      <a:noFill/>
                    </a:ln>
                    <a:solidFill>
                      <a:schemeClr val="tx1"/>
                    </a:solidFill>
                    <a:effectLst/>
                    <a:latin typeface="Arial Black" pitchFamily="34" charset="0"/>
                    <a:cs typeface="Arial" pitchFamily="34" charset="0"/>
                  </a:rPr>
                  <a:t>+    energy   </a:t>
                </a:r>
                <a:r>
                  <a:rPr kumimoji="0" lang="es-ES" sz="1300" b="0" i="0" u="none" strike="noStrike" cap="none" normalizeH="0" baseline="0" dirty="0" smtClean="0">
                    <a:ln>
                      <a:noFill/>
                    </a:ln>
                    <a:solidFill>
                      <a:schemeClr val="tx1"/>
                    </a:solidFill>
                    <a:effectLst/>
                    <a:latin typeface="Arial Black" pitchFamily="34" charset="0"/>
                    <a:cs typeface="Arial" pitchFamily="34" charset="0"/>
                  </a:rPr>
                  <a:t>            </a:t>
                </a:r>
                <a:r>
                  <a:rPr kumimoji="0" lang="es-ES" sz="1600" b="0" i="0" u="none" strike="noStrike" cap="none" normalizeH="0" baseline="0" dirty="0" smtClean="0">
                    <a:ln>
                      <a:noFill/>
                    </a:ln>
                    <a:solidFill>
                      <a:schemeClr val="tx1"/>
                    </a:solidFill>
                    <a:effectLst/>
                    <a:latin typeface="Arial Black" pitchFamily="34" charset="0"/>
                    <a:cs typeface="Arial" pitchFamily="34" charset="0"/>
                  </a:rPr>
                  <a:t>gases  (Vaporization </a:t>
                </a:r>
                <a:r>
                  <a:rPr lang="es-ES" sz="1600" dirty="0" smtClean="0">
                    <a:latin typeface="Arial Black" pitchFamily="34" charset="0"/>
                    <a:cs typeface="Arial" pitchFamily="34" charset="0"/>
                  </a:rPr>
                  <a:t>and </a:t>
                </a:r>
                <a:r>
                  <a:rPr kumimoji="0" lang="es-ES" sz="1600" b="0" i="0" u="none" strike="noStrike" cap="none" normalizeH="0" baseline="0" dirty="0" smtClean="0">
                    <a:ln>
                      <a:noFill/>
                    </a:ln>
                    <a:solidFill>
                      <a:schemeClr val="tx1"/>
                    </a:solidFill>
                    <a:effectLst/>
                    <a:latin typeface="Arial Black" pitchFamily="34" charset="0"/>
                    <a:cs typeface="Arial" pitchFamily="34" charset="0"/>
                  </a:rPr>
                  <a:t>Evaporation)</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Black" pitchFamily="34" charset="0"/>
                    <a:cs typeface="Arial" pitchFamily="34" charset="0"/>
                  </a:rPr>
                  <a:t>     </a:t>
                </a:r>
                <a:r>
                  <a:rPr kumimoji="0" lang="es-ES" sz="1600" b="0" i="0" u="none" strike="noStrike" cap="none" normalizeH="0" dirty="0" smtClean="0">
                    <a:ln>
                      <a:noFill/>
                    </a:ln>
                    <a:solidFill>
                      <a:schemeClr val="tx1"/>
                    </a:solidFill>
                    <a:effectLst/>
                    <a:latin typeface="Arial Black" pitchFamily="34" charset="0"/>
                    <a:cs typeface="Arial" pitchFamily="34" charset="0"/>
                  </a:rPr>
                  <a:t> </a:t>
                </a:r>
                <a:r>
                  <a:rPr kumimoji="0" lang="es-ES" sz="1600" b="0" i="0" u="none" strike="noStrike" cap="none" normalizeH="0" baseline="0" dirty="0" smtClean="0">
                    <a:ln>
                      <a:noFill/>
                    </a:ln>
                    <a:solidFill>
                      <a:schemeClr val="tx1"/>
                    </a:solidFill>
                    <a:effectLst/>
                    <a:latin typeface="Arial Black" pitchFamily="34" charset="0"/>
                    <a:cs typeface="Arial" pitchFamily="34" charset="0"/>
                  </a:rPr>
                  <a:t> Liquids  -     energy   </a:t>
                </a:r>
                <a:r>
                  <a:rPr kumimoji="0" lang="es-ES" sz="1300" b="0" i="0" u="none" strike="noStrike" cap="none" normalizeH="0" baseline="0" dirty="0" smtClean="0">
                    <a:ln>
                      <a:noFill/>
                    </a:ln>
                    <a:solidFill>
                      <a:schemeClr val="tx1"/>
                    </a:solidFill>
                    <a:effectLst/>
                    <a:latin typeface="Arial Black" pitchFamily="34" charset="0"/>
                    <a:cs typeface="Arial" pitchFamily="34" charset="0"/>
                  </a:rPr>
                  <a:t>            </a:t>
                </a:r>
                <a:r>
                  <a:rPr kumimoji="0" lang="es-ES" sz="1600" b="0" i="0" u="none" strike="noStrike" cap="none" normalizeH="0" baseline="0" dirty="0" smtClean="0">
                    <a:ln>
                      <a:noFill/>
                    </a:ln>
                    <a:solidFill>
                      <a:schemeClr val="tx1"/>
                    </a:solidFill>
                    <a:effectLst/>
                    <a:latin typeface="Arial Black" pitchFamily="34" charset="0"/>
                    <a:cs typeface="Arial" pitchFamily="34" charset="0"/>
                  </a:rPr>
                  <a:t>solids  (Freezing)</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Black" pitchFamily="34" charset="0"/>
                    <a:cs typeface="Arial" pitchFamily="34" charset="0"/>
                  </a:rPr>
                  <a:t>     </a:t>
                </a:r>
                <a:r>
                  <a:rPr kumimoji="0" lang="es-ES" sz="1600" b="0" i="0" u="none" strike="noStrike" cap="none" normalizeH="0" dirty="0" smtClean="0">
                    <a:ln>
                      <a:noFill/>
                    </a:ln>
                    <a:solidFill>
                      <a:schemeClr val="tx1"/>
                    </a:solidFill>
                    <a:effectLst/>
                    <a:latin typeface="Arial Black" pitchFamily="34" charset="0"/>
                    <a:cs typeface="Arial" pitchFamily="34" charset="0"/>
                  </a:rPr>
                  <a:t> </a:t>
                </a:r>
                <a:r>
                  <a:rPr kumimoji="0" lang="es-ES" sz="1600" b="0" i="0" u="none" strike="noStrike" cap="none" normalizeH="0" baseline="0" dirty="0" smtClean="0">
                    <a:ln>
                      <a:noFill/>
                    </a:ln>
                    <a:solidFill>
                      <a:schemeClr val="tx1"/>
                    </a:solidFill>
                    <a:effectLst/>
                    <a:latin typeface="Arial Black" pitchFamily="34" charset="0"/>
                    <a:cs typeface="Arial" pitchFamily="34" charset="0"/>
                  </a:rPr>
                  <a:t> Gases    -     energy   </a:t>
                </a:r>
                <a:r>
                  <a:rPr kumimoji="0" lang="es-ES" sz="1300" b="0" i="0" u="none" strike="noStrike" cap="none" normalizeH="0" baseline="0" dirty="0" smtClean="0">
                    <a:ln>
                      <a:noFill/>
                    </a:ln>
                    <a:solidFill>
                      <a:schemeClr val="tx1"/>
                    </a:solidFill>
                    <a:effectLst/>
                    <a:latin typeface="Arial Black" pitchFamily="34" charset="0"/>
                    <a:cs typeface="Arial" pitchFamily="34" charset="0"/>
                  </a:rPr>
                  <a:t>            </a:t>
                </a:r>
                <a:r>
                  <a:rPr kumimoji="0" lang="es-ES" sz="1600" b="0" i="0" u="none" strike="noStrike" cap="none" normalizeH="0" baseline="0" dirty="0" smtClean="0">
                    <a:ln>
                      <a:noFill/>
                    </a:ln>
                    <a:solidFill>
                      <a:schemeClr val="tx1"/>
                    </a:solidFill>
                    <a:effectLst/>
                    <a:latin typeface="Arial Black" pitchFamily="34" charset="0"/>
                    <a:cs typeface="Arial" pitchFamily="34" charset="0"/>
                  </a:rPr>
                  <a:t>liquids (Condensation)</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Black" pitchFamily="34" charset="0"/>
                    <a:cs typeface="Arial" pitchFamily="34" charset="0"/>
                  </a:rPr>
                  <a:t> </a:t>
                </a:r>
              </a:p>
            </p:txBody>
          </p:sp>
          <p:sp>
            <p:nvSpPr>
              <p:cNvPr id="15" name="14 Flecha derecha"/>
              <p:cNvSpPr/>
              <p:nvPr/>
            </p:nvSpPr>
            <p:spPr>
              <a:xfrm flipV="1">
                <a:off x="3929058" y="4357694"/>
                <a:ext cx="428628"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16" name="15 Flecha derecha"/>
              <p:cNvSpPr/>
              <p:nvPr/>
            </p:nvSpPr>
            <p:spPr>
              <a:xfrm flipV="1">
                <a:off x="3929058" y="4643446"/>
                <a:ext cx="428628"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17" name="16 Flecha derecha"/>
              <p:cNvSpPr/>
              <p:nvPr/>
            </p:nvSpPr>
            <p:spPr>
              <a:xfrm flipV="1">
                <a:off x="3929058" y="4857760"/>
                <a:ext cx="428628"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grpSp>
        <p:sp>
          <p:nvSpPr>
            <p:cNvPr id="13" name="12 Flecha derecha"/>
            <p:cNvSpPr/>
            <p:nvPr/>
          </p:nvSpPr>
          <p:spPr>
            <a:xfrm flipV="1">
              <a:off x="3929058" y="5000636"/>
              <a:ext cx="428628"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grpSp>
      <p:sp>
        <p:nvSpPr>
          <p:cNvPr id="18" name="17 Marcador de pie de página"/>
          <p:cNvSpPr>
            <a:spLocks noGrp="1"/>
          </p:cNvSpPr>
          <p:nvPr>
            <p:ph type="ftr" sz="quarter" idx="11"/>
          </p:nvPr>
        </p:nvSpPr>
        <p:spPr/>
        <p:txBody>
          <a:bodyPr/>
          <a:lstStyle/>
          <a:p>
            <a:r>
              <a:rPr lang="es-ES" dirty="0" smtClean="0"/>
              <a:t>Susana Morales Bernal</a:t>
            </a:r>
            <a:endParaRPr lang="es-E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19 Grupo"/>
          <p:cNvGrpSpPr/>
          <p:nvPr/>
        </p:nvGrpSpPr>
        <p:grpSpPr>
          <a:xfrm>
            <a:off x="5429256" y="190431"/>
            <a:ext cx="3429024" cy="1881247"/>
            <a:chOff x="4643437" y="912116"/>
            <a:chExt cx="3088643" cy="1500198"/>
          </a:xfrm>
          <a:solidFill>
            <a:schemeClr val="bg1">
              <a:lumMod val="95000"/>
            </a:schemeClr>
          </a:solidFill>
        </p:grpSpPr>
        <p:sp>
          <p:nvSpPr>
            <p:cNvPr id="19" name="18 Llamada con línea 2 (borde y barra de énfasis)"/>
            <p:cNvSpPr/>
            <p:nvPr/>
          </p:nvSpPr>
          <p:spPr>
            <a:xfrm>
              <a:off x="4643437" y="912116"/>
              <a:ext cx="3088643" cy="1500198"/>
            </a:xfrm>
            <a:prstGeom prst="accentBorderCallout2">
              <a:avLst/>
            </a:prstGeom>
            <a:grp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6" name="5 CuadroTexto"/>
            <p:cNvSpPr txBox="1"/>
            <p:nvPr/>
          </p:nvSpPr>
          <p:spPr>
            <a:xfrm>
              <a:off x="4731684" y="936412"/>
              <a:ext cx="2743009" cy="1398985"/>
            </a:xfrm>
            <a:prstGeom prst="rect">
              <a:avLst/>
            </a:prstGeom>
            <a:grpFill/>
            <a:ln>
              <a:noFill/>
            </a:ln>
          </p:spPr>
          <p:txBody>
            <a:bodyPr wrap="square" rtlCol="0">
              <a:spAutoFit/>
            </a:bodyPr>
            <a:lstStyle/>
            <a:p>
              <a:pPr algn="just"/>
              <a:r>
                <a:rPr lang="es-ES" b="1" dirty="0" smtClean="0">
                  <a:solidFill>
                    <a:schemeClr val="accent1">
                      <a:lumMod val="50000"/>
                    </a:schemeClr>
                  </a:solidFill>
                </a:rPr>
                <a:t>The melting point is the constant temperature when a solid turns to a liquid. The melting point of  water is </a:t>
              </a:r>
              <a:r>
                <a:rPr lang="en-US" b="1" dirty="0" smtClean="0">
                  <a:solidFill>
                    <a:schemeClr val="accent1">
                      <a:lumMod val="50000"/>
                    </a:schemeClr>
                  </a:solidFill>
                </a:rPr>
                <a:t>0 °C. The opposite is the freezing point.</a:t>
              </a:r>
              <a:endParaRPr lang="es-ES" b="1" dirty="0">
                <a:solidFill>
                  <a:schemeClr val="accent1">
                    <a:lumMod val="50000"/>
                  </a:schemeClr>
                </a:solidFill>
              </a:endParaRPr>
            </a:p>
          </p:txBody>
        </p:sp>
      </p:grpSp>
      <p:sp>
        <p:nvSpPr>
          <p:cNvPr id="12" name="11 Rectángulo"/>
          <p:cNvSpPr/>
          <p:nvPr/>
        </p:nvSpPr>
        <p:spPr>
          <a:xfrm>
            <a:off x="214282" y="142852"/>
            <a:ext cx="3929090" cy="4893647"/>
          </a:xfrm>
          <a:prstGeom prst="rect">
            <a:avLst/>
          </a:prstGeom>
        </p:spPr>
        <p:txBody>
          <a:bodyPr wrap="square">
            <a:spAutoFit/>
          </a:bodyPr>
          <a:lstStyle/>
          <a:p>
            <a:pPr algn="just"/>
            <a:endParaRPr lang="en-US" sz="2400" b="1" dirty="0" smtClean="0">
              <a:solidFill>
                <a:schemeClr val="accent1">
                  <a:lumMod val="75000"/>
                </a:schemeClr>
              </a:solidFill>
            </a:endParaRPr>
          </a:p>
          <a:p>
            <a:pPr algn="just"/>
            <a:r>
              <a:rPr lang="en-US" sz="2400" b="1" dirty="0" smtClean="0">
                <a:solidFill>
                  <a:schemeClr val="accent1">
                    <a:lumMod val="75000"/>
                  </a:schemeClr>
                </a:solidFill>
              </a:rPr>
              <a:t>As a solid, matter has a fixed volume and shape and is usually unable to flow, except in the case of glaciers. </a:t>
            </a:r>
          </a:p>
          <a:p>
            <a:pPr algn="just"/>
            <a:endParaRPr lang="en-US" sz="2400" b="1" dirty="0" smtClean="0">
              <a:solidFill>
                <a:schemeClr val="accent1">
                  <a:lumMod val="75000"/>
                </a:schemeClr>
              </a:solidFill>
            </a:endParaRPr>
          </a:p>
          <a:p>
            <a:pPr algn="just"/>
            <a:r>
              <a:rPr lang="en-US" sz="2400" b="1" dirty="0" smtClean="0">
                <a:solidFill>
                  <a:schemeClr val="accent1">
                    <a:lumMod val="75000"/>
                  </a:schemeClr>
                </a:solidFill>
              </a:rPr>
              <a:t>When we heat the solid state of matter, it turns into a liquid. As a liquid, a substance has a fixed volume, but its shape changes to fill the shape of its container. </a:t>
            </a:r>
          </a:p>
        </p:txBody>
      </p:sp>
      <p:grpSp>
        <p:nvGrpSpPr>
          <p:cNvPr id="18" name="17 Grupo"/>
          <p:cNvGrpSpPr/>
          <p:nvPr/>
        </p:nvGrpSpPr>
        <p:grpSpPr>
          <a:xfrm>
            <a:off x="5286036" y="2786059"/>
            <a:ext cx="3643682" cy="1897907"/>
            <a:chOff x="5143504" y="214290"/>
            <a:chExt cx="3026715" cy="1643074"/>
          </a:xfrm>
        </p:grpSpPr>
        <p:sp>
          <p:nvSpPr>
            <p:cNvPr id="17" name="16 Llamada con línea 1"/>
            <p:cNvSpPr/>
            <p:nvPr/>
          </p:nvSpPr>
          <p:spPr>
            <a:xfrm>
              <a:off x="5143504" y="214290"/>
              <a:ext cx="3026715" cy="1643074"/>
            </a:xfrm>
            <a:prstGeom prst="borderCallout1">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14" name="13 CuadroTexto"/>
            <p:cNvSpPr txBox="1"/>
            <p:nvPr/>
          </p:nvSpPr>
          <p:spPr>
            <a:xfrm>
              <a:off x="5286380" y="285728"/>
              <a:ext cx="2714644" cy="1278966"/>
            </a:xfrm>
            <a:prstGeom prst="rect">
              <a:avLst/>
            </a:prstGeom>
            <a:noFill/>
          </p:spPr>
          <p:txBody>
            <a:bodyPr wrap="square" rtlCol="0">
              <a:spAutoFit/>
            </a:bodyPr>
            <a:lstStyle/>
            <a:p>
              <a:pPr algn="just"/>
              <a:r>
                <a:rPr lang="en-US" b="1" dirty="0" smtClean="0">
                  <a:solidFill>
                    <a:schemeClr val="accent1">
                      <a:lumMod val="50000"/>
                    </a:schemeClr>
                  </a:solidFill>
                </a:rPr>
                <a:t>The boiling point is the constant temperature when a liquid turns to a gas. The boiling point of  water is 100 °C. The opposite is the condensation point.</a:t>
              </a:r>
              <a:endParaRPr lang="es-ES" b="1" dirty="0">
                <a:solidFill>
                  <a:schemeClr val="accent1">
                    <a:lumMod val="50000"/>
                  </a:schemeClr>
                </a:solidFill>
              </a:endParaRPr>
            </a:p>
          </p:txBody>
        </p:sp>
      </p:grpSp>
      <p:sp>
        <p:nvSpPr>
          <p:cNvPr id="16" name="15 Rectángulo"/>
          <p:cNvSpPr/>
          <p:nvPr/>
        </p:nvSpPr>
        <p:spPr>
          <a:xfrm>
            <a:off x="214282" y="5229067"/>
            <a:ext cx="8358246" cy="1200329"/>
          </a:xfrm>
          <a:prstGeom prst="rect">
            <a:avLst/>
          </a:prstGeom>
        </p:spPr>
        <p:txBody>
          <a:bodyPr wrap="square">
            <a:spAutoFit/>
          </a:bodyPr>
          <a:lstStyle/>
          <a:p>
            <a:pPr algn="just"/>
            <a:r>
              <a:rPr lang="en-US" sz="2400" b="1" dirty="0" smtClean="0">
                <a:solidFill>
                  <a:schemeClr val="accent1">
                    <a:lumMod val="75000"/>
                  </a:schemeClr>
                </a:solidFill>
              </a:rPr>
              <a:t>When we heat the liquid state of matter, it turns into a gas. As a gas, a substance does not have a fixed volume or shape. Gas expands to fill the shape and volume of its container. </a:t>
            </a:r>
          </a:p>
        </p:txBody>
      </p:sp>
      <p:sp>
        <p:nvSpPr>
          <p:cNvPr id="10" name="9 Marcador de pie de página"/>
          <p:cNvSpPr>
            <a:spLocks noGrp="1"/>
          </p:cNvSpPr>
          <p:nvPr>
            <p:ph type="ftr" sz="quarter" idx="11"/>
          </p:nvPr>
        </p:nvSpPr>
        <p:spPr/>
        <p:txBody>
          <a:bodyPr/>
          <a:lstStyle/>
          <a:p>
            <a:r>
              <a:rPr lang="es-ES" dirty="0" smtClean="0"/>
              <a:t>Susana Morales Bernal</a:t>
            </a:r>
            <a:endParaRPr lang="es-E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28596" y="285728"/>
            <a:ext cx="8287200" cy="6494085"/>
          </a:xfrm>
          <a:prstGeom prst="rect">
            <a:avLst/>
          </a:prstGeom>
          <a:ln w="28575">
            <a:solidFill>
              <a:schemeClr val="accent1">
                <a:lumMod val="75000"/>
              </a:schemeClr>
            </a:solidFill>
          </a:ln>
        </p:spPr>
        <p:txBody>
          <a:bodyPr>
            <a:spAutoFit/>
          </a:bodyPr>
          <a:lstStyle/>
          <a:p>
            <a:pPr marL="342900" indent="-342900" algn="just">
              <a:buAutoNum type="arabicPeriod"/>
            </a:pPr>
            <a:r>
              <a:rPr lang="en-US" sz="1600" dirty="0" smtClean="0">
                <a:latin typeface="Arial" pitchFamily="34" charset="0"/>
                <a:cs typeface="Arial" pitchFamily="34" charset="0"/>
              </a:rPr>
              <a:t>To know that in all the states of aggregation the matter has mass and takes a place although depending on the state, can have or not, form and volume fixed. </a:t>
            </a:r>
          </a:p>
          <a:p>
            <a:pPr marL="342900" indent="-342900" algn="just">
              <a:buAutoNum type="arabicPeriod"/>
            </a:pPr>
            <a:r>
              <a:rPr lang="en-US" sz="1600" dirty="0" smtClean="0">
                <a:latin typeface="Arial" pitchFamily="34" charset="0"/>
                <a:cs typeface="Arial" pitchFamily="34" charset="0"/>
              </a:rPr>
              <a:t>To know that in principle, any substance can appear in the three states of aggregation.</a:t>
            </a:r>
          </a:p>
          <a:p>
            <a:pPr marL="342900" indent="-342900" algn="just">
              <a:buAutoNum type="arabicPeriod"/>
            </a:pPr>
            <a:r>
              <a:rPr lang="en-US" sz="1600" dirty="0" smtClean="0">
                <a:latin typeface="Arial" pitchFamily="34" charset="0"/>
                <a:cs typeface="Arial" pitchFamily="34" charset="0"/>
              </a:rPr>
              <a:t>To know that in the processes of expansion and compression of a gas, the volume of a system changes,  but  the amount of matter does not change.</a:t>
            </a:r>
          </a:p>
          <a:p>
            <a:pPr marL="342900" indent="-342900" algn="just">
              <a:buAutoNum type="arabicPeriod"/>
            </a:pPr>
            <a:r>
              <a:rPr lang="en-US" sz="1600" dirty="0" smtClean="0">
                <a:latin typeface="Arial" pitchFamily="34" charset="0"/>
                <a:cs typeface="Arial" pitchFamily="34" charset="0"/>
              </a:rPr>
              <a:t>To know that the substances in liquid or gaseous state spread with facility. </a:t>
            </a:r>
          </a:p>
          <a:p>
            <a:pPr marL="342900" indent="-342900" algn="just">
              <a:buAutoNum type="arabicPeriod"/>
            </a:pPr>
            <a:r>
              <a:rPr lang="en-US" sz="1600" dirty="0" smtClean="0">
                <a:latin typeface="Arial" pitchFamily="34" charset="0"/>
                <a:cs typeface="Arial" pitchFamily="34" charset="0"/>
              </a:rPr>
              <a:t>To know that liquids and solids do not compress practically.</a:t>
            </a:r>
          </a:p>
          <a:p>
            <a:pPr marL="342900" indent="-342900" algn="just">
              <a:buAutoNum type="arabicPeriod"/>
            </a:pPr>
            <a:r>
              <a:rPr lang="en-US" sz="1600" dirty="0" smtClean="0">
                <a:latin typeface="Arial" pitchFamily="34" charset="0"/>
                <a:cs typeface="Arial" pitchFamily="34" charset="0"/>
              </a:rPr>
              <a:t>To know the basic hypotheses of the TCM. </a:t>
            </a:r>
          </a:p>
          <a:p>
            <a:pPr marL="342900" indent="-342900" algn="just">
              <a:buFontTx/>
              <a:buAutoNum type="arabicPeriod"/>
            </a:pPr>
            <a:r>
              <a:rPr lang="en-US" sz="1600" dirty="0" smtClean="0">
                <a:latin typeface="Arial" pitchFamily="34" charset="0"/>
                <a:cs typeface="Arial" pitchFamily="34" charset="0"/>
              </a:rPr>
              <a:t>To know that the size of molecules is so small that there is no possibility of seeing them with average optician. </a:t>
            </a:r>
          </a:p>
          <a:p>
            <a:pPr marL="342900" indent="-342900" algn="just">
              <a:buAutoNum type="arabicPeriod"/>
            </a:pPr>
            <a:r>
              <a:rPr lang="en-US" sz="1600" dirty="0" smtClean="0">
                <a:latin typeface="Arial" pitchFamily="34" charset="0"/>
                <a:cs typeface="Arial" pitchFamily="34" charset="0"/>
              </a:rPr>
              <a:t>To know the differences that exist between the description of systems or processes and their kinetic-molecular interpretation.</a:t>
            </a:r>
          </a:p>
          <a:p>
            <a:pPr marL="342900" indent="-342900" algn="just">
              <a:buFontTx/>
              <a:buAutoNum type="arabicPeriod"/>
            </a:pPr>
            <a:r>
              <a:rPr lang="en-US" sz="1600" dirty="0" smtClean="0">
                <a:latin typeface="Arial" pitchFamily="34" charset="0"/>
                <a:cs typeface="Arial" pitchFamily="34" charset="0"/>
              </a:rPr>
              <a:t>To know how to interpret the differences between volume, amount of substance and mass of a gas with the TCM. </a:t>
            </a:r>
          </a:p>
          <a:p>
            <a:pPr marL="342900" indent="-342900" algn="just">
              <a:buAutoNum type="arabicPeriod"/>
            </a:pPr>
            <a:r>
              <a:rPr lang="en-US" sz="1600" dirty="0" smtClean="0">
                <a:latin typeface="Arial" pitchFamily="34" charset="0"/>
                <a:cs typeface="Arial" pitchFamily="34" charset="0"/>
              </a:rPr>
              <a:t>To know how to interpret with the TCM processes like the expansion and compression of a gas, the diffusion of a gas or a liquid or the low expansion and compression of a liquid or a solid.</a:t>
            </a:r>
          </a:p>
          <a:p>
            <a:pPr marL="342900" indent="-342900" algn="just">
              <a:buAutoNum type="arabicPeriod"/>
            </a:pPr>
            <a:r>
              <a:rPr lang="en-US" sz="1600" dirty="0" smtClean="0">
                <a:latin typeface="Arial" pitchFamily="34" charset="0"/>
                <a:cs typeface="Arial" pitchFamily="34" charset="0"/>
              </a:rPr>
              <a:t>To know how to define basic properties of solids, liquids and gases: hardness, superficial tension, viscosity, ductility, malleability, etc.</a:t>
            </a:r>
          </a:p>
          <a:p>
            <a:pPr marL="342900" indent="-342900" algn="just">
              <a:buAutoNum type="arabicPeriod"/>
            </a:pPr>
            <a:r>
              <a:rPr lang="en-US" sz="1600" dirty="0" smtClean="0">
                <a:latin typeface="Arial" pitchFamily="34" charset="0"/>
                <a:cs typeface="Arial" pitchFamily="34" charset="0"/>
              </a:rPr>
              <a:t>To  know the names of the changes of aggregation states. </a:t>
            </a:r>
          </a:p>
          <a:p>
            <a:pPr marL="342900" indent="-342900" algn="just">
              <a:buAutoNum type="arabicPeriod"/>
            </a:pPr>
            <a:r>
              <a:rPr lang="en-US" sz="1600" dirty="0" smtClean="0">
                <a:latin typeface="Arial" pitchFamily="34" charset="0"/>
                <a:cs typeface="Arial" pitchFamily="34" charset="0"/>
              </a:rPr>
              <a:t>To  know how to define the melting and boiling points. </a:t>
            </a:r>
          </a:p>
          <a:p>
            <a:pPr marL="342900" indent="-342900" algn="just">
              <a:buAutoNum type="arabicPeriod"/>
            </a:pPr>
            <a:r>
              <a:rPr lang="en-US" sz="1600" dirty="0" smtClean="0">
                <a:latin typeface="Arial" pitchFamily="34" charset="0"/>
                <a:cs typeface="Arial" pitchFamily="34" charset="0"/>
              </a:rPr>
              <a:t>To know how to interpret with the TCM the characteristics of the aggregation states and the changes of state.</a:t>
            </a:r>
          </a:p>
          <a:p>
            <a:pPr marL="342900" indent="-342900" algn="just">
              <a:buAutoNum type="arabicPeriod"/>
            </a:pPr>
            <a:r>
              <a:rPr lang="en-US" sz="1600" dirty="0" smtClean="0">
                <a:latin typeface="Arial" pitchFamily="34" charset="0"/>
                <a:cs typeface="Arial" pitchFamily="34" charset="0"/>
              </a:rPr>
              <a:t>To know how to draw molecular diagrams with substances in the three states. </a:t>
            </a:r>
          </a:p>
          <a:p>
            <a:pPr marL="342900" indent="-342900" algn="just">
              <a:buAutoNum type="arabicPeriod"/>
            </a:pPr>
            <a:r>
              <a:rPr lang="en-US" sz="1600" dirty="0" smtClean="0">
                <a:latin typeface="Arial" pitchFamily="34" charset="0"/>
                <a:cs typeface="Arial" pitchFamily="34" charset="0"/>
              </a:rPr>
              <a:t>To know how to recognize when a phrase talks about to an observable fact or a theoretical explanation.</a:t>
            </a:r>
            <a:endParaRPr lang="es-ES" sz="1600" dirty="0">
              <a:latin typeface="Arial" pitchFamily="34" charset="0"/>
              <a:cs typeface="Arial" pitchFamily="34" charset="0"/>
            </a:endParaRPr>
          </a:p>
        </p:txBody>
      </p:sp>
      <p:sp>
        <p:nvSpPr>
          <p:cNvPr id="5" name="4 CuadroTexto"/>
          <p:cNvSpPr txBox="1"/>
          <p:nvPr/>
        </p:nvSpPr>
        <p:spPr>
          <a:xfrm>
            <a:off x="357158" y="-94616"/>
            <a:ext cx="3286148" cy="461665"/>
          </a:xfrm>
          <a:prstGeom prst="rect">
            <a:avLst/>
          </a:prstGeom>
          <a:noFill/>
        </p:spPr>
        <p:txBody>
          <a:bodyPr wrap="square" rtlCol="0">
            <a:spAutoFit/>
          </a:bodyPr>
          <a:lstStyle/>
          <a:p>
            <a:r>
              <a:rPr lang="en-US" sz="2400" dirty="0" smtClean="0">
                <a:solidFill>
                  <a:schemeClr val="accent1">
                    <a:lumMod val="75000"/>
                  </a:schemeClr>
                </a:solidFill>
                <a:latin typeface="Arial" pitchFamily="34" charset="0"/>
                <a:cs typeface="Arial" pitchFamily="34" charset="0"/>
              </a:rPr>
              <a:t>Objectives</a:t>
            </a:r>
            <a:endParaRPr lang="es-ES" sz="2400" dirty="0">
              <a:solidFill>
                <a:schemeClr val="accent1">
                  <a:lumMod val="75000"/>
                </a:schemeClr>
              </a:solidFill>
              <a:latin typeface="Arial" pitchFamily="34" charset="0"/>
              <a:cs typeface="Arial" pitchFamily="34" charset="0"/>
            </a:endParaRPr>
          </a:p>
        </p:txBody>
      </p:sp>
      <p:sp>
        <p:nvSpPr>
          <p:cNvPr id="6" name="5 Marcador de pie de página"/>
          <p:cNvSpPr>
            <a:spLocks noGrp="1"/>
          </p:cNvSpPr>
          <p:nvPr>
            <p:ph type="ftr" sz="quarter" idx="11"/>
          </p:nvPr>
        </p:nvSpPr>
        <p:spPr/>
        <p:txBody>
          <a:bodyPr/>
          <a:lstStyle/>
          <a:p>
            <a:r>
              <a:rPr lang="es-ES" dirty="0" smtClean="0"/>
              <a:t>Susana Morales Bernal</a:t>
            </a:r>
            <a:endParaRPr lang="es-E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85720" y="214290"/>
            <a:ext cx="8501122" cy="830997"/>
          </a:xfrm>
          <a:prstGeom prst="rect">
            <a:avLst/>
          </a:prstGeom>
          <a:solidFill>
            <a:schemeClr val="bg1">
              <a:lumMod val="85000"/>
            </a:schemeClr>
          </a:solidFill>
        </p:spPr>
        <p:txBody>
          <a:bodyPr wrap="square">
            <a:spAutoFit/>
          </a:bodyPr>
          <a:lstStyle/>
          <a:p>
            <a:pPr algn="ctr"/>
            <a:r>
              <a:rPr lang="en-US" sz="4800" b="1" dirty="0" smtClean="0">
                <a:solidFill>
                  <a:schemeClr val="accent1">
                    <a:lumMod val="75000"/>
                  </a:schemeClr>
                </a:solidFill>
                <a:effectLst>
                  <a:outerShdw blurRad="38100" dist="38100" dir="2700000" algn="tl">
                    <a:srgbClr val="000000">
                      <a:alpha val="43137"/>
                    </a:srgbClr>
                  </a:outerShdw>
                </a:effectLst>
              </a:rPr>
              <a:t>Don´t be confused about this</a:t>
            </a:r>
            <a:endParaRPr lang="es-ES" sz="4800" b="1" dirty="0">
              <a:solidFill>
                <a:schemeClr val="accent1">
                  <a:lumMod val="75000"/>
                </a:schemeClr>
              </a:solidFill>
            </a:endParaRPr>
          </a:p>
        </p:txBody>
      </p:sp>
      <p:sp>
        <p:nvSpPr>
          <p:cNvPr id="14" name="13 CuadroTexto"/>
          <p:cNvSpPr txBox="1"/>
          <p:nvPr/>
        </p:nvSpPr>
        <p:spPr>
          <a:xfrm>
            <a:off x="0" y="1571612"/>
            <a:ext cx="9144000" cy="954107"/>
          </a:xfrm>
          <a:prstGeom prst="rect">
            <a:avLst/>
          </a:prstGeom>
          <a:solidFill>
            <a:schemeClr val="bg1">
              <a:lumMod val="95000"/>
            </a:schemeClr>
          </a:solidFill>
          <a:ln>
            <a:noFill/>
          </a:ln>
        </p:spPr>
        <p:txBody>
          <a:bodyPr wrap="square" rtlCol="0">
            <a:spAutoFit/>
          </a:bodyPr>
          <a:lstStyle/>
          <a:p>
            <a:pPr algn="just">
              <a:buFont typeface="Wingdings" pitchFamily="2" charset="2"/>
              <a:buChar char="v"/>
            </a:pPr>
            <a:r>
              <a:rPr lang="en-US" sz="2800" dirty="0" smtClean="0">
                <a:solidFill>
                  <a:schemeClr val="accent1">
                    <a:lumMod val="75000"/>
                  </a:schemeClr>
                </a:solidFill>
              </a:rPr>
              <a:t> Molecules do not melt, do not solidify, do not change </a:t>
            </a:r>
          </a:p>
          <a:p>
            <a:pPr algn="just"/>
            <a:r>
              <a:rPr lang="en-US" sz="2800" dirty="0" smtClean="0">
                <a:solidFill>
                  <a:schemeClr val="accent1">
                    <a:lumMod val="75000"/>
                  </a:schemeClr>
                </a:solidFill>
              </a:rPr>
              <a:t>     of volume</a:t>
            </a:r>
            <a:endParaRPr lang="es-ES_tradnl" sz="2800" dirty="0" smtClean="0">
              <a:solidFill>
                <a:schemeClr val="accent1">
                  <a:lumMod val="75000"/>
                </a:schemeClr>
              </a:solidFill>
            </a:endParaRPr>
          </a:p>
        </p:txBody>
      </p:sp>
      <p:sp>
        <p:nvSpPr>
          <p:cNvPr id="15" name="14 CuadroTexto"/>
          <p:cNvSpPr txBox="1"/>
          <p:nvPr/>
        </p:nvSpPr>
        <p:spPr>
          <a:xfrm>
            <a:off x="0" y="3286124"/>
            <a:ext cx="9144000" cy="523220"/>
          </a:xfrm>
          <a:prstGeom prst="rect">
            <a:avLst/>
          </a:prstGeom>
          <a:solidFill>
            <a:schemeClr val="bg1">
              <a:lumMod val="95000"/>
            </a:schemeClr>
          </a:solidFill>
          <a:ln>
            <a:noFill/>
          </a:ln>
        </p:spPr>
        <p:txBody>
          <a:bodyPr wrap="square" rtlCol="0">
            <a:spAutoFit/>
          </a:bodyPr>
          <a:lstStyle/>
          <a:p>
            <a:pPr algn="just">
              <a:buFont typeface="Wingdings" pitchFamily="2" charset="2"/>
              <a:buChar char="v"/>
            </a:pPr>
            <a:r>
              <a:rPr lang="en-US" sz="2800" dirty="0" smtClean="0">
                <a:solidFill>
                  <a:schemeClr val="accent1">
                    <a:lumMod val="75000"/>
                  </a:schemeClr>
                </a:solidFill>
              </a:rPr>
              <a:t> Molecules do not boil, do not condense</a:t>
            </a:r>
          </a:p>
        </p:txBody>
      </p:sp>
      <p:sp>
        <p:nvSpPr>
          <p:cNvPr id="20" name="19 CuadroTexto"/>
          <p:cNvSpPr txBox="1"/>
          <p:nvPr/>
        </p:nvSpPr>
        <p:spPr>
          <a:xfrm>
            <a:off x="0" y="4572008"/>
            <a:ext cx="9144000" cy="523220"/>
          </a:xfrm>
          <a:prstGeom prst="rect">
            <a:avLst/>
          </a:prstGeom>
          <a:solidFill>
            <a:schemeClr val="bg1">
              <a:lumMod val="95000"/>
            </a:schemeClr>
          </a:solidFill>
          <a:ln>
            <a:noFill/>
          </a:ln>
        </p:spPr>
        <p:txBody>
          <a:bodyPr wrap="square" rtlCol="0">
            <a:spAutoFit/>
          </a:bodyPr>
          <a:lstStyle/>
          <a:p>
            <a:pPr algn="just">
              <a:buFont typeface="Wingdings" pitchFamily="2" charset="2"/>
              <a:buChar char="v"/>
            </a:pPr>
            <a:r>
              <a:rPr lang="en-US" sz="2800" dirty="0" smtClean="0">
                <a:solidFill>
                  <a:schemeClr val="accent1">
                    <a:lumMod val="75000"/>
                  </a:schemeClr>
                </a:solidFill>
              </a:rPr>
              <a:t> Molecules move faster or slower</a:t>
            </a:r>
          </a:p>
        </p:txBody>
      </p:sp>
      <p:sp>
        <p:nvSpPr>
          <p:cNvPr id="21" name="20 CuadroTexto"/>
          <p:cNvSpPr txBox="1"/>
          <p:nvPr/>
        </p:nvSpPr>
        <p:spPr>
          <a:xfrm>
            <a:off x="0" y="5786454"/>
            <a:ext cx="9144000" cy="523220"/>
          </a:xfrm>
          <a:prstGeom prst="rect">
            <a:avLst/>
          </a:prstGeom>
          <a:solidFill>
            <a:schemeClr val="bg1">
              <a:lumMod val="95000"/>
            </a:schemeClr>
          </a:solidFill>
          <a:ln>
            <a:noFill/>
          </a:ln>
        </p:spPr>
        <p:txBody>
          <a:bodyPr wrap="square" rtlCol="0">
            <a:spAutoFit/>
          </a:bodyPr>
          <a:lstStyle/>
          <a:p>
            <a:pPr algn="just">
              <a:buFont typeface="Wingdings" pitchFamily="2" charset="2"/>
              <a:buChar char="v"/>
            </a:pPr>
            <a:r>
              <a:rPr lang="en-US" sz="2800" dirty="0" smtClean="0">
                <a:solidFill>
                  <a:schemeClr val="accent1">
                    <a:lumMod val="75000"/>
                  </a:schemeClr>
                </a:solidFill>
              </a:rPr>
              <a:t> Molecules approach each other or move away</a:t>
            </a:r>
          </a:p>
        </p:txBody>
      </p:sp>
      <p:sp>
        <p:nvSpPr>
          <p:cNvPr id="7" name="6 Marcador de pie de página"/>
          <p:cNvSpPr>
            <a:spLocks noGrp="1"/>
          </p:cNvSpPr>
          <p:nvPr>
            <p:ph type="ftr" sz="quarter" idx="11"/>
          </p:nvPr>
        </p:nvSpPr>
        <p:spPr/>
        <p:txBody>
          <a:bodyPr/>
          <a:lstStyle/>
          <a:p>
            <a:r>
              <a:rPr lang="es-ES" dirty="0" smtClean="0"/>
              <a:t>Susana Morales Bernal</a:t>
            </a:r>
            <a:endParaRPr lang="es-E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785818" y="142852"/>
            <a:ext cx="7072330" cy="523220"/>
          </a:xfrm>
          <a:prstGeom prst="rect">
            <a:avLst/>
          </a:prstGeom>
          <a:solidFill>
            <a:schemeClr val="accent5">
              <a:lumMod val="75000"/>
            </a:schemeClr>
          </a:solidFill>
        </p:spPr>
        <p:txBody>
          <a:bodyPr wrap="square" rtlCol="0">
            <a:spAutoFit/>
          </a:bodyPr>
          <a:lstStyle/>
          <a:p>
            <a:pPr algn="ctr"/>
            <a:r>
              <a:rPr lang="es-ES" sz="2800" dirty="0" smtClean="0"/>
              <a:t> The aggregation states of matter</a:t>
            </a:r>
            <a:endParaRPr lang="es-ES" sz="2800" dirty="0"/>
          </a:p>
        </p:txBody>
      </p:sp>
      <p:sp>
        <p:nvSpPr>
          <p:cNvPr id="5" name="4 CuadroTexto"/>
          <p:cNvSpPr txBox="1"/>
          <p:nvPr/>
        </p:nvSpPr>
        <p:spPr>
          <a:xfrm>
            <a:off x="785786" y="2000240"/>
            <a:ext cx="1071570" cy="461665"/>
          </a:xfrm>
          <a:prstGeom prst="rect">
            <a:avLst/>
          </a:prstGeom>
          <a:noFill/>
          <a:ln w="28575">
            <a:solidFill>
              <a:schemeClr val="accent5">
                <a:lumMod val="50000"/>
              </a:schemeClr>
            </a:solidFill>
          </a:ln>
        </p:spPr>
        <p:txBody>
          <a:bodyPr wrap="square" rtlCol="0">
            <a:spAutoFit/>
          </a:bodyPr>
          <a:lstStyle/>
          <a:p>
            <a:r>
              <a:rPr lang="es-ES" sz="2400" dirty="0" smtClean="0"/>
              <a:t>SOLID</a:t>
            </a:r>
            <a:endParaRPr lang="es-ES" sz="2400" dirty="0"/>
          </a:p>
        </p:txBody>
      </p:sp>
      <p:sp>
        <p:nvSpPr>
          <p:cNvPr id="6" name="5 CuadroTexto"/>
          <p:cNvSpPr txBox="1"/>
          <p:nvPr/>
        </p:nvSpPr>
        <p:spPr>
          <a:xfrm>
            <a:off x="3857620" y="1967203"/>
            <a:ext cx="1143008" cy="461665"/>
          </a:xfrm>
          <a:prstGeom prst="rect">
            <a:avLst/>
          </a:prstGeom>
          <a:noFill/>
          <a:ln w="28575">
            <a:solidFill>
              <a:schemeClr val="accent5">
                <a:lumMod val="50000"/>
              </a:schemeClr>
            </a:solidFill>
          </a:ln>
        </p:spPr>
        <p:txBody>
          <a:bodyPr wrap="square" rtlCol="0">
            <a:spAutoFit/>
          </a:bodyPr>
          <a:lstStyle/>
          <a:p>
            <a:r>
              <a:rPr lang="es-ES" sz="2400" dirty="0" smtClean="0"/>
              <a:t>LIQUID</a:t>
            </a:r>
            <a:endParaRPr lang="es-ES" sz="2400" dirty="0"/>
          </a:p>
        </p:txBody>
      </p:sp>
      <p:sp>
        <p:nvSpPr>
          <p:cNvPr id="7" name="6 CuadroTexto"/>
          <p:cNvSpPr txBox="1"/>
          <p:nvPr/>
        </p:nvSpPr>
        <p:spPr>
          <a:xfrm>
            <a:off x="7000892" y="1967203"/>
            <a:ext cx="1428760" cy="461665"/>
          </a:xfrm>
          <a:prstGeom prst="rect">
            <a:avLst/>
          </a:prstGeom>
          <a:noFill/>
          <a:ln w="28575">
            <a:solidFill>
              <a:schemeClr val="accent5">
                <a:lumMod val="50000"/>
              </a:schemeClr>
            </a:solidFill>
          </a:ln>
        </p:spPr>
        <p:txBody>
          <a:bodyPr wrap="square" rtlCol="0">
            <a:spAutoFit/>
          </a:bodyPr>
          <a:lstStyle/>
          <a:p>
            <a:r>
              <a:rPr lang="es-ES" sz="2400" dirty="0" smtClean="0"/>
              <a:t>GASEOUS</a:t>
            </a:r>
            <a:endParaRPr lang="es-ES" sz="2400" dirty="0"/>
          </a:p>
        </p:txBody>
      </p:sp>
      <p:grpSp>
        <p:nvGrpSpPr>
          <p:cNvPr id="36" name="35 Grupo"/>
          <p:cNvGrpSpPr/>
          <p:nvPr/>
        </p:nvGrpSpPr>
        <p:grpSpPr>
          <a:xfrm>
            <a:off x="1354114" y="714356"/>
            <a:ext cx="6146844" cy="1143008"/>
            <a:chOff x="1212826" y="715150"/>
            <a:chExt cx="6146844" cy="1143008"/>
          </a:xfrm>
        </p:grpSpPr>
        <p:cxnSp>
          <p:nvCxnSpPr>
            <p:cNvPr id="26" name="25 Conector recto"/>
            <p:cNvCxnSpPr/>
            <p:nvPr/>
          </p:nvCxnSpPr>
          <p:spPr>
            <a:xfrm rot="5400000">
              <a:off x="3963983" y="1035827"/>
              <a:ext cx="642942" cy="1588"/>
            </a:xfrm>
            <a:prstGeom prst="line">
              <a:avLst/>
            </a:prstGeom>
            <a:ln w="1905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28" name="27 Conector recto"/>
            <p:cNvCxnSpPr/>
            <p:nvPr/>
          </p:nvCxnSpPr>
          <p:spPr>
            <a:xfrm>
              <a:off x="4286248" y="1357298"/>
              <a:ext cx="3071834" cy="1588"/>
            </a:xfrm>
            <a:prstGeom prst="line">
              <a:avLst/>
            </a:prstGeom>
            <a:ln w="1905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29" name="28 Conector recto"/>
            <p:cNvCxnSpPr/>
            <p:nvPr/>
          </p:nvCxnSpPr>
          <p:spPr>
            <a:xfrm>
              <a:off x="1214414" y="1355710"/>
              <a:ext cx="3071834" cy="1588"/>
            </a:xfrm>
            <a:prstGeom prst="line">
              <a:avLst/>
            </a:prstGeom>
            <a:ln w="1905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31" name="30 Conector recto de flecha"/>
            <p:cNvCxnSpPr/>
            <p:nvPr/>
          </p:nvCxnSpPr>
          <p:spPr>
            <a:xfrm rot="5400000">
              <a:off x="4036215" y="1607331"/>
              <a:ext cx="500066" cy="1588"/>
            </a:xfrm>
            <a:prstGeom prst="straightConnector1">
              <a:avLst/>
            </a:prstGeom>
            <a:ln w="19050">
              <a:solidFill>
                <a:schemeClr val="accent5">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4" name="33 Conector recto de flecha"/>
            <p:cNvCxnSpPr/>
            <p:nvPr/>
          </p:nvCxnSpPr>
          <p:spPr>
            <a:xfrm rot="5400000">
              <a:off x="963587" y="1606537"/>
              <a:ext cx="500066" cy="1588"/>
            </a:xfrm>
            <a:prstGeom prst="straightConnector1">
              <a:avLst/>
            </a:prstGeom>
            <a:ln w="19050">
              <a:solidFill>
                <a:schemeClr val="accent5">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5" name="34 Conector recto de flecha"/>
            <p:cNvCxnSpPr/>
            <p:nvPr/>
          </p:nvCxnSpPr>
          <p:spPr>
            <a:xfrm rot="5400000">
              <a:off x="7108843" y="1606537"/>
              <a:ext cx="500066" cy="1588"/>
            </a:xfrm>
            <a:prstGeom prst="straightConnector1">
              <a:avLst/>
            </a:prstGeom>
            <a:ln w="19050">
              <a:solidFill>
                <a:schemeClr val="accent5">
                  <a:lumMod val="50000"/>
                </a:schemeClr>
              </a:solidFill>
              <a:tailEnd type="arrow"/>
            </a:ln>
          </p:spPr>
          <p:style>
            <a:lnRef idx="1">
              <a:schemeClr val="accent1"/>
            </a:lnRef>
            <a:fillRef idx="0">
              <a:schemeClr val="accent1"/>
            </a:fillRef>
            <a:effectRef idx="0">
              <a:schemeClr val="accent1"/>
            </a:effectRef>
            <a:fontRef idx="minor">
              <a:schemeClr val="tx1"/>
            </a:fontRef>
          </p:style>
        </p:cxnSp>
      </p:grpSp>
      <p:grpSp>
        <p:nvGrpSpPr>
          <p:cNvPr id="82" name="81 Grupo"/>
          <p:cNvGrpSpPr/>
          <p:nvPr/>
        </p:nvGrpSpPr>
        <p:grpSpPr>
          <a:xfrm>
            <a:off x="498446" y="2571744"/>
            <a:ext cx="7859768" cy="2786876"/>
            <a:chOff x="498446" y="2571744"/>
            <a:chExt cx="7859768" cy="2786876"/>
          </a:xfrm>
        </p:grpSpPr>
        <p:cxnSp>
          <p:nvCxnSpPr>
            <p:cNvPr id="77" name="76 Conector recto de flecha"/>
            <p:cNvCxnSpPr/>
            <p:nvPr/>
          </p:nvCxnSpPr>
          <p:spPr>
            <a:xfrm rot="5400000">
              <a:off x="284926" y="4286256"/>
              <a:ext cx="2143140" cy="1588"/>
            </a:xfrm>
            <a:prstGeom prst="straightConnector1">
              <a:avLst/>
            </a:prstGeom>
            <a:ln w="19050">
              <a:solidFill>
                <a:schemeClr val="accent5">
                  <a:lumMod val="50000"/>
                </a:schemeClr>
              </a:solidFill>
              <a:tailEnd type="arrow"/>
            </a:ln>
          </p:spPr>
          <p:style>
            <a:lnRef idx="1">
              <a:schemeClr val="accent1"/>
            </a:lnRef>
            <a:fillRef idx="0">
              <a:schemeClr val="accent1"/>
            </a:fillRef>
            <a:effectRef idx="0">
              <a:schemeClr val="accent1"/>
            </a:effectRef>
            <a:fontRef idx="minor">
              <a:schemeClr val="tx1"/>
            </a:fontRef>
          </p:style>
        </p:cxnSp>
        <p:grpSp>
          <p:nvGrpSpPr>
            <p:cNvPr id="81" name="80 Grupo"/>
            <p:cNvGrpSpPr/>
            <p:nvPr/>
          </p:nvGrpSpPr>
          <p:grpSpPr>
            <a:xfrm>
              <a:off x="498446" y="2571744"/>
              <a:ext cx="7859768" cy="2786082"/>
              <a:chOff x="355570" y="2571744"/>
              <a:chExt cx="7859768" cy="2786082"/>
            </a:xfrm>
          </p:grpSpPr>
          <p:grpSp>
            <p:nvGrpSpPr>
              <p:cNvPr id="74" name="73 Grupo"/>
              <p:cNvGrpSpPr/>
              <p:nvPr/>
            </p:nvGrpSpPr>
            <p:grpSpPr>
              <a:xfrm>
                <a:off x="355570" y="2571744"/>
                <a:ext cx="7859768" cy="1216034"/>
                <a:chOff x="355570" y="2571744"/>
                <a:chExt cx="7859768" cy="1216034"/>
              </a:xfrm>
            </p:grpSpPr>
            <p:grpSp>
              <p:nvGrpSpPr>
                <p:cNvPr id="71" name="70 Grupo"/>
                <p:cNvGrpSpPr/>
                <p:nvPr/>
              </p:nvGrpSpPr>
              <p:grpSpPr>
                <a:xfrm>
                  <a:off x="355570" y="2571744"/>
                  <a:ext cx="1717688" cy="1214446"/>
                  <a:chOff x="355570" y="2571744"/>
                  <a:chExt cx="1717688" cy="1214446"/>
                </a:xfrm>
              </p:grpSpPr>
              <p:grpSp>
                <p:nvGrpSpPr>
                  <p:cNvPr id="49" name="48 Grupo"/>
                  <p:cNvGrpSpPr/>
                  <p:nvPr/>
                </p:nvGrpSpPr>
                <p:grpSpPr>
                  <a:xfrm>
                    <a:off x="357158" y="2571744"/>
                    <a:ext cx="1714512" cy="644530"/>
                    <a:chOff x="428596" y="2571744"/>
                    <a:chExt cx="1714512" cy="644530"/>
                  </a:xfrm>
                </p:grpSpPr>
                <p:cxnSp>
                  <p:nvCxnSpPr>
                    <p:cNvPr id="40" name="39 Conector recto"/>
                    <p:cNvCxnSpPr/>
                    <p:nvPr/>
                  </p:nvCxnSpPr>
                  <p:spPr>
                    <a:xfrm>
                      <a:off x="1285852" y="3214686"/>
                      <a:ext cx="857256" cy="1588"/>
                    </a:xfrm>
                    <a:prstGeom prst="line">
                      <a:avLst/>
                    </a:prstGeom>
                    <a:ln w="1905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nvGrpSpPr>
                    <p:cNvPr id="47" name="46 Grupo"/>
                    <p:cNvGrpSpPr/>
                    <p:nvPr/>
                  </p:nvGrpSpPr>
                  <p:grpSpPr>
                    <a:xfrm>
                      <a:off x="428596" y="2571744"/>
                      <a:ext cx="858050" cy="643736"/>
                      <a:chOff x="428596" y="2572538"/>
                      <a:chExt cx="858050" cy="643736"/>
                    </a:xfrm>
                  </p:grpSpPr>
                  <p:cxnSp>
                    <p:nvCxnSpPr>
                      <p:cNvPr id="38" name="37 Conector recto"/>
                      <p:cNvCxnSpPr/>
                      <p:nvPr/>
                    </p:nvCxnSpPr>
                    <p:spPr>
                      <a:xfrm rot="5400000">
                        <a:off x="964381" y="2893215"/>
                        <a:ext cx="642942" cy="1588"/>
                      </a:xfrm>
                      <a:prstGeom prst="line">
                        <a:avLst/>
                      </a:prstGeom>
                      <a:ln w="1905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43" name="42 Conector recto"/>
                      <p:cNvCxnSpPr/>
                      <p:nvPr/>
                    </p:nvCxnSpPr>
                    <p:spPr>
                      <a:xfrm>
                        <a:off x="428596" y="3214686"/>
                        <a:ext cx="857256" cy="1588"/>
                      </a:xfrm>
                      <a:prstGeom prst="line">
                        <a:avLst/>
                      </a:prstGeom>
                      <a:ln w="1905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cxnSp>
                <p:nvCxnSpPr>
                  <p:cNvPr id="64" name="63 Conector recto de flecha"/>
                  <p:cNvCxnSpPr/>
                  <p:nvPr/>
                </p:nvCxnSpPr>
                <p:spPr>
                  <a:xfrm rot="5400000">
                    <a:off x="1786712" y="3499644"/>
                    <a:ext cx="571504" cy="1588"/>
                  </a:xfrm>
                  <a:prstGeom prst="straightConnector1">
                    <a:avLst/>
                  </a:prstGeom>
                  <a:ln w="19050">
                    <a:solidFill>
                      <a:schemeClr val="accent5">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5" name="64 Conector recto de flecha"/>
                  <p:cNvCxnSpPr/>
                  <p:nvPr/>
                </p:nvCxnSpPr>
                <p:spPr>
                  <a:xfrm rot="5400000">
                    <a:off x="70612" y="3499644"/>
                    <a:ext cx="571504" cy="1588"/>
                  </a:xfrm>
                  <a:prstGeom prst="straightConnector1">
                    <a:avLst/>
                  </a:prstGeom>
                  <a:ln w="19050">
                    <a:solidFill>
                      <a:schemeClr val="accent5">
                        <a:lumMod val="50000"/>
                      </a:schemeClr>
                    </a:solidFill>
                    <a:tailEnd type="arrow"/>
                  </a:ln>
                </p:spPr>
                <p:style>
                  <a:lnRef idx="1">
                    <a:schemeClr val="accent1"/>
                  </a:lnRef>
                  <a:fillRef idx="0">
                    <a:schemeClr val="accent1"/>
                  </a:fillRef>
                  <a:effectRef idx="0">
                    <a:schemeClr val="accent1"/>
                  </a:effectRef>
                  <a:fontRef idx="minor">
                    <a:schemeClr val="tx1"/>
                  </a:fontRef>
                </p:style>
              </p:cxnSp>
            </p:grpSp>
            <p:grpSp>
              <p:nvGrpSpPr>
                <p:cNvPr id="73" name="72 Grupo"/>
                <p:cNvGrpSpPr/>
                <p:nvPr/>
              </p:nvGrpSpPr>
              <p:grpSpPr>
                <a:xfrm>
                  <a:off x="3427404" y="2571744"/>
                  <a:ext cx="4787934" cy="1216034"/>
                  <a:chOff x="3427404" y="2570156"/>
                  <a:chExt cx="4787934" cy="1216034"/>
                </a:xfrm>
              </p:grpSpPr>
              <p:grpSp>
                <p:nvGrpSpPr>
                  <p:cNvPr id="50" name="49 Grupo"/>
                  <p:cNvGrpSpPr/>
                  <p:nvPr/>
                </p:nvGrpSpPr>
                <p:grpSpPr>
                  <a:xfrm>
                    <a:off x="6500826" y="2570156"/>
                    <a:ext cx="1714512" cy="644530"/>
                    <a:chOff x="428596" y="2571744"/>
                    <a:chExt cx="1714512" cy="644530"/>
                  </a:xfrm>
                </p:grpSpPr>
                <p:cxnSp>
                  <p:nvCxnSpPr>
                    <p:cNvPr id="51" name="50 Conector recto"/>
                    <p:cNvCxnSpPr/>
                    <p:nvPr/>
                  </p:nvCxnSpPr>
                  <p:spPr>
                    <a:xfrm>
                      <a:off x="1285852" y="3214686"/>
                      <a:ext cx="857256" cy="1588"/>
                    </a:xfrm>
                    <a:prstGeom prst="line">
                      <a:avLst/>
                    </a:prstGeom>
                    <a:ln w="1905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nvGrpSpPr>
                    <p:cNvPr id="52" name="51 Grupo"/>
                    <p:cNvGrpSpPr/>
                    <p:nvPr/>
                  </p:nvGrpSpPr>
                  <p:grpSpPr>
                    <a:xfrm>
                      <a:off x="428596" y="2571744"/>
                      <a:ext cx="858050" cy="643736"/>
                      <a:chOff x="428596" y="2572538"/>
                      <a:chExt cx="858050" cy="643736"/>
                    </a:xfrm>
                  </p:grpSpPr>
                  <p:cxnSp>
                    <p:nvCxnSpPr>
                      <p:cNvPr id="53" name="52 Conector recto"/>
                      <p:cNvCxnSpPr/>
                      <p:nvPr/>
                    </p:nvCxnSpPr>
                    <p:spPr>
                      <a:xfrm rot="5400000">
                        <a:off x="964381" y="2893215"/>
                        <a:ext cx="642942" cy="1588"/>
                      </a:xfrm>
                      <a:prstGeom prst="line">
                        <a:avLst/>
                      </a:prstGeom>
                      <a:ln w="1905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54" name="53 Conector recto"/>
                      <p:cNvCxnSpPr/>
                      <p:nvPr/>
                    </p:nvCxnSpPr>
                    <p:spPr>
                      <a:xfrm>
                        <a:off x="428596" y="3214686"/>
                        <a:ext cx="857256" cy="1588"/>
                      </a:xfrm>
                      <a:prstGeom prst="line">
                        <a:avLst/>
                      </a:prstGeom>
                      <a:ln w="1905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cxnSp>
                <p:nvCxnSpPr>
                  <p:cNvPr id="68" name="67 Conector recto de flecha"/>
                  <p:cNvCxnSpPr/>
                  <p:nvPr/>
                </p:nvCxnSpPr>
                <p:spPr>
                  <a:xfrm rot="5400000">
                    <a:off x="7928792" y="3499644"/>
                    <a:ext cx="571504" cy="1588"/>
                  </a:xfrm>
                  <a:prstGeom prst="straightConnector1">
                    <a:avLst/>
                  </a:prstGeom>
                  <a:ln w="19050">
                    <a:solidFill>
                      <a:schemeClr val="accent5">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9" name="68 Conector recto de flecha"/>
                  <p:cNvCxnSpPr/>
                  <p:nvPr/>
                </p:nvCxnSpPr>
                <p:spPr>
                  <a:xfrm rot="5400000">
                    <a:off x="6214280" y="3499644"/>
                    <a:ext cx="571504" cy="1588"/>
                  </a:xfrm>
                  <a:prstGeom prst="straightConnector1">
                    <a:avLst/>
                  </a:prstGeom>
                  <a:ln w="19050">
                    <a:solidFill>
                      <a:schemeClr val="accent5">
                        <a:lumMod val="50000"/>
                      </a:schemeClr>
                    </a:solidFill>
                    <a:tailEnd type="arrow"/>
                  </a:ln>
                </p:spPr>
                <p:style>
                  <a:lnRef idx="1">
                    <a:schemeClr val="accent1"/>
                  </a:lnRef>
                  <a:fillRef idx="0">
                    <a:schemeClr val="accent1"/>
                  </a:fillRef>
                  <a:effectRef idx="0">
                    <a:schemeClr val="accent1"/>
                  </a:effectRef>
                  <a:fontRef idx="minor">
                    <a:schemeClr val="tx1"/>
                  </a:fontRef>
                </p:style>
              </p:cxnSp>
              <p:grpSp>
                <p:nvGrpSpPr>
                  <p:cNvPr id="72" name="71 Grupo"/>
                  <p:cNvGrpSpPr/>
                  <p:nvPr/>
                </p:nvGrpSpPr>
                <p:grpSpPr>
                  <a:xfrm>
                    <a:off x="3427404" y="2571744"/>
                    <a:ext cx="1717688" cy="1214446"/>
                    <a:chOff x="3427404" y="2571744"/>
                    <a:chExt cx="1717688" cy="1214446"/>
                  </a:xfrm>
                </p:grpSpPr>
                <p:grpSp>
                  <p:nvGrpSpPr>
                    <p:cNvPr id="55" name="54 Grupo"/>
                    <p:cNvGrpSpPr/>
                    <p:nvPr/>
                  </p:nvGrpSpPr>
                  <p:grpSpPr>
                    <a:xfrm>
                      <a:off x="3428992" y="2571744"/>
                      <a:ext cx="1714512" cy="644530"/>
                      <a:chOff x="428596" y="2571744"/>
                      <a:chExt cx="1714512" cy="644530"/>
                    </a:xfrm>
                  </p:grpSpPr>
                  <p:cxnSp>
                    <p:nvCxnSpPr>
                      <p:cNvPr id="56" name="55 Conector recto"/>
                      <p:cNvCxnSpPr/>
                      <p:nvPr/>
                    </p:nvCxnSpPr>
                    <p:spPr>
                      <a:xfrm>
                        <a:off x="1285852" y="3214686"/>
                        <a:ext cx="857256" cy="1588"/>
                      </a:xfrm>
                      <a:prstGeom prst="line">
                        <a:avLst/>
                      </a:prstGeom>
                      <a:ln w="1905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nvGrpSpPr>
                      <p:cNvPr id="57" name="51 Grupo"/>
                      <p:cNvGrpSpPr/>
                      <p:nvPr/>
                    </p:nvGrpSpPr>
                    <p:grpSpPr>
                      <a:xfrm>
                        <a:off x="428596" y="2571744"/>
                        <a:ext cx="858050" cy="643736"/>
                        <a:chOff x="428596" y="2572538"/>
                        <a:chExt cx="858050" cy="643736"/>
                      </a:xfrm>
                    </p:grpSpPr>
                    <p:cxnSp>
                      <p:nvCxnSpPr>
                        <p:cNvPr id="58" name="57 Conector recto"/>
                        <p:cNvCxnSpPr/>
                        <p:nvPr/>
                      </p:nvCxnSpPr>
                      <p:spPr>
                        <a:xfrm rot="5400000">
                          <a:off x="964381" y="2893215"/>
                          <a:ext cx="642942" cy="1588"/>
                        </a:xfrm>
                        <a:prstGeom prst="line">
                          <a:avLst/>
                        </a:prstGeom>
                        <a:ln w="1905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59" name="58 Conector recto"/>
                        <p:cNvCxnSpPr/>
                        <p:nvPr/>
                      </p:nvCxnSpPr>
                      <p:spPr>
                        <a:xfrm>
                          <a:off x="428596" y="3214686"/>
                          <a:ext cx="857256" cy="1588"/>
                        </a:xfrm>
                        <a:prstGeom prst="line">
                          <a:avLst/>
                        </a:prstGeom>
                        <a:ln w="1905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cxnSp>
                  <p:nvCxnSpPr>
                    <p:cNvPr id="66" name="65 Conector recto de flecha"/>
                    <p:cNvCxnSpPr/>
                    <p:nvPr/>
                  </p:nvCxnSpPr>
                  <p:spPr>
                    <a:xfrm rot="5400000">
                      <a:off x="4858546" y="3499644"/>
                      <a:ext cx="571504" cy="1588"/>
                    </a:xfrm>
                    <a:prstGeom prst="straightConnector1">
                      <a:avLst/>
                    </a:prstGeom>
                    <a:ln w="19050">
                      <a:solidFill>
                        <a:schemeClr val="accent5">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0" name="69 Conector recto de flecha"/>
                    <p:cNvCxnSpPr/>
                    <p:nvPr/>
                  </p:nvCxnSpPr>
                  <p:spPr>
                    <a:xfrm rot="5400000">
                      <a:off x="3142446" y="3499644"/>
                      <a:ext cx="571504" cy="1588"/>
                    </a:xfrm>
                    <a:prstGeom prst="straightConnector1">
                      <a:avLst/>
                    </a:prstGeom>
                    <a:ln w="19050">
                      <a:solidFill>
                        <a:schemeClr val="accent5">
                          <a:lumMod val="50000"/>
                        </a:schemeClr>
                      </a:solidFill>
                      <a:tailEnd type="arrow"/>
                    </a:ln>
                  </p:spPr>
                  <p:style>
                    <a:lnRef idx="1">
                      <a:schemeClr val="accent1"/>
                    </a:lnRef>
                    <a:fillRef idx="0">
                      <a:schemeClr val="accent1"/>
                    </a:fillRef>
                    <a:effectRef idx="0">
                      <a:schemeClr val="accent1"/>
                    </a:effectRef>
                    <a:fontRef idx="minor">
                      <a:schemeClr val="tx1"/>
                    </a:fontRef>
                  </p:style>
                </p:cxnSp>
              </p:grpSp>
            </p:grpSp>
          </p:grpSp>
          <p:cxnSp>
            <p:nvCxnSpPr>
              <p:cNvPr id="79" name="78 Conector recto de flecha"/>
              <p:cNvCxnSpPr/>
              <p:nvPr/>
            </p:nvCxnSpPr>
            <p:spPr>
              <a:xfrm rot="5400000">
                <a:off x="6285717" y="4285462"/>
                <a:ext cx="2143140" cy="1588"/>
              </a:xfrm>
              <a:prstGeom prst="straightConnector1">
                <a:avLst/>
              </a:prstGeom>
              <a:ln w="19050">
                <a:solidFill>
                  <a:schemeClr val="accent5">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0" name="79 Conector recto de flecha"/>
              <p:cNvCxnSpPr/>
              <p:nvPr/>
            </p:nvCxnSpPr>
            <p:spPr>
              <a:xfrm rot="5400000">
                <a:off x="3215472" y="4285462"/>
                <a:ext cx="2143140" cy="1588"/>
              </a:xfrm>
              <a:prstGeom prst="straightConnector1">
                <a:avLst/>
              </a:prstGeom>
              <a:ln w="19050">
                <a:solidFill>
                  <a:schemeClr val="accent5">
                    <a:lumMod val="50000"/>
                  </a:schemeClr>
                </a:solidFill>
                <a:tailEnd type="arrow"/>
              </a:ln>
            </p:spPr>
            <p:style>
              <a:lnRef idx="1">
                <a:schemeClr val="accent1"/>
              </a:lnRef>
              <a:fillRef idx="0">
                <a:schemeClr val="accent1"/>
              </a:fillRef>
              <a:effectRef idx="0">
                <a:schemeClr val="accent1"/>
              </a:effectRef>
              <a:fontRef idx="minor">
                <a:schemeClr val="tx1"/>
              </a:fontRef>
            </p:style>
          </p:cxnSp>
        </p:grpSp>
      </p:grpSp>
      <p:sp>
        <p:nvSpPr>
          <p:cNvPr id="83" name="82 CuadroTexto"/>
          <p:cNvSpPr txBox="1"/>
          <p:nvPr/>
        </p:nvSpPr>
        <p:spPr>
          <a:xfrm>
            <a:off x="4500562" y="773652"/>
            <a:ext cx="1000132" cy="369332"/>
          </a:xfrm>
          <a:prstGeom prst="rect">
            <a:avLst/>
          </a:prstGeom>
          <a:noFill/>
        </p:spPr>
        <p:txBody>
          <a:bodyPr wrap="square" rtlCol="0">
            <a:spAutoFit/>
          </a:bodyPr>
          <a:lstStyle/>
          <a:p>
            <a:r>
              <a:rPr lang="es-ES" dirty="0" smtClean="0"/>
              <a:t>are</a:t>
            </a:r>
            <a:endParaRPr lang="es-ES" dirty="0"/>
          </a:p>
        </p:txBody>
      </p:sp>
      <p:sp>
        <p:nvSpPr>
          <p:cNvPr id="84" name="83 CuadroTexto"/>
          <p:cNvSpPr txBox="1"/>
          <p:nvPr/>
        </p:nvSpPr>
        <p:spPr>
          <a:xfrm>
            <a:off x="1428728" y="2916792"/>
            <a:ext cx="785818" cy="369332"/>
          </a:xfrm>
          <a:prstGeom prst="rect">
            <a:avLst/>
          </a:prstGeom>
          <a:noFill/>
        </p:spPr>
        <p:txBody>
          <a:bodyPr wrap="square" rtlCol="0">
            <a:spAutoFit/>
          </a:bodyPr>
          <a:lstStyle/>
          <a:p>
            <a:r>
              <a:rPr lang="es-ES" dirty="0" smtClean="0"/>
              <a:t>has</a:t>
            </a:r>
            <a:endParaRPr lang="es-ES" dirty="0"/>
          </a:p>
        </p:txBody>
      </p:sp>
      <p:sp>
        <p:nvSpPr>
          <p:cNvPr id="85" name="84 CuadroTexto"/>
          <p:cNvSpPr txBox="1"/>
          <p:nvPr/>
        </p:nvSpPr>
        <p:spPr>
          <a:xfrm>
            <a:off x="4500562" y="2916792"/>
            <a:ext cx="642942" cy="369332"/>
          </a:xfrm>
          <a:prstGeom prst="rect">
            <a:avLst/>
          </a:prstGeom>
          <a:noFill/>
        </p:spPr>
        <p:txBody>
          <a:bodyPr wrap="square" rtlCol="0">
            <a:spAutoFit/>
          </a:bodyPr>
          <a:lstStyle/>
          <a:p>
            <a:r>
              <a:rPr lang="es-ES" dirty="0" smtClean="0"/>
              <a:t>has</a:t>
            </a:r>
            <a:endParaRPr lang="es-ES" dirty="0"/>
          </a:p>
        </p:txBody>
      </p:sp>
      <p:sp>
        <p:nvSpPr>
          <p:cNvPr id="88" name="87 CuadroTexto"/>
          <p:cNvSpPr txBox="1"/>
          <p:nvPr/>
        </p:nvSpPr>
        <p:spPr>
          <a:xfrm>
            <a:off x="1643042" y="3929066"/>
            <a:ext cx="1214446" cy="646331"/>
          </a:xfrm>
          <a:prstGeom prst="rect">
            <a:avLst/>
          </a:prstGeom>
          <a:noFill/>
          <a:ln w="28575">
            <a:solidFill>
              <a:schemeClr val="accent5">
                <a:lumMod val="50000"/>
              </a:schemeClr>
            </a:solidFill>
          </a:ln>
        </p:spPr>
        <p:txBody>
          <a:bodyPr wrap="square" rtlCol="0">
            <a:spAutoFit/>
          </a:bodyPr>
          <a:lstStyle/>
          <a:p>
            <a:r>
              <a:rPr lang="es-ES" dirty="0" smtClean="0"/>
              <a:t>a fixed</a:t>
            </a:r>
          </a:p>
          <a:p>
            <a:r>
              <a:rPr lang="es-ES" dirty="0" smtClean="0"/>
              <a:t>volume</a:t>
            </a:r>
            <a:endParaRPr lang="es-ES" dirty="0"/>
          </a:p>
        </p:txBody>
      </p:sp>
      <p:sp>
        <p:nvSpPr>
          <p:cNvPr id="89" name="88 CuadroTexto"/>
          <p:cNvSpPr txBox="1"/>
          <p:nvPr/>
        </p:nvSpPr>
        <p:spPr>
          <a:xfrm>
            <a:off x="4714876" y="3925677"/>
            <a:ext cx="1143008" cy="646331"/>
          </a:xfrm>
          <a:prstGeom prst="rect">
            <a:avLst/>
          </a:prstGeom>
          <a:noFill/>
          <a:ln w="28575">
            <a:solidFill>
              <a:schemeClr val="accent5">
                <a:lumMod val="50000"/>
              </a:schemeClr>
            </a:solidFill>
          </a:ln>
        </p:spPr>
        <p:txBody>
          <a:bodyPr wrap="square" rtlCol="0">
            <a:spAutoFit/>
          </a:bodyPr>
          <a:lstStyle/>
          <a:p>
            <a:r>
              <a:rPr lang="es-ES" dirty="0" smtClean="0"/>
              <a:t>a fixed</a:t>
            </a:r>
          </a:p>
          <a:p>
            <a:r>
              <a:rPr lang="es-ES" dirty="0" smtClean="0"/>
              <a:t>volume</a:t>
            </a:r>
            <a:endParaRPr lang="es-ES" dirty="0"/>
          </a:p>
        </p:txBody>
      </p:sp>
      <p:sp>
        <p:nvSpPr>
          <p:cNvPr id="90" name="89 Rectángulo"/>
          <p:cNvSpPr/>
          <p:nvPr/>
        </p:nvSpPr>
        <p:spPr>
          <a:xfrm>
            <a:off x="2928927" y="3925677"/>
            <a:ext cx="1428760" cy="646331"/>
          </a:xfrm>
          <a:prstGeom prst="rect">
            <a:avLst/>
          </a:prstGeom>
          <a:ln w="28575">
            <a:solidFill>
              <a:schemeClr val="accent5">
                <a:lumMod val="50000"/>
              </a:schemeClr>
            </a:solidFill>
          </a:ln>
        </p:spPr>
        <p:txBody>
          <a:bodyPr wrap="square">
            <a:spAutoFit/>
          </a:bodyPr>
          <a:lstStyle/>
          <a:p>
            <a:r>
              <a:rPr lang="en-US" dirty="0" smtClean="0"/>
              <a:t> the shape of its container</a:t>
            </a:r>
            <a:endParaRPr lang="es-ES" dirty="0"/>
          </a:p>
        </p:txBody>
      </p:sp>
      <p:sp>
        <p:nvSpPr>
          <p:cNvPr id="91" name="90 Rectángulo"/>
          <p:cNvSpPr/>
          <p:nvPr/>
        </p:nvSpPr>
        <p:spPr>
          <a:xfrm>
            <a:off x="6000760" y="3925677"/>
            <a:ext cx="1428760" cy="646331"/>
          </a:xfrm>
          <a:prstGeom prst="rect">
            <a:avLst/>
          </a:prstGeom>
          <a:ln w="28575">
            <a:solidFill>
              <a:schemeClr val="accent5">
                <a:lumMod val="50000"/>
              </a:schemeClr>
            </a:solidFill>
          </a:ln>
        </p:spPr>
        <p:txBody>
          <a:bodyPr wrap="square">
            <a:spAutoFit/>
          </a:bodyPr>
          <a:lstStyle/>
          <a:p>
            <a:r>
              <a:rPr lang="en-US" dirty="0" smtClean="0"/>
              <a:t>the shape of its container</a:t>
            </a:r>
            <a:endParaRPr lang="es-ES" dirty="0"/>
          </a:p>
        </p:txBody>
      </p:sp>
      <p:sp>
        <p:nvSpPr>
          <p:cNvPr id="92" name="91 CuadroTexto"/>
          <p:cNvSpPr txBox="1"/>
          <p:nvPr/>
        </p:nvSpPr>
        <p:spPr>
          <a:xfrm>
            <a:off x="3643306" y="2916792"/>
            <a:ext cx="714380" cy="369332"/>
          </a:xfrm>
          <a:prstGeom prst="rect">
            <a:avLst/>
          </a:prstGeom>
          <a:noFill/>
        </p:spPr>
        <p:txBody>
          <a:bodyPr wrap="square" rtlCol="0">
            <a:spAutoFit/>
          </a:bodyPr>
          <a:lstStyle/>
          <a:p>
            <a:r>
              <a:rPr lang="es-ES" dirty="0" smtClean="0"/>
              <a:t>takes</a:t>
            </a:r>
            <a:endParaRPr lang="es-ES" dirty="0"/>
          </a:p>
        </p:txBody>
      </p:sp>
      <p:sp>
        <p:nvSpPr>
          <p:cNvPr id="93" name="92 CuadroTexto"/>
          <p:cNvSpPr txBox="1"/>
          <p:nvPr/>
        </p:nvSpPr>
        <p:spPr>
          <a:xfrm>
            <a:off x="714348" y="2928934"/>
            <a:ext cx="785818" cy="369332"/>
          </a:xfrm>
          <a:prstGeom prst="rect">
            <a:avLst/>
          </a:prstGeom>
          <a:noFill/>
        </p:spPr>
        <p:txBody>
          <a:bodyPr wrap="square" rtlCol="0">
            <a:spAutoFit/>
          </a:bodyPr>
          <a:lstStyle/>
          <a:p>
            <a:r>
              <a:rPr lang="es-ES" dirty="0" smtClean="0"/>
              <a:t>has</a:t>
            </a:r>
            <a:endParaRPr lang="es-ES" dirty="0"/>
          </a:p>
        </p:txBody>
      </p:sp>
      <p:sp>
        <p:nvSpPr>
          <p:cNvPr id="94" name="93 CuadroTexto"/>
          <p:cNvSpPr txBox="1"/>
          <p:nvPr/>
        </p:nvSpPr>
        <p:spPr>
          <a:xfrm>
            <a:off x="142844" y="3925677"/>
            <a:ext cx="1000132" cy="646331"/>
          </a:xfrm>
          <a:prstGeom prst="rect">
            <a:avLst/>
          </a:prstGeom>
          <a:noFill/>
          <a:ln w="28575">
            <a:solidFill>
              <a:schemeClr val="accent5">
                <a:lumMod val="50000"/>
              </a:schemeClr>
            </a:solidFill>
          </a:ln>
        </p:spPr>
        <p:txBody>
          <a:bodyPr wrap="square" rtlCol="0">
            <a:spAutoFit/>
          </a:bodyPr>
          <a:lstStyle/>
          <a:p>
            <a:r>
              <a:rPr lang="es-ES" dirty="0" smtClean="0"/>
              <a:t>a fixed shape</a:t>
            </a:r>
            <a:endParaRPr lang="es-ES" dirty="0"/>
          </a:p>
        </p:txBody>
      </p:sp>
      <p:sp>
        <p:nvSpPr>
          <p:cNvPr id="95" name="94 CuadroTexto"/>
          <p:cNvSpPr txBox="1"/>
          <p:nvPr/>
        </p:nvSpPr>
        <p:spPr>
          <a:xfrm>
            <a:off x="6786578" y="2928934"/>
            <a:ext cx="714380" cy="369332"/>
          </a:xfrm>
          <a:prstGeom prst="rect">
            <a:avLst/>
          </a:prstGeom>
          <a:noFill/>
        </p:spPr>
        <p:txBody>
          <a:bodyPr wrap="square" rtlCol="0">
            <a:spAutoFit/>
          </a:bodyPr>
          <a:lstStyle/>
          <a:p>
            <a:r>
              <a:rPr lang="es-ES" dirty="0" smtClean="0"/>
              <a:t>takes</a:t>
            </a:r>
            <a:endParaRPr lang="es-ES" dirty="0"/>
          </a:p>
        </p:txBody>
      </p:sp>
      <p:sp>
        <p:nvSpPr>
          <p:cNvPr id="97" name="96 CuadroTexto"/>
          <p:cNvSpPr txBox="1"/>
          <p:nvPr/>
        </p:nvSpPr>
        <p:spPr>
          <a:xfrm>
            <a:off x="7643834" y="3925677"/>
            <a:ext cx="1357322" cy="646331"/>
          </a:xfrm>
          <a:prstGeom prst="rect">
            <a:avLst/>
          </a:prstGeom>
          <a:noFill/>
          <a:ln w="28575">
            <a:solidFill>
              <a:schemeClr val="accent5">
                <a:lumMod val="50000"/>
              </a:schemeClr>
            </a:solidFill>
          </a:ln>
        </p:spPr>
        <p:txBody>
          <a:bodyPr wrap="square" rtlCol="0">
            <a:spAutoFit/>
          </a:bodyPr>
          <a:lstStyle/>
          <a:p>
            <a:r>
              <a:rPr lang="es-ES" dirty="0" smtClean="0"/>
              <a:t>All available</a:t>
            </a:r>
          </a:p>
          <a:p>
            <a:r>
              <a:rPr lang="es-ES" dirty="0" smtClean="0"/>
              <a:t> space</a:t>
            </a:r>
            <a:endParaRPr lang="es-ES" dirty="0"/>
          </a:p>
        </p:txBody>
      </p:sp>
      <p:sp>
        <p:nvSpPr>
          <p:cNvPr id="99" name="98 CuadroTexto"/>
          <p:cNvSpPr txBox="1"/>
          <p:nvPr/>
        </p:nvSpPr>
        <p:spPr>
          <a:xfrm>
            <a:off x="7572396" y="2857496"/>
            <a:ext cx="714380" cy="369332"/>
          </a:xfrm>
          <a:prstGeom prst="rect">
            <a:avLst/>
          </a:prstGeom>
          <a:noFill/>
        </p:spPr>
        <p:txBody>
          <a:bodyPr wrap="square" rtlCol="0">
            <a:spAutoFit/>
          </a:bodyPr>
          <a:lstStyle/>
          <a:p>
            <a:r>
              <a:rPr lang="es-ES" dirty="0" smtClean="0"/>
              <a:t>takes</a:t>
            </a:r>
            <a:endParaRPr lang="es-ES" dirty="0"/>
          </a:p>
        </p:txBody>
      </p:sp>
      <p:sp>
        <p:nvSpPr>
          <p:cNvPr id="100" name="99 CuadroTexto"/>
          <p:cNvSpPr txBox="1"/>
          <p:nvPr/>
        </p:nvSpPr>
        <p:spPr>
          <a:xfrm>
            <a:off x="1357290" y="4857760"/>
            <a:ext cx="785818" cy="369332"/>
          </a:xfrm>
          <a:prstGeom prst="rect">
            <a:avLst/>
          </a:prstGeom>
          <a:noFill/>
        </p:spPr>
        <p:txBody>
          <a:bodyPr wrap="square" rtlCol="0">
            <a:spAutoFit/>
          </a:bodyPr>
          <a:lstStyle/>
          <a:p>
            <a:r>
              <a:rPr lang="es-ES" dirty="0" smtClean="0"/>
              <a:t>has</a:t>
            </a:r>
            <a:endParaRPr lang="es-ES" dirty="0"/>
          </a:p>
        </p:txBody>
      </p:sp>
      <p:sp>
        <p:nvSpPr>
          <p:cNvPr id="101" name="100 CuadroTexto"/>
          <p:cNvSpPr txBox="1"/>
          <p:nvPr/>
        </p:nvSpPr>
        <p:spPr>
          <a:xfrm>
            <a:off x="4429124" y="4857760"/>
            <a:ext cx="785818" cy="369332"/>
          </a:xfrm>
          <a:prstGeom prst="rect">
            <a:avLst/>
          </a:prstGeom>
          <a:noFill/>
        </p:spPr>
        <p:txBody>
          <a:bodyPr wrap="square" rtlCol="0">
            <a:spAutoFit/>
          </a:bodyPr>
          <a:lstStyle/>
          <a:p>
            <a:r>
              <a:rPr lang="es-ES" dirty="0" smtClean="0"/>
              <a:t>has</a:t>
            </a:r>
            <a:endParaRPr lang="es-ES" dirty="0"/>
          </a:p>
        </p:txBody>
      </p:sp>
      <p:sp>
        <p:nvSpPr>
          <p:cNvPr id="102" name="101 CuadroTexto"/>
          <p:cNvSpPr txBox="1"/>
          <p:nvPr/>
        </p:nvSpPr>
        <p:spPr>
          <a:xfrm>
            <a:off x="7500958" y="4857760"/>
            <a:ext cx="785818" cy="369332"/>
          </a:xfrm>
          <a:prstGeom prst="rect">
            <a:avLst/>
          </a:prstGeom>
          <a:noFill/>
        </p:spPr>
        <p:txBody>
          <a:bodyPr wrap="square" rtlCol="0">
            <a:spAutoFit/>
          </a:bodyPr>
          <a:lstStyle/>
          <a:p>
            <a:r>
              <a:rPr lang="es-ES" dirty="0" smtClean="0"/>
              <a:t>has</a:t>
            </a:r>
            <a:endParaRPr lang="es-ES" dirty="0"/>
          </a:p>
        </p:txBody>
      </p:sp>
      <p:sp>
        <p:nvSpPr>
          <p:cNvPr id="103" name="102 CuadroTexto"/>
          <p:cNvSpPr txBox="1"/>
          <p:nvPr/>
        </p:nvSpPr>
        <p:spPr>
          <a:xfrm>
            <a:off x="71406" y="5500702"/>
            <a:ext cx="2500330" cy="923330"/>
          </a:xfrm>
          <a:prstGeom prst="rect">
            <a:avLst/>
          </a:prstGeom>
          <a:noFill/>
          <a:ln w="28575">
            <a:solidFill>
              <a:schemeClr val="accent5">
                <a:lumMod val="50000"/>
              </a:schemeClr>
            </a:solidFill>
          </a:ln>
        </p:spPr>
        <p:txBody>
          <a:bodyPr wrap="square" rtlCol="0">
            <a:spAutoFit/>
          </a:bodyPr>
          <a:lstStyle/>
          <a:p>
            <a:pPr algn="just"/>
            <a:r>
              <a:rPr lang="es-ES" dirty="0" smtClean="0"/>
              <a:t>molecules which are close and tidy and can only  vibrate</a:t>
            </a:r>
            <a:endParaRPr lang="es-ES" dirty="0"/>
          </a:p>
        </p:txBody>
      </p:sp>
      <p:sp>
        <p:nvSpPr>
          <p:cNvPr id="104" name="103 CuadroTexto"/>
          <p:cNvSpPr txBox="1"/>
          <p:nvPr/>
        </p:nvSpPr>
        <p:spPr>
          <a:xfrm>
            <a:off x="3000364" y="5497313"/>
            <a:ext cx="2857520" cy="923330"/>
          </a:xfrm>
          <a:prstGeom prst="rect">
            <a:avLst/>
          </a:prstGeom>
          <a:noFill/>
          <a:ln w="28575">
            <a:solidFill>
              <a:schemeClr val="accent5">
                <a:lumMod val="50000"/>
              </a:schemeClr>
            </a:solidFill>
          </a:ln>
        </p:spPr>
        <p:txBody>
          <a:bodyPr wrap="square" rtlCol="0">
            <a:spAutoFit/>
          </a:bodyPr>
          <a:lstStyle/>
          <a:p>
            <a:pPr algn="just"/>
            <a:r>
              <a:rPr lang="es-ES" dirty="0" smtClean="0"/>
              <a:t>molecules which are close and untidy and can move relative to each other</a:t>
            </a:r>
            <a:endParaRPr lang="es-ES" dirty="0"/>
          </a:p>
        </p:txBody>
      </p:sp>
      <p:sp>
        <p:nvSpPr>
          <p:cNvPr id="105" name="104 CuadroTexto"/>
          <p:cNvSpPr txBox="1"/>
          <p:nvPr/>
        </p:nvSpPr>
        <p:spPr>
          <a:xfrm>
            <a:off x="6286512" y="5500702"/>
            <a:ext cx="2500330" cy="923330"/>
          </a:xfrm>
          <a:prstGeom prst="rect">
            <a:avLst/>
          </a:prstGeom>
          <a:noFill/>
          <a:ln w="28575">
            <a:solidFill>
              <a:schemeClr val="accent5">
                <a:lumMod val="50000"/>
              </a:schemeClr>
            </a:solidFill>
          </a:ln>
        </p:spPr>
        <p:txBody>
          <a:bodyPr wrap="square" rtlCol="0">
            <a:spAutoFit/>
          </a:bodyPr>
          <a:lstStyle/>
          <a:p>
            <a:pPr algn="just"/>
            <a:r>
              <a:rPr lang="es-ES" dirty="0" smtClean="0"/>
              <a:t>molecules which are very distant and can move freely</a:t>
            </a:r>
            <a:endParaRPr lang="es-ES" dirty="0"/>
          </a:p>
        </p:txBody>
      </p:sp>
      <p:cxnSp>
        <p:nvCxnSpPr>
          <p:cNvPr id="63" name="62 Conector recto de flecha"/>
          <p:cNvCxnSpPr/>
          <p:nvPr/>
        </p:nvCxnSpPr>
        <p:spPr>
          <a:xfrm>
            <a:off x="1928794" y="2071678"/>
            <a:ext cx="1857388" cy="1588"/>
          </a:xfrm>
          <a:prstGeom prst="straightConnector1">
            <a:avLst/>
          </a:prstGeom>
          <a:ln w="38100">
            <a:solidFill>
              <a:schemeClr val="accent5">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7" name="66 Conector recto de flecha"/>
          <p:cNvCxnSpPr/>
          <p:nvPr/>
        </p:nvCxnSpPr>
        <p:spPr>
          <a:xfrm>
            <a:off x="5072066" y="2071678"/>
            <a:ext cx="1857388" cy="1588"/>
          </a:xfrm>
          <a:prstGeom prst="straightConnector1">
            <a:avLst/>
          </a:prstGeom>
          <a:ln w="38100">
            <a:solidFill>
              <a:schemeClr val="accent5">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6" name="75 Conector recto de flecha"/>
          <p:cNvCxnSpPr/>
          <p:nvPr/>
        </p:nvCxnSpPr>
        <p:spPr>
          <a:xfrm rot="10800000">
            <a:off x="1928794" y="2284403"/>
            <a:ext cx="1857388" cy="1588"/>
          </a:xfrm>
          <a:prstGeom prst="straightConnector1">
            <a:avLst/>
          </a:prstGeom>
          <a:ln w="38100">
            <a:solidFill>
              <a:schemeClr val="accent5">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8" name="77 Conector recto de flecha"/>
          <p:cNvCxnSpPr/>
          <p:nvPr/>
        </p:nvCxnSpPr>
        <p:spPr>
          <a:xfrm rot="10800000">
            <a:off x="5072066" y="2284404"/>
            <a:ext cx="1857388" cy="1588"/>
          </a:xfrm>
          <a:prstGeom prst="straightConnector1">
            <a:avLst/>
          </a:prstGeom>
          <a:ln w="38100">
            <a:solidFill>
              <a:schemeClr val="accent5">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87" name="86 CuadroTexto"/>
          <p:cNvSpPr txBox="1"/>
          <p:nvPr/>
        </p:nvSpPr>
        <p:spPr>
          <a:xfrm>
            <a:off x="2143108" y="1643050"/>
            <a:ext cx="1285884" cy="369332"/>
          </a:xfrm>
          <a:prstGeom prst="rect">
            <a:avLst/>
          </a:prstGeom>
          <a:noFill/>
        </p:spPr>
        <p:txBody>
          <a:bodyPr wrap="square" rtlCol="0">
            <a:spAutoFit/>
          </a:bodyPr>
          <a:lstStyle/>
          <a:p>
            <a:r>
              <a:rPr lang="es-ES" dirty="0" smtClean="0"/>
              <a:t>Melting</a:t>
            </a:r>
            <a:endParaRPr lang="es-ES" dirty="0"/>
          </a:p>
        </p:txBody>
      </p:sp>
      <p:sp>
        <p:nvSpPr>
          <p:cNvPr id="96" name="95 CuadroTexto"/>
          <p:cNvSpPr txBox="1"/>
          <p:nvPr/>
        </p:nvSpPr>
        <p:spPr>
          <a:xfrm>
            <a:off x="2143108" y="2345288"/>
            <a:ext cx="1428760" cy="369332"/>
          </a:xfrm>
          <a:prstGeom prst="rect">
            <a:avLst/>
          </a:prstGeom>
          <a:noFill/>
        </p:spPr>
        <p:txBody>
          <a:bodyPr wrap="square" rtlCol="0">
            <a:spAutoFit/>
          </a:bodyPr>
          <a:lstStyle/>
          <a:p>
            <a:r>
              <a:rPr lang="es-ES" dirty="0" smtClean="0"/>
              <a:t>Freezing</a:t>
            </a:r>
            <a:endParaRPr lang="es-ES" dirty="0"/>
          </a:p>
        </p:txBody>
      </p:sp>
      <p:sp>
        <p:nvSpPr>
          <p:cNvPr id="98" name="97 CuadroTexto"/>
          <p:cNvSpPr txBox="1"/>
          <p:nvPr/>
        </p:nvSpPr>
        <p:spPr>
          <a:xfrm>
            <a:off x="5286380" y="1643050"/>
            <a:ext cx="1428760" cy="369332"/>
          </a:xfrm>
          <a:prstGeom prst="rect">
            <a:avLst/>
          </a:prstGeom>
          <a:noFill/>
        </p:spPr>
        <p:txBody>
          <a:bodyPr wrap="square" rtlCol="0">
            <a:spAutoFit/>
          </a:bodyPr>
          <a:lstStyle/>
          <a:p>
            <a:r>
              <a:rPr lang="es-ES" dirty="0" smtClean="0"/>
              <a:t>Vaporization</a:t>
            </a:r>
            <a:endParaRPr lang="es-ES" dirty="0"/>
          </a:p>
        </p:txBody>
      </p:sp>
      <p:sp>
        <p:nvSpPr>
          <p:cNvPr id="106" name="105 CuadroTexto"/>
          <p:cNvSpPr txBox="1"/>
          <p:nvPr/>
        </p:nvSpPr>
        <p:spPr>
          <a:xfrm>
            <a:off x="5286380" y="2345288"/>
            <a:ext cx="1571636" cy="369332"/>
          </a:xfrm>
          <a:prstGeom prst="rect">
            <a:avLst/>
          </a:prstGeom>
          <a:noFill/>
        </p:spPr>
        <p:txBody>
          <a:bodyPr wrap="square" rtlCol="0">
            <a:spAutoFit/>
          </a:bodyPr>
          <a:lstStyle/>
          <a:p>
            <a:r>
              <a:rPr lang="es-ES" dirty="0" smtClean="0"/>
              <a:t>Condensation</a:t>
            </a:r>
            <a:endParaRPr lang="es-ES" dirty="0"/>
          </a:p>
        </p:txBody>
      </p:sp>
      <p:grpSp>
        <p:nvGrpSpPr>
          <p:cNvPr id="117" name="116 Grupo"/>
          <p:cNvGrpSpPr/>
          <p:nvPr/>
        </p:nvGrpSpPr>
        <p:grpSpPr>
          <a:xfrm>
            <a:off x="1713686" y="1212834"/>
            <a:ext cx="5572958" cy="1573224"/>
            <a:chOff x="1713686" y="1212834"/>
            <a:chExt cx="5572958" cy="1573224"/>
          </a:xfrm>
        </p:grpSpPr>
        <p:cxnSp>
          <p:nvCxnSpPr>
            <p:cNvPr id="110" name="109 Conector recto"/>
            <p:cNvCxnSpPr/>
            <p:nvPr/>
          </p:nvCxnSpPr>
          <p:spPr>
            <a:xfrm rot="5400000" flipH="1" flipV="1">
              <a:off x="1356496" y="1571612"/>
              <a:ext cx="715174" cy="794"/>
            </a:xfrm>
            <a:prstGeom prst="line">
              <a:avLst/>
            </a:prstGeom>
            <a:ln w="3810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3" name="112 Conector recto"/>
            <p:cNvCxnSpPr/>
            <p:nvPr/>
          </p:nvCxnSpPr>
          <p:spPr>
            <a:xfrm>
              <a:off x="1714480" y="1212834"/>
              <a:ext cx="5572164" cy="1588"/>
            </a:xfrm>
            <a:prstGeom prst="line">
              <a:avLst/>
            </a:prstGeom>
            <a:ln w="3810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6" name="115 Conector recto de flecha"/>
            <p:cNvCxnSpPr/>
            <p:nvPr/>
          </p:nvCxnSpPr>
          <p:spPr>
            <a:xfrm rot="5400000">
              <a:off x="6928660" y="1571612"/>
              <a:ext cx="714380" cy="1588"/>
            </a:xfrm>
            <a:prstGeom prst="straightConnector1">
              <a:avLst/>
            </a:prstGeom>
            <a:ln w="38100">
              <a:solidFill>
                <a:schemeClr val="accent5">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19" name="118 Conector recto"/>
            <p:cNvCxnSpPr/>
            <p:nvPr/>
          </p:nvCxnSpPr>
          <p:spPr>
            <a:xfrm>
              <a:off x="1714480" y="2784470"/>
              <a:ext cx="5572164" cy="1588"/>
            </a:xfrm>
            <a:prstGeom prst="line">
              <a:avLst/>
            </a:prstGeom>
            <a:ln w="3810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0" name="119 Conector recto"/>
            <p:cNvCxnSpPr/>
            <p:nvPr/>
          </p:nvCxnSpPr>
          <p:spPr>
            <a:xfrm rot="5400000" flipH="1" flipV="1">
              <a:off x="7107652" y="2607066"/>
              <a:ext cx="357190" cy="794"/>
            </a:xfrm>
            <a:prstGeom prst="line">
              <a:avLst/>
            </a:prstGeom>
            <a:ln w="3810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2" name="121 Conector recto de flecha"/>
            <p:cNvCxnSpPr/>
            <p:nvPr/>
          </p:nvCxnSpPr>
          <p:spPr>
            <a:xfrm rot="16200000" flipV="1">
              <a:off x="1572398" y="2642388"/>
              <a:ext cx="285752" cy="1588"/>
            </a:xfrm>
            <a:prstGeom prst="straightConnector1">
              <a:avLst/>
            </a:prstGeom>
            <a:ln w="38100">
              <a:solidFill>
                <a:schemeClr val="accent5">
                  <a:lumMod val="50000"/>
                </a:schemeClr>
              </a:solidFill>
              <a:tailEnd type="arrow"/>
            </a:ln>
          </p:spPr>
          <p:style>
            <a:lnRef idx="1">
              <a:schemeClr val="accent1"/>
            </a:lnRef>
            <a:fillRef idx="0">
              <a:schemeClr val="accent1"/>
            </a:fillRef>
            <a:effectRef idx="0">
              <a:schemeClr val="accent1"/>
            </a:effectRef>
            <a:fontRef idx="minor">
              <a:schemeClr val="tx1"/>
            </a:fontRef>
          </p:style>
        </p:cxnSp>
      </p:grpSp>
      <p:sp>
        <p:nvSpPr>
          <p:cNvPr id="118" name="117 CuadroTexto"/>
          <p:cNvSpPr txBox="1"/>
          <p:nvPr/>
        </p:nvSpPr>
        <p:spPr>
          <a:xfrm>
            <a:off x="5929322" y="845090"/>
            <a:ext cx="1857388" cy="369332"/>
          </a:xfrm>
          <a:prstGeom prst="rect">
            <a:avLst/>
          </a:prstGeom>
          <a:noFill/>
        </p:spPr>
        <p:txBody>
          <a:bodyPr wrap="square" rtlCol="0">
            <a:spAutoFit/>
          </a:bodyPr>
          <a:lstStyle/>
          <a:p>
            <a:r>
              <a:rPr lang="es-ES" dirty="0" smtClean="0"/>
              <a:t>Sublimation</a:t>
            </a:r>
            <a:endParaRPr lang="es-ES" dirty="0"/>
          </a:p>
        </p:txBody>
      </p:sp>
      <p:sp>
        <p:nvSpPr>
          <p:cNvPr id="137" name="136 CuadroTexto"/>
          <p:cNvSpPr txBox="1"/>
          <p:nvPr/>
        </p:nvSpPr>
        <p:spPr>
          <a:xfrm>
            <a:off x="2143108" y="2786058"/>
            <a:ext cx="1357322" cy="369332"/>
          </a:xfrm>
          <a:prstGeom prst="rect">
            <a:avLst/>
          </a:prstGeom>
          <a:noFill/>
        </p:spPr>
        <p:txBody>
          <a:bodyPr wrap="square" rtlCol="0">
            <a:spAutoFit/>
          </a:bodyPr>
          <a:lstStyle/>
          <a:p>
            <a:r>
              <a:rPr lang="es-ES" dirty="0" smtClean="0"/>
              <a:t>Sublimation</a:t>
            </a:r>
            <a:endParaRPr lang="es-ES" dirty="0"/>
          </a:p>
        </p:txBody>
      </p:sp>
      <p:sp>
        <p:nvSpPr>
          <p:cNvPr id="86" name="85 Marcador de pie de página"/>
          <p:cNvSpPr>
            <a:spLocks noGrp="1"/>
          </p:cNvSpPr>
          <p:nvPr>
            <p:ph type="ftr" sz="quarter" idx="11"/>
          </p:nvPr>
        </p:nvSpPr>
        <p:spPr/>
        <p:txBody>
          <a:bodyPr/>
          <a:lstStyle/>
          <a:p>
            <a:r>
              <a:rPr lang="es-ES" dirty="0" smtClean="0"/>
              <a:t>Susana Morales Bernal</a:t>
            </a:r>
            <a:endParaRPr lang="es-E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0" y="-158431"/>
            <a:ext cx="9144000" cy="1015663"/>
          </a:xfrm>
          <a:prstGeom prst="rect">
            <a:avLst/>
          </a:prstGeom>
          <a:noFill/>
        </p:spPr>
        <p:txBody>
          <a:bodyPr wrap="square" rtlCol="0">
            <a:spAutoFit/>
          </a:bodyPr>
          <a:lstStyle/>
          <a:p>
            <a:pPr algn="ctr"/>
            <a:r>
              <a:rPr lang="es-ES" sz="6000" b="1" dirty="0" smtClean="0">
                <a:solidFill>
                  <a:schemeClr val="accent1">
                    <a:lumMod val="75000"/>
                  </a:schemeClr>
                </a:solidFill>
                <a:effectLst>
                  <a:outerShdw blurRad="38100" dist="38100" dir="2700000" algn="tl">
                    <a:srgbClr val="000000">
                      <a:alpha val="43137"/>
                    </a:srgbClr>
                  </a:outerShdw>
                </a:effectLst>
                <a:latin typeface="+mj-lt"/>
              </a:rPr>
              <a:t>EXERCISE 1</a:t>
            </a:r>
            <a:endParaRPr lang="es-ES" sz="6000" b="1" dirty="0">
              <a:solidFill>
                <a:schemeClr val="accent1">
                  <a:lumMod val="75000"/>
                </a:schemeClr>
              </a:solidFill>
              <a:effectLst>
                <a:outerShdw blurRad="38100" dist="38100" dir="2700000" algn="tl">
                  <a:srgbClr val="000000">
                    <a:alpha val="43137"/>
                  </a:srgbClr>
                </a:outerShdw>
              </a:effectLst>
              <a:latin typeface="+mj-lt"/>
            </a:endParaRPr>
          </a:p>
        </p:txBody>
      </p:sp>
      <p:sp>
        <p:nvSpPr>
          <p:cNvPr id="6" name="5 Rectángulo"/>
          <p:cNvSpPr/>
          <p:nvPr/>
        </p:nvSpPr>
        <p:spPr>
          <a:xfrm>
            <a:off x="285720" y="857232"/>
            <a:ext cx="8429684" cy="1077218"/>
          </a:xfrm>
          <a:prstGeom prst="rect">
            <a:avLst/>
          </a:prstGeom>
        </p:spPr>
        <p:txBody>
          <a:bodyPr wrap="square">
            <a:spAutoFit/>
          </a:bodyPr>
          <a:lstStyle/>
          <a:p>
            <a:pPr algn="just"/>
            <a:r>
              <a:rPr lang="en-US" sz="3200" dirty="0" smtClean="0"/>
              <a:t>Draw particles of a solid and a gas. The particles of the liquid are those of the drawing</a:t>
            </a:r>
            <a:endParaRPr lang="es-ES_tradnl" sz="3200" dirty="0"/>
          </a:p>
        </p:txBody>
      </p:sp>
      <p:sp>
        <p:nvSpPr>
          <p:cNvPr id="8" name="7 Elipse"/>
          <p:cNvSpPr/>
          <p:nvPr/>
        </p:nvSpPr>
        <p:spPr>
          <a:xfrm>
            <a:off x="214282" y="2643182"/>
            <a:ext cx="2571768" cy="2786082"/>
          </a:xfrm>
          <a:prstGeom prst="ellipse">
            <a:avLst/>
          </a:prstGeom>
          <a:solidFill>
            <a:schemeClr val="accent1">
              <a:lumMod val="20000"/>
              <a:lumOff val="8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9" name="8 Elipse"/>
          <p:cNvSpPr/>
          <p:nvPr/>
        </p:nvSpPr>
        <p:spPr>
          <a:xfrm>
            <a:off x="6357950" y="2643182"/>
            <a:ext cx="2571768" cy="2786082"/>
          </a:xfrm>
          <a:prstGeom prst="ellipse">
            <a:avLst/>
          </a:prstGeom>
          <a:solidFill>
            <a:schemeClr val="accent1">
              <a:lumMod val="20000"/>
              <a:lumOff val="8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grpSp>
        <p:nvGrpSpPr>
          <p:cNvPr id="20" name="19 Grupo"/>
          <p:cNvGrpSpPr/>
          <p:nvPr/>
        </p:nvGrpSpPr>
        <p:grpSpPr>
          <a:xfrm>
            <a:off x="3286116" y="2643182"/>
            <a:ext cx="2571768" cy="2786082"/>
            <a:chOff x="3286116" y="2643182"/>
            <a:chExt cx="2571768" cy="2786082"/>
          </a:xfrm>
        </p:grpSpPr>
        <p:sp>
          <p:nvSpPr>
            <p:cNvPr id="7" name="6 Elipse"/>
            <p:cNvSpPr/>
            <p:nvPr/>
          </p:nvSpPr>
          <p:spPr>
            <a:xfrm>
              <a:off x="3286116" y="2643182"/>
              <a:ext cx="2571768" cy="2786082"/>
            </a:xfrm>
            <a:prstGeom prst="ellipse">
              <a:avLst/>
            </a:prstGeom>
            <a:solidFill>
              <a:schemeClr val="accent1">
                <a:lumMod val="20000"/>
                <a:lumOff val="8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10" name="9 Conector"/>
            <p:cNvSpPr/>
            <p:nvPr/>
          </p:nvSpPr>
          <p:spPr>
            <a:xfrm>
              <a:off x="3786182" y="3929066"/>
              <a:ext cx="285752" cy="285752"/>
            </a:xfrm>
            <a:prstGeom prst="flowChartConnector">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11" name="10 Conector"/>
            <p:cNvSpPr/>
            <p:nvPr/>
          </p:nvSpPr>
          <p:spPr>
            <a:xfrm>
              <a:off x="4152896" y="3643314"/>
              <a:ext cx="276228" cy="285752"/>
            </a:xfrm>
            <a:prstGeom prst="flowChartConnector">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12" name="11 Conector"/>
            <p:cNvSpPr/>
            <p:nvPr/>
          </p:nvSpPr>
          <p:spPr>
            <a:xfrm>
              <a:off x="4152896" y="4143380"/>
              <a:ext cx="285752" cy="285752"/>
            </a:xfrm>
            <a:prstGeom prst="flowChartConnector">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13" name="12 Conector"/>
            <p:cNvSpPr/>
            <p:nvPr/>
          </p:nvSpPr>
          <p:spPr>
            <a:xfrm>
              <a:off x="4643438" y="3643314"/>
              <a:ext cx="285752" cy="285752"/>
            </a:xfrm>
            <a:prstGeom prst="flowChartConnector">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14" name="13 Conector"/>
            <p:cNvSpPr/>
            <p:nvPr/>
          </p:nvSpPr>
          <p:spPr>
            <a:xfrm>
              <a:off x="4929190" y="4357694"/>
              <a:ext cx="285752" cy="285752"/>
            </a:xfrm>
            <a:prstGeom prst="flowChartConnector">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15" name="14 Conector"/>
            <p:cNvSpPr/>
            <p:nvPr/>
          </p:nvSpPr>
          <p:spPr>
            <a:xfrm>
              <a:off x="4429124" y="3214686"/>
              <a:ext cx="285752" cy="285752"/>
            </a:xfrm>
            <a:prstGeom prst="flowChartConnector">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16" name="15 Conector"/>
            <p:cNvSpPr/>
            <p:nvPr/>
          </p:nvSpPr>
          <p:spPr>
            <a:xfrm>
              <a:off x="4572000" y="4071942"/>
              <a:ext cx="285752" cy="285752"/>
            </a:xfrm>
            <a:prstGeom prst="flowChartConnector">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17" name="16 Conector"/>
            <p:cNvSpPr/>
            <p:nvPr/>
          </p:nvSpPr>
          <p:spPr>
            <a:xfrm>
              <a:off x="5072066" y="3714752"/>
              <a:ext cx="285752" cy="285752"/>
            </a:xfrm>
            <a:prstGeom prst="flowChartConnector">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18" name="17 Conector"/>
            <p:cNvSpPr/>
            <p:nvPr/>
          </p:nvSpPr>
          <p:spPr>
            <a:xfrm>
              <a:off x="4500562" y="4572008"/>
              <a:ext cx="285752" cy="285752"/>
            </a:xfrm>
            <a:prstGeom prst="flowChartConnector">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19" name="18 Conector"/>
            <p:cNvSpPr/>
            <p:nvPr/>
          </p:nvSpPr>
          <p:spPr>
            <a:xfrm>
              <a:off x="4929190" y="3286124"/>
              <a:ext cx="285752" cy="285752"/>
            </a:xfrm>
            <a:prstGeom prst="flowChartConnector">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grpSp>
      <p:sp>
        <p:nvSpPr>
          <p:cNvPr id="21" name="20 Marcador de pie de página"/>
          <p:cNvSpPr>
            <a:spLocks noGrp="1"/>
          </p:cNvSpPr>
          <p:nvPr>
            <p:ph type="ftr" sz="quarter" idx="11"/>
          </p:nvPr>
        </p:nvSpPr>
        <p:spPr/>
        <p:txBody>
          <a:bodyPr/>
          <a:lstStyle/>
          <a:p>
            <a:r>
              <a:rPr lang="es-ES" dirty="0" smtClean="0"/>
              <a:t>Susana Morales Bernal</a:t>
            </a:r>
            <a:endParaRPr lang="es-E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0" y="-158431"/>
            <a:ext cx="9144000" cy="1015663"/>
          </a:xfrm>
          <a:prstGeom prst="rect">
            <a:avLst/>
          </a:prstGeom>
          <a:noFill/>
        </p:spPr>
        <p:txBody>
          <a:bodyPr wrap="square" rtlCol="0">
            <a:spAutoFit/>
          </a:bodyPr>
          <a:lstStyle/>
          <a:p>
            <a:pPr algn="ctr"/>
            <a:r>
              <a:rPr lang="es-ES" sz="6000" b="1" dirty="0" smtClean="0">
                <a:solidFill>
                  <a:schemeClr val="accent1">
                    <a:lumMod val="75000"/>
                  </a:schemeClr>
                </a:solidFill>
                <a:effectLst>
                  <a:outerShdw blurRad="38100" dist="38100" dir="2700000" algn="tl">
                    <a:srgbClr val="000000">
                      <a:alpha val="43137"/>
                    </a:srgbClr>
                  </a:outerShdw>
                </a:effectLst>
                <a:latin typeface="+mj-lt"/>
              </a:rPr>
              <a:t>EXERCISE 2</a:t>
            </a:r>
            <a:endParaRPr lang="es-ES" sz="6000" b="1" dirty="0">
              <a:solidFill>
                <a:schemeClr val="accent1">
                  <a:lumMod val="75000"/>
                </a:schemeClr>
              </a:solidFill>
              <a:effectLst>
                <a:outerShdw blurRad="38100" dist="38100" dir="2700000" algn="tl">
                  <a:srgbClr val="000000">
                    <a:alpha val="43137"/>
                  </a:srgbClr>
                </a:outerShdw>
              </a:effectLst>
              <a:latin typeface="+mj-lt"/>
            </a:endParaRPr>
          </a:p>
        </p:txBody>
      </p:sp>
      <p:sp>
        <p:nvSpPr>
          <p:cNvPr id="6" name="5 Rectángulo"/>
          <p:cNvSpPr/>
          <p:nvPr/>
        </p:nvSpPr>
        <p:spPr>
          <a:xfrm>
            <a:off x="0" y="714356"/>
            <a:ext cx="9144000" cy="1077218"/>
          </a:xfrm>
          <a:prstGeom prst="rect">
            <a:avLst/>
          </a:prstGeom>
        </p:spPr>
        <p:txBody>
          <a:bodyPr wrap="square">
            <a:spAutoFit/>
          </a:bodyPr>
          <a:lstStyle/>
          <a:p>
            <a:pPr algn="just"/>
            <a:r>
              <a:rPr lang="en-US" sz="3200" dirty="0" smtClean="0"/>
              <a:t>Classify the following characteristics into solids, liquids or gases</a:t>
            </a:r>
            <a:endParaRPr lang="es-ES" sz="3200" dirty="0"/>
          </a:p>
        </p:txBody>
      </p:sp>
      <p:graphicFrame>
        <p:nvGraphicFramePr>
          <p:cNvPr id="17" name="16 Tabla"/>
          <p:cNvGraphicFramePr>
            <a:graphicFrameLocks noGrp="1"/>
          </p:cNvGraphicFramePr>
          <p:nvPr/>
        </p:nvGraphicFramePr>
        <p:xfrm>
          <a:off x="357158" y="3643552"/>
          <a:ext cx="8455176" cy="2571530"/>
        </p:xfrm>
        <a:graphic>
          <a:graphicData uri="http://schemas.openxmlformats.org/drawingml/2006/table">
            <a:tbl>
              <a:tblPr firstRow="1" bandRow="1">
                <a:tableStyleId>{5C22544A-7EE6-4342-B048-85BDC9FD1C3A}</a:tableStyleId>
              </a:tblPr>
              <a:tblGrid>
                <a:gridCol w="2818392"/>
                <a:gridCol w="2818392"/>
                <a:gridCol w="2818392"/>
              </a:tblGrid>
              <a:tr h="514106">
                <a:tc>
                  <a:txBody>
                    <a:bodyPr/>
                    <a:lstStyle/>
                    <a:p>
                      <a:pPr algn="ctr"/>
                      <a:r>
                        <a:rPr lang="es-ES" sz="2500" dirty="0" smtClean="0">
                          <a:solidFill>
                            <a:schemeClr val="tx1"/>
                          </a:solidFill>
                        </a:rPr>
                        <a:t>SOLID</a:t>
                      </a:r>
                      <a:endParaRPr lang="es-ES" sz="2500" dirty="0">
                        <a:solidFill>
                          <a:schemeClr val="tx1"/>
                        </a:solidFill>
                      </a:endParaRPr>
                    </a:p>
                  </a:txBody>
                  <a:tcPr marL="126828" marR="126828" marT="63414" marB="63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s-ES" sz="2500" dirty="0" smtClean="0">
                          <a:solidFill>
                            <a:schemeClr val="tx1"/>
                          </a:solidFill>
                        </a:rPr>
                        <a:t>LIQUID</a:t>
                      </a:r>
                      <a:endParaRPr lang="es-ES" sz="2500" dirty="0">
                        <a:solidFill>
                          <a:schemeClr val="tx1"/>
                        </a:solidFill>
                      </a:endParaRPr>
                    </a:p>
                  </a:txBody>
                  <a:tcPr marL="126828" marR="126828" marT="63414" marB="63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s-ES" sz="2500" dirty="0" smtClean="0">
                          <a:solidFill>
                            <a:schemeClr val="tx1"/>
                          </a:solidFill>
                        </a:rPr>
                        <a:t>GAS</a:t>
                      </a:r>
                      <a:endParaRPr lang="es-ES" sz="2500" dirty="0">
                        <a:solidFill>
                          <a:schemeClr val="tx1"/>
                        </a:solidFill>
                      </a:endParaRPr>
                    </a:p>
                  </a:txBody>
                  <a:tcPr marL="126828" marR="126828" marT="63414" marB="63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514356">
                <a:tc>
                  <a:txBody>
                    <a:bodyPr/>
                    <a:lstStyle/>
                    <a:p>
                      <a:endParaRPr lang="es-ES" sz="2500" dirty="0" smtClean="0"/>
                    </a:p>
                  </a:txBody>
                  <a:tcPr marL="126828" marR="126828" marT="63414" marB="63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s-ES" sz="2500" dirty="0"/>
                    </a:p>
                  </a:txBody>
                  <a:tcPr marL="126828" marR="126828" marT="63414" marB="63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s-ES" sz="2500" dirty="0"/>
                    </a:p>
                  </a:txBody>
                  <a:tcPr marL="126828" marR="126828" marT="63414" marB="63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514356">
                <a:tc>
                  <a:txBody>
                    <a:bodyPr/>
                    <a:lstStyle/>
                    <a:p>
                      <a:endParaRPr lang="es-ES" sz="2500" dirty="0"/>
                    </a:p>
                  </a:txBody>
                  <a:tcPr marL="126828" marR="126828" marT="63414" marB="63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s-ES" sz="2500" dirty="0"/>
                    </a:p>
                  </a:txBody>
                  <a:tcPr marL="126828" marR="126828" marT="63414" marB="63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s-ES" sz="2500" dirty="0"/>
                    </a:p>
                  </a:txBody>
                  <a:tcPr marL="126828" marR="126828" marT="63414" marB="63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514356">
                <a:tc>
                  <a:txBody>
                    <a:bodyPr/>
                    <a:lstStyle/>
                    <a:p>
                      <a:endParaRPr lang="es-ES" sz="2500" dirty="0"/>
                    </a:p>
                  </a:txBody>
                  <a:tcPr marL="126828" marR="126828" marT="63414" marB="63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s-ES" sz="2500" dirty="0"/>
                    </a:p>
                  </a:txBody>
                  <a:tcPr marL="126828" marR="126828" marT="63414" marB="63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s-ES" sz="2500" dirty="0"/>
                    </a:p>
                  </a:txBody>
                  <a:tcPr marL="126828" marR="126828" marT="63414" marB="63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514356">
                <a:tc>
                  <a:txBody>
                    <a:bodyPr/>
                    <a:lstStyle/>
                    <a:p>
                      <a:endParaRPr lang="es-ES" sz="2500" dirty="0"/>
                    </a:p>
                  </a:txBody>
                  <a:tcPr marL="126828" marR="126828" marT="63414" marB="63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s-ES" sz="2500" dirty="0"/>
                    </a:p>
                  </a:txBody>
                  <a:tcPr marL="126828" marR="126828" marT="63414" marB="63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s-ES" sz="2500" dirty="0"/>
                    </a:p>
                  </a:txBody>
                  <a:tcPr marL="126828" marR="126828" marT="63414" marB="634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bl>
          </a:graphicData>
        </a:graphic>
      </p:graphicFrame>
      <p:grpSp>
        <p:nvGrpSpPr>
          <p:cNvPr id="22" name="21 Grupo"/>
          <p:cNvGrpSpPr/>
          <p:nvPr/>
        </p:nvGrpSpPr>
        <p:grpSpPr>
          <a:xfrm>
            <a:off x="71406" y="1857364"/>
            <a:ext cx="8786906" cy="1226588"/>
            <a:chOff x="71406" y="1857364"/>
            <a:chExt cx="8786906" cy="1226588"/>
          </a:xfrm>
        </p:grpSpPr>
        <p:sp>
          <p:nvSpPr>
            <p:cNvPr id="7" name="6 CuadroTexto"/>
            <p:cNvSpPr txBox="1"/>
            <p:nvPr/>
          </p:nvSpPr>
          <p:spPr>
            <a:xfrm>
              <a:off x="71406" y="1857364"/>
              <a:ext cx="2071702" cy="369332"/>
            </a:xfrm>
            <a:prstGeom prst="rect">
              <a:avLst/>
            </a:prstGeom>
            <a:solidFill>
              <a:schemeClr val="accent2">
                <a:lumMod val="60000"/>
                <a:lumOff val="40000"/>
              </a:schemeClr>
            </a:solidFill>
          </p:spPr>
          <p:txBody>
            <a:bodyPr wrap="square" rtlCol="0">
              <a:spAutoFit/>
            </a:bodyPr>
            <a:lstStyle/>
            <a:p>
              <a:r>
                <a:rPr lang="es-ES" dirty="0" smtClean="0"/>
                <a:t>Definite  shape</a:t>
              </a:r>
            </a:p>
          </p:txBody>
        </p:sp>
        <p:sp>
          <p:nvSpPr>
            <p:cNvPr id="8" name="7 CuadroTexto"/>
            <p:cNvSpPr txBox="1"/>
            <p:nvPr/>
          </p:nvSpPr>
          <p:spPr>
            <a:xfrm>
              <a:off x="2214578" y="2285992"/>
              <a:ext cx="2071702" cy="365943"/>
            </a:xfrm>
            <a:prstGeom prst="rect">
              <a:avLst/>
            </a:prstGeom>
            <a:solidFill>
              <a:srgbClr val="FF0000"/>
            </a:solidFill>
          </p:spPr>
          <p:txBody>
            <a:bodyPr wrap="square" rtlCol="0">
              <a:spAutoFit/>
            </a:bodyPr>
            <a:lstStyle/>
            <a:p>
              <a:r>
                <a:rPr lang="es-ES" dirty="0" smtClean="0"/>
                <a:t>Definite  volume         </a:t>
              </a:r>
            </a:p>
          </p:txBody>
        </p:sp>
        <p:sp>
          <p:nvSpPr>
            <p:cNvPr id="9" name="8 CuadroTexto"/>
            <p:cNvSpPr txBox="1"/>
            <p:nvPr/>
          </p:nvSpPr>
          <p:spPr>
            <a:xfrm>
              <a:off x="2214578" y="2702478"/>
              <a:ext cx="2071702" cy="369332"/>
            </a:xfrm>
            <a:prstGeom prst="rect">
              <a:avLst/>
            </a:prstGeom>
            <a:solidFill>
              <a:srgbClr val="FF0000"/>
            </a:solidFill>
          </p:spPr>
          <p:txBody>
            <a:bodyPr wrap="square" rtlCol="0">
              <a:spAutoFit/>
            </a:bodyPr>
            <a:lstStyle/>
            <a:p>
              <a:r>
                <a:rPr lang="es-ES" dirty="0" smtClean="0"/>
                <a:t>Definite  volume</a:t>
              </a:r>
            </a:p>
          </p:txBody>
        </p:sp>
        <p:sp>
          <p:nvSpPr>
            <p:cNvPr id="10" name="9 CuadroTexto"/>
            <p:cNvSpPr txBox="1"/>
            <p:nvPr/>
          </p:nvSpPr>
          <p:spPr>
            <a:xfrm>
              <a:off x="2214578" y="1857364"/>
              <a:ext cx="2071702" cy="369332"/>
            </a:xfrm>
            <a:prstGeom prst="rect">
              <a:avLst/>
            </a:prstGeom>
            <a:solidFill>
              <a:srgbClr val="FF0000"/>
            </a:solidFill>
          </p:spPr>
          <p:txBody>
            <a:bodyPr wrap="square" rtlCol="0">
              <a:spAutoFit/>
            </a:bodyPr>
            <a:lstStyle/>
            <a:p>
              <a:r>
                <a:rPr lang="es-ES" dirty="0" smtClean="0"/>
                <a:t>Changeable volume</a:t>
              </a:r>
              <a:endParaRPr lang="es-ES" dirty="0"/>
            </a:p>
          </p:txBody>
        </p:sp>
        <p:sp>
          <p:nvSpPr>
            <p:cNvPr id="13" name="12 CuadroTexto"/>
            <p:cNvSpPr txBox="1"/>
            <p:nvPr/>
          </p:nvSpPr>
          <p:spPr>
            <a:xfrm>
              <a:off x="71406" y="2285992"/>
              <a:ext cx="2071702" cy="369332"/>
            </a:xfrm>
            <a:prstGeom prst="rect">
              <a:avLst/>
            </a:prstGeom>
            <a:solidFill>
              <a:schemeClr val="accent2">
                <a:lumMod val="60000"/>
                <a:lumOff val="40000"/>
              </a:schemeClr>
            </a:solidFill>
          </p:spPr>
          <p:txBody>
            <a:bodyPr wrap="square" rtlCol="0">
              <a:spAutoFit/>
            </a:bodyPr>
            <a:lstStyle/>
            <a:p>
              <a:r>
                <a:rPr lang="es-ES" dirty="0" smtClean="0"/>
                <a:t>Changeable shape</a:t>
              </a:r>
              <a:endParaRPr lang="es-ES" dirty="0"/>
            </a:p>
          </p:txBody>
        </p:sp>
        <p:sp>
          <p:nvSpPr>
            <p:cNvPr id="14" name="13 CuadroTexto"/>
            <p:cNvSpPr txBox="1"/>
            <p:nvPr/>
          </p:nvSpPr>
          <p:spPr>
            <a:xfrm>
              <a:off x="71406" y="2714620"/>
              <a:ext cx="2071702" cy="369332"/>
            </a:xfrm>
            <a:prstGeom prst="rect">
              <a:avLst/>
            </a:prstGeom>
            <a:solidFill>
              <a:schemeClr val="accent2">
                <a:lumMod val="60000"/>
                <a:lumOff val="40000"/>
              </a:schemeClr>
            </a:solidFill>
          </p:spPr>
          <p:txBody>
            <a:bodyPr wrap="square" rtlCol="0">
              <a:spAutoFit/>
            </a:bodyPr>
            <a:lstStyle/>
            <a:p>
              <a:r>
                <a:rPr lang="es-ES" dirty="0" smtClean="0"/>
                <a:t>Changeable shape</a:t>
              </a:r>
              <a:endParaRPr lang="es-ES" dirty="0"/>
            </a:p>
          </p:txBody>
        </p:sp>
        <p:grpSp>
          <p:nvGrpSpPr>
            <p:cNvPr id="2" name="21 Grupo"/>
            <p:cNvGrpSpPr/>
            <p:nvPr/>
          </p:nvGrpSpPr>
          <p:grpSpPr>
            <a:xfrm>
              <a:off x="4357718" y="1857364"/>
              <a:ext cx="1143008" cy="1214446"/>
              <a:chOff x="4071934" y="1857364"/>
              <a:chExt cx="1143008" cy="1214446"/>
            </a:xfrm>
          </p:grpSpPr>
          <p:sp>
            <p:nvSpPr>
              <p:cNvPr id="11" name="10 CuadroTexto"/>
              <p:cNvSpPr txBox="1"/>
              <p:nvPr/>
            </p:nvSpPr>
            <p:spPr>
              <a:xfrm>
                <a:off x="4071934" y="1857364"/>
                <a:ext cx="1143008" cy="369332"/>
              </a:xfrm>
              <a:prstGeom prst="rect">
                <a:avLst/>
              </a:prstGeom>
              <a:solidFill>
                <a:schemeClr val="accent6">
                  <a:lumMod val="75000"/>
                </a:schemeClr>
              </a:solidFill>
            </p:spPr>
            <p:txBody>
              <a:bodyPr wrap="square" rtlCol="0">
                <a:spAutoFit/>
              </a:bodyPr>
              <a:lstStyle/>
              <a:p>
                <a:r>
                  <a:rPr lang="es-ES" dirty="0" smtClean="0"/>
                  <a:t>Hardness</a:t>
                </a:r>
                <a:endParaRPr lang="es-ES" dirty="0"/>
              </a:p>
            </p:txBody>
          </p:sp>
          <p:sp>
            <p:nvSpPr>
              <p:cNvPr id="15" name="14 CuadroTexto"/>
              <p:cNvSpPr txBox="1"/>
              <p:nvPr/>
            </p:nvSpPr>
            <p:spPr>
              <a:xfrm>
                <a:off x="4071934" y="2285992"/>
                <a:ext cx="1143008" cy="369332"/>
              </a:xfrm>
              <a:prstGeom prst="rect">
                <a:avLst/>
              </a:prstGeom>
              <a:solidFill>
                <a:schemeClr val="accent6">
                  <a:lumMod val="75000"/>
                </a:schemeClr>
              </a:solidFill>
            </p:spPr>
            <p:txBody>
              <a:bodyPr wrap="square" rtlCol="0">
                <a:spAutoFit/>
              </a:bodyPr>
              <a:lstStyle/>
              <a:p>
                <a:r>
                  <a:rPr lang="es-ES" dirty="0" smtClean="0"/>
                  <a:t>Viscosity</a:t>
                </a:r>
                <a:endParaRPr lang="es-ES" dirty="0"/>
              </a:p>
            </p:txBody>
          </p:sp>
          <p:sp>
            <p:nvSpPr>
              <p:cNvPr id="16" name="15 CuadroTexto"/>
              <p:cNvSpPr txBox="1"/>
              <p:nvPr/>
            </p:nvSpPr>
            <p:spPr>
              <a:xfrm>
                <a:off x="4071934" y="2702478"/>
                <a:ext cx="1143008" cy="369332"/>
              </a:xfrm>
              <a:prstGeom prst="rect">
                <a:avLst/>
              </a:prstGeom>
              <a:solidFill>
                <a:schemeClr val="accent6">
                  <a:lumMod val="75000"/>
                </a:schemeClr>
              </a:solidFill>
            </p:spPr>
            <p:txBody>
              <a:bodyPr wrap="square" rtlCol="0">
                <a:spAutoFit/>
              </a:bodyPr>
              <a:lstStyle/>
              <a:p>
                <a:r>
                  <a:rPr lang="es-ES" dirty="0" smtClean="0"/>
                  <a:t>Expansion</a:t>
                </a:r>
                <a:endParaRPr lang="es-ES" dirty="0"/>
              </a:p>
            </p:txBody>
          </p:sp>
        </p:grpSp>
        <p:grpSp>
          <p:nvGrpSpPr>
            <p:cNvPr id="3" name="20 Grupo"/>
            <p:cNvGrpSpPr/>
            <p:nvPr/>
          </p:nvGrpSpPr>
          <p:grpSpPr>
            <a:xfrm>
              <a:off x="5715040" y="1857364"/>
              <a:ext cx="3143272" cy="1226588"/>
              <a:chOff x="5357818" y="1857364"/>
              <a:chExt cx="3143272" cy="1226588"/>
            </a:xfrm>
          </p:grpSpPr>
          <p:sp>
            <p:nvSpPr>
              <p:cNvPr id="18" name="17 CuadroTexto"/>
              <p:cNvSpPr txBox="1"/>
              <p:nvPr/>
            </p:nvSpPr>
            <p:spPr>
              <a:xfrm>
                <a:off x="5357818" y="1857364"/>
                <a:ext cx="3143272" cy="369332"/>
              </a:xfrm>
              <a:prstGeom prst="rect">
                <a:avLst/>
              </a:prstGeom>
              <a:solidFill>
                <a:schemeClr val="accent3">
                  <a:lumMod val="60000"/>
                  <a:lumOff val="40000"/>
                </a:schemeClr>
              </a:solidFill>
            </p:spPr>
            <p:txBody>
              <a:bodyPr wrap="square" rtlCol="0">
                <a:spAutoFit/>
              </a:bodyPr>
              <a:lstStyle/>
              <a:p>
                <a:r>
                  <a:rPr lang="es-ES" dirty="0" smtClean="0"/>
                  <a:t>Molecules  close and tidy</a:t>
                </a:r>
                <a:endParaRPr lang="es-ES" dirty="0"/>
              </a:p>
            </p:txBody>
          </p:sp>
          <p:sp>
            <p:nvSpPr>
              <p:cNvPr id="19" name="18 CuadroTexto"/>
              <p:cNvSpPr txBox="1"/>
              <p:nvPr/>
            </p:nvSpPr>
            <p:spPr>
              <a:xfrm>
                <a:off x="5357818" y="2285992"/>
                <a:ext cx="3143272" cy="369332"/>
              </a:xfrm>
              <a:prstGeom prst="rect">
                <a:avLst/>
              </a:prstGeom>
              <a:solidFill>
                <a:schemeClr val="accent3">
                  <a:lumMod val="60000"/>
                  <a:lumOff val="40000"/>
                </a:schemeClr>
              </a:solidFill>
            </p:spPr>
            <p:txBody>
              <a:bodyPr wrap="square" rtlCol="0">
                <a:spAutoFit/>
              </a:bodyPr>
              <a:lstStyle/>
              <a:p>
                <a:r>
                  <a:rPr lang="es-ES" dirty="0" smtClean="0"/>
                  <a:t>Molecules close and untidy</a:t>
                </a:r>
                <a:endParaRPr lang="es-ES" dirty="0"/>
              </a:p>
            </p:txBody>
          </p:sp>
          <p:sp>
            <p:nvSpPr>
              <p:cNvPr id="20" name="19 CuadroTexto"/>
              <p:cNvSpPr txBox="1"/>
              <p:nvPr/>
            </p:nvSpPr>
            <p:spPr>
              <a:xfrm>
                <a:off x="5357818" y="2714620"/>
                <a:ext cx="3143272" cy="369332"/>
              </a:xfrm>
              <a:prstGeom prst="rect">
                <a:avLst/>
              </a:prstGeom>
              <a:solidFill>
                <a:schemeClr val="accent3">
                  <a:lumMod val="60000"/>
                  <a:lumOff val="40000"/>
                </a:schemeClr>
              </a:solidFill>
            </p:spPr>
            <p:txBody>
              <a:bodyPr wrap="square" rtlCol="0">
                <a:spAutoFit/>
              </a:bodyPr>
              <a:lstStyle/>
              <a:p>
                <a:r>
                  <a:rPr lang="es-ES" dirty="0" smtClean="0"/>
                  <a:t>Molecules distant</a:t>
                </a:r>
                <a:endParaRPr lang="es-ES" dirty="0"/>
              </a:p>
            </p:txBody>
          </p:sp>
        </p:grpSp>
      </p:grpSp>
      <p:sp>
        <p:nvSpPr>
          <p:cNvPr id="21" name="20 Marcador de pie de página"/>
          <p:cNvSpPr>
            <a:spLocks noGrp="1"/>
          </p:cNvSpPr>
          <p:nvPr>
            <p:ph type="ftr" sz="quarter" idx="11"/>
          </p:nvPr>
        </p:nvSpPr>
        <p:spPr/>
        <p:txBody>
          <a:bodyPr/>
          <a:lstStyle/>
          <a:p>
            <a:r>
              <a:rPr lang="es-ES" dirty="0" smtClean="0"/>
              <a:t>Susana Morales Bernal</a:t>
            </a:r>
            <a:endParaRPr lang="es-E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0" y="-158431"/>
            <a:ext cx="9144000" cy="1015663"/>
          </a:xfrm>
          <a:prstGeom prst="rect">
            <a:avLst/>
          </a:prstGeom>
          <a:noFill/>
        </p:spPr>
        <p:txBody>
          <a:bodyPr wrap="square" rtlCol="0">
            <a:spAutoFit/>
          </a:bodyPr>
          <a:lstStyle/>
          <a:p>
            <a:pPr algn="ctr"/>
            <a:r>
              <a:rPr lang="es-ES" sz="6000" b="1" dirty="0" smtClean="0">
                <a:solidFill>
                  <a:schemeClr val="accent1">
                    <a:lumMod val="75000"/>
                  </a:schemeClr>
                </a:solidFill>
                <a:effectLst>
                  <a:outerShdw blurRad="38100" dist="38100" dir="2700000" algn="tl">
                    <a:srgbClr val="000000">
                      <a:alpha val="43137"/>
                    </a:srgbClr>
                  </a:outerShdw>
                </a:effectLst>
                <a:latin typeface="+mj-lt"/>
              </a:rPr>
              <a:t>EXERCISE 3</a:t>
            </a:r>
            <a:endParaRPr lang="es-ES" sz="6000" b="1" dirty="0">
              <a:solidFill>
                <a:schemeClr val="accent1">
                  <a:lumMod val="75000"/>
                </a:schemeClr>
              </a:solidFill>
              <a:effectLst>
                <a:outerShdw blurRad="38100" dist="38100" dir="2700000" algn="tl">
                  <a:srgbClr val="000000">
                    <a:alpha val="43137"/>
                  </a:srgbClr>
                </a:outerShdw>
              </a:effectLst>
              <a:latin typeface="+mj-lt"/>
            </a:endParaRPr>
          </a:p>
        </p:txBody>
      </p:sp>
      <p:sp>
        <p:nvSpPr>
          <p:cNvPr id="6" name="5 Rectángulo"/>
          <p:cNvSpPr/>
          <p:nvPr/>
        </p:nvSpPr>
        <p:spPr>
          <a:xfrm>
            <a:off x="285720" y="785794"/>
            <a:ext cx="8572560" cy="1077218"/>
          </a:xfrm>
          <a:prstGeom prst="rect">
            <a:avLst/>
          </a:prstGeom>
        </p:spPr>
        <p:txBody>
          <a:bodyPr wrap="square">
            <a:spAutoFit/>
          </a:bodyPr>
          <a:lstStyle/>
          <a:p>
            <a:pPr algn="just"/>
            <a:r>
              <a:rPr lang="en-US" sz="3200" dirty="0" smtClean="0"/>
              <a:t>We take a  metal cube and we pass it from a container to another, what changes?</a:t>
            </a:r>
            <a:endParaRPr lang="es-ES_tradnl" sz="3200" dirty="0"/>
          </a:p>
        </p:txBody>
      </p:sp>
      <p:sp>
        <p:nvSpPr>
          <p:cNvPr id="23" name="22 CuadroTexto"/>
          <p:cNvSpPr txBox="1"/>
          <p:nvPr/>
        </p:nvSpPr>
        <p:spPr>
          <a:xfrm>
            <a:off x="142876" y="2571744"/>
            <a:ext cx="5357818" cy="3539430"/>
          </a:xfrm>
          <a:prstGeom prst="rect">
            <a:avLst/>
          </a:prstGeom>
          <a:solidFill>
            <a:schemeClr val="bg1">
              <a:lumMod val="85000"/>
            </a:schemeClr>
          </a:solidFill>
        </p:spPr>
        <p:txBody>
          <a:bodyPr wrap="square" rtlCol="0">
            <a:spAutoFit/>
          </a:bodyPr>
          <a:lstStyle/>
          <a:p>
            <a:pPr marL="342900" indent="-342900" algn="just">
              <a:buFont typeface="+mj-lt"/>
              <a:buAutoNum type="alphaUcPeriod"/>
            </a:pPr>
            <a:r>
              <a:rPr lang="es-ES" sz="2800" dirty="0" smtClean="0">
                <a:solidFill>
                  <a:schemeClr val="accent1">
                    <a:lumMod val="50000"/>
                  </a:schemeClr>
                </a:solidFill>
              </a:rPr>
              <a:t> The volume of the cube</a:t>
            </a:r>
          </a:p>
          <a:p>
            <a:pPr marL="342900" indent="-342900" algn="just">
              <a:buFont typeface="+mj-lt"/>
              <a:buAutoNum type="alphaUcPeriod"/>
            </a:pPr>
            <a:endParaRPr lang="es-ES" sz="2800" dirty="0" smtClean="0">
              <a:solidFill>
                <a:schemeClr val="accent1">
                  <a:lumMod val="50000"/>
                </a:schemeClr>
              </a:solidFill>
            </a:endParaRPr>
          </a:p>
          <a:p>
            <a:pPr marL="342900" indent="-342900" algn="just">
              <a:buFont typeface="+mj-lt"/>
              <a:buAutoNum type="alphaUcPeriod"/>
            </a:pPr>
            <a:r>
              <a:rPr lang="es-ES" sz="2800" dirty="0" smtClean="0">
                <a:solidFill>
                  <a:schemeClr val="accent1">
                    <a:lumMod val="50000"/>
                  </a:schemeClr>
                </a:solidFill>
              </a:rPr>
              <a:t> The shape of the cube</a:t>
            </a:r>
          </a:p>
          <a:p>
            <a:pPr marL="342900" indent="-342900" algn="just">
              <a:buFont typeface="+mj-lt"/>
              <a:buAutoNum type="alphaUcPeriod"/>
            </a:pPr>
            <a:endParaRPr lang="es-ES" sz="2800" dirty="0" smtClean="0">
              <a:solidFill>
                <a:schemeClr val="accent1">
                  <a:lumMod val="50000"/>
                </a:schemeClr>
              </a:solidFill>
            </a:endParaRPr>
          </a:p>
          <a:p>
            <a:pPr marL="342900" indent="-342900" algn="just">
              <a:buFont typeface="+mj-lt"/>
              <a:buAutoNum type="alphaUcPeriod"/>
            </a:pPr>
            <a:r>
              <a:rPr lang="es-ES" sz="2800" dirty="0" smtClean="0">
                <a:solidFill>
                  <a:schemeClr val="accent1">
                    <a:lumMod val="50000"/>
                  </a:schemeClr>
                </a:solidFill>
              </a:rPr>
              <a:t> The mass of the cube</a:t>
            </a:r>
          </a:p>
          <a:p>
            <a:pPr marL="342900" indent="-342900" algn="just">
              <a:buFont typeface="+mj-lt"/>
              <a:buAutoNum type="alphaUcPeriod"/>
            </a:pPr>
            <a:endParaRPr lang="es-ES" sz="2800" dirty="0" smtClean="0">
              <a:solidFill>
                <a:schemeClr val="accent1">
                  <a:lumMod val="50000"/>
                </a:schemeClr>
              </a:solidFill>
            </a:endParaRPr>
          </a:p>
          <a:p>
            <a:pPr marL="342900" indent="-342900" algn="just">
              <a:buFont typeface="+mj-lt"/>
              <a:buAutoNum type="alphaUcPeriod"/>
            </a:pPr>
            <a:r>
              <a:rPr lang="es-ES" sz="2800" dirty="0" smtClean="0">
                <a:solidFill>
                  <a:schemeClr val="accent1">
                    <a:lumMod val="50000"/>
                  </a:schemeClr>
                </a:solidFill>
              </a:rPr>
              <a:t> Nothing, the cube has the same</a:t>
            </a:r>
          </a:p>
          <a:p>
            <a:pPr marL="342900" indent="-342900" algn="just"/>
            <a:r>
              <a:rPr lang="es-ES" sz="2800" dirty="0" smtClean="0">
                <a:solidFill>
                  <a:schemeClr val="accent1">
                    <a:lumMod val="50000"/>
                  </a:schemeClr>
                </a:solidFill>
              </a:rPr>
              <a:t>     volume, mass and shape</a:t>
            </a:r>
            <a:endParaRPr lang="es-ES_tradnl" sz="2800" dirty="0">
              <a:solidFill>
                <a:schemeClr val="accent1">
                  <a:lumMod val="50000"/>
                </a:schemeClr>
              </a:solidFill>
            </a:endParaRPr>
          </a:p>
        </p:txBody>
      </p:sp>
      <p:grpSp>
        <p:nvGrpSpPr>
          <p:cNvPr id="2" name="25 Grupo"/>
          <p:cNvGrpSpPr/>
          <p:nvPr/>
        </p:nvGrpSpPr>
        <p:grpSpPr>
          <a:xfrm>
            <a:off x="5803912" y="3197315"/>
            <a:ext cx="3054368" cy="2803453"/>
            <a:chOff x="5518160" y="3054439"/>
            <a:chExt cx="3054368" cy="2803453"/>
          </a:xfrm>
        </p:grpSpPr>
        <p:grpSp>
          <p:nvGrpSpPr>
            <p:cNvPr id="3" name="23 Grupo"/>
            <p:cNvGrpSpPr/>
            <p:nvPr/>
          </p:nvGrpSpPr>
          <p:grpSpPr>
            <a:xfrm>
              <a:off x="5518160" y="3054439"/>
              <a:ext cx="3054368" cy="2803453"/>
              <a:chOff x="5518160" y="3000372"/>
              <a:chExt cx="3054368" cy="2803453"/>
            </a:xfrm>
          </p:grpSpPr>
          <p:grpSp>
            <p:nvGrpSpPr>
              <p:cNvPr id="5" name="18 Grupo"/>
              <p:cNvGrpSpPr/>
              <p:nvPr/>
            </p:nvGrpSpPr>
            <p:grpSpPr>
              <a:xfrm>
                <a:off x="5518160" y="3000372"/>
                <a:ext cx="2482864" cy="2803453"/>
                <a:chOff x="4089400" y="2886147"/>
                <a:chExt cx="2482864" cy="2803453"/>
              </a:xfrm>
            </p:grpSpPr>
            <p:pic>
              <p:nvPicPr>
                <p:cNvPr id="2054" name="Picture 6"/>
                <p:cNvPicPr>
                  <a:picLocks noChangeAspect="1" noChangeArrowheads="1"/>
                </p:cNvPicPr>
                <p:nvPr/>
              </p:nvPicPr>
              <p:blipFill>
                <a:blip r:embed="rId3" cstate="print"/>
                <a:srcRect/>
                <a:stretch>
                  <a:fillRect/>
                </a:stretch>
              </p:blipFill>
              <p:spPr bwMode="auto">
                <a:xfrm>
                  <a:off x="4089400" y="2886147"/>
                  <a:ext cx="1196980" cy="2803453"/>
                </a:xfrm>
                <a:prstGeom prst="rect">
                  <a:avLst/>
                </a:prstGeom>
                <a:noFill/>
                <a:ln w="9525">
                  <a:noFill/>
                  <a:miter lim="800000"/>
                  <a:headEnd/>
                  <a:tailEnd/>
                </a:ln>
                <a:effectLst/>
              </p:spPr>
            </p:pic>
            <p:sp>
              <p:nvSpPr>
                <p:cNvPr id="14" name="13 Cubo"/>
                <p:cNvSpPr/>
                <p:nvPr/>
              </p:nvSpPr>
              <p:spPr>
                <a:xfrm>
                  <a:off x="6072198" y="5072074"/>
                  <a:ext cx="500066" cy="450060"/>
                </a:xfrm>
                <a:prstGeom prst="cub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grpSp>
          <p:grpSp>
            <p:nvGrpSpPr>
              <p:cNvPr id="7" name="21 Grupo"/>
              <p:cNvGrpSpPr/>
              <p:nvPr/>
            </p:nvGrpSpPr>
            <p:grpSpPr>
              <a:xfrm>
                <a:off x="5857884" y="3475054"/>
                <a:ext cx="2714644" cy="2311400"/>
                <a:chOff x="2670156" y="3475054"/>
                <a:chExt cx="2714644" cy="2311400"/>
              </a:xfrm>
            </p:grpSpPr>
            <p:pic>
              <p:nvPicPr>
                <p:cNvPr id="2057" name="Picture 9"/>
                <p:cNvPicPr>
                  <a:picLocks noChangeAspect="1" noChangeArrowheads="1"/>
                </p:cNvPicPr>
                <p:nvPr/>
              </p:nvPicPr>
              <p:blipFill>
                <a:blip r:embed="rId4" cstate="print"/>
                <a:srcRect/>
                <a:stretch>
                  <a:fillRect/>
                </a:stretch>
              </p:blipFill>
              <p:spPr bwMode="auto">
                <a:xfrm>
                  <a:off x="3759200" y="3475054"/>
                  <a:ext cx="1625600" cy="2311400"/>
                </a:xfrm>
                <a:prstGeom prst="rect">
                  <a:avLst/>
                </a:prstGeom>
                <a:noFill/>
                <a:ln w="9525">
                  <a:noFill/>
                  <a:miter lim="800000"/>
                  <a:headEnd/>
                  <a:tailEnd/>
                </a:ln>
                <a:effectLst/>
              </p:spPr>
            </p:pic>
            <p:sp>
              <p:nvSpPr>
                <p:cNvPr id="15" name="14 Cubo"/>
                <p:cNvSpPr/>
                <p:nvPr/>
              </p:nvSpPr>
              <p:spPr>
                <a:xfrm>
                  <a:off x="2670156" y="5225829"/>
                  <a:ext cx="470142" cy="435120"/>
                </a:xfrm>
                <a:prstGeom prst="cub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grpSp>
        </p:grpSp>
        <p:sp>
          <p:nvSpPr>
            <p:cNvPr id="25" name="24 Cubo"/>
            <p:cNvSpPr/>
            <p:nvPr/>
          </p:nvSpPr>
          <p:spPr>
            <a:xfrm>
              <a:off x="7572396" y="5286388"/>
              <a:ext cx="470142" cy="435120"/>
            </a:xfrm>
            <a:prstGeom prst="cub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grpSp>
      <p:sp>
        <p:nvSpPr>
          <p:cNvPr id="16" name="15 Marcador de pie de página"/>
          <p:cNvSpPr>
            <a:spLocks noGrp="1"/>
          </p:cNvSpPr>
          <p:nvPr>
            <p:ph type="ftr" sz="quarter" idx="11"/>
          </p:nvPr>
        </p:nvSpPr>
        <p:spPr/>
        <p:txBody>
          <a:bodyPr/>
          <a:lstStyle/>
          <a:p>
            <a:r>
              <a:rPr lang="es-ES" dirty="0" smtClean="0"/>
              <a:t>Susana Morales Bernal</a:t>
            </a:r>
            <a:endParaRPr lang="es-E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0" y="-158431"/>
            <a:ext cx="9144000" cy="1015663"/>
          </a:xfrm>
          <a:prstGeom prst="rect">
            <a:avLst/>
          </a:prstGeom>
          <a:noFill/>
        </p:spPr>
        <p:txBody>
          <a:bodyPr wrap="square" rtlCol="0">
            <a:spAutoFit/>
          </a:bodyPr>
          <a:lstStyle/>
          <a:p>
            <a:pPr algn="ctr"/>
            <a:r>
              <a:rPr lang="es-ES" sz="6000" b="1" dirty="0" smtClean="0">
                <a:solidFill>
                  <a:schemeClr val="accent1">
                    <a:lumMod val="75000"/>
                  </a:schemeClr>
                </a:solidFill>
                <a:effectLst>
                  <a:outerShdw blurRad="38100" dist="38100" dir="2700000" algn="tl">
                    <a:srgbClr val="000000">
                      <a:alpha val="43137"/>
                    </a:srgbClr>
                  </a:outerShdw>
                </a:effectLst>
                <a:latin typeface="+mj-lt"/>
              </a:rPr>
              <a:t>EXERCISE 4</a:t>
            </a:r>
            <a:endParaRPr lang="es-ES" sz="6000" b="1" dirty="0">
              <a:solidFill>
                <a:schemeClr val="accent1">
                  <a:lumMod val="75000"/>
                </a:schemeClr>
              </a:solidFill>
              <a:effectLst>
                <a:outerShdw blurRad="38100" dist="38100" dir="2700000" algn="tl">
                  <a:srgbClr val="000000">
                    <a:alpha val="43137"/>
                  </a:srgbClr>
                </a:outerShdw>
              </a:effectLst>
              <a:latin typeface="+mj-lt"/>
            </a:endParaRPr>
          </a:p>
        </p:txBody>
      </p:sp>
      <p:sp>
        <p:nvSpPr>
          <p:cNvPr id="6" name="5 Rectángulo"/>
          <p:cNvSpPr/>
          <p:nvPr/>
        </p:nvSpPr>
        <p:spPr>
          <a:xfrm>
            <a:off x="142844" y="928670"/>
            <a:ext cx="8786842" cy="1754326"/>
          </a:xfrm>
          <a:prstGeom prst="rect">
            <a:avLst/>
          </a:prstGeom>
        </p:spPr>
        <p:txBody>
          <a:bodyPr wrap="square">
            <a:spAutoFit/>
          </a:bodyPr>
          <a:lstStyle/>
          <a:p>
            <a:pPr algn="just"/>
            <a:r>
              <a:rPr lang="en-US" sz="3600" dirty="0" smtClean="0"/>
              <a:t>We take a certain amount of liquid and we transfer  it from one container to another,  what changes?</a:t>
            </a:r>
            <a:endParaRPr lang="es-ES" sz="3600" dirty="0"/>
          </a:p>
        </p:txBody>
      </p:sp>
      <p:sp>
        <p:nvSpPr>
          <p:cNvPr id="9" name="8 CuadroTexto"/>
          <p:cNvSpPr txBox="1"/>
          <p:nvPr/>
        </p:nvSpPr>
        <p:spPr>
          <a:xfrm>
            <a:off x="285720" y="3231909"/>
            <a:ext cx="3286148" cy="2554545"/>
          </a:xfrm>
          <a:prstGeom prst="rect">
            <a:avLst/>
          </a:prstGeom>
          <a:solidFill>
            <a:schemeClr val="accent2">
              <a:lumMod val="40000"/>
              <a:lumOff val="60000"/>
            </a:schemeClr>
          </a:solidFill>
        </p:spPr>
        <p:txBody>
          <a:bodyPr wrap="square" rtlCol="0">
            <a:spAutoFit/>
          </a:bodyPr>
          <a:lstStyle/>
          <a:p>
            <a:pPr marL="342900" indent="-342900">
              <a:buFont typeface="+mj-lt"/>
              <a:buAutoNum type="alphaUcPeriod"/>
            </a:pPr>
            <a:r>
              <a:rPr lang="es-ES" sz="4000" dirty="0" smtClean="0">
                <a:solidFill>
                  <a:schemeClr val="accent1">
                    <a:lumMod val="50000"/>
                  </a:schemeClr>
                </a:solidFill>
              </a:rPr>
              <a:t> Density</a:t>
            </a:r>
          </a:p>
          <a:p>
            <a:pPr marL="342900" indent="-342900">
              <a:buFont typeface="+mj-lt"/>
              <a:buAutoNum type="alphaUcPeriod"/>
            </a:pPr>
            <a:r>
              <a:rPr lang="es-ES" sz="4000" dirty="0" smtClean="0">
                <a:solidFill>
                  <a:schemeClr val="accent1">
                    <a:lumMod val="50000"/>
                  </a:schemeClr>
                </a:solidFill>
              </a:rPr>
              <a:t> Shape</a:t>
            </a:r>
          </a:p>
          <a:p>
            <a:pPr marL="342900" indent="-342900">
              <a:buFont typeface="+mj-lt"/>
              <a:buAutoNum type="alphaUcPeriod"/>
            </a:pPr>
            <a:r>
              <a:rPr lang="es-ES" sz="4000" dirty="0" smtClean="0">
                <a:solidFill>
                  <a:schemeClr val="accent1">
                    <a:lumMod val="50000"/>
                  </a:schemeClr>
                </a:solidFill>
              </a:rPr>
              <a:t> Volume</a:t>
            </a:r>
          </a:p>
          <a:p>
            <a:pPr marL="342900" indent="-342900">
              <a:buFont typeface="+mj-lt"/>
              <a:buAutoNum type="alphaUcPeriod"/>
            </a:pPr>
            <a:r>
              <a:rPr lang="es-ES" sz="4000" dirty="0" smtClean="0">
                <a:solidFill>
                  <a:schemeClr val="accent1">
                    <a:lumMod val="50000"/>
                  </a:schemeClr>
                </a:solidFill>
              </a:rPr>
              <a:t> Mass</a:t>
            </a:r>
          </a:p>
        </p:txBody>
      </p:sp>
      <p:pic>
        <p:nvPicPr>
          <p:cNvPr id="1026" name="Picture 2"/>
          <p:cNvPicPr>
            <a:picLocks noChangeAspect="1" noChangeArrowheads="1"/>
          </p:cNvPicPr>
          <p:nvPr/>
        </p:nvPicPr>
        <p:blipFill>
          <a:blip r:embed="rId3" cstate="print"/>
          <a:srcRect/>
          <a:stretch>
            <a:fillRect/>
          </a:stretch>
        </p:blipFill>
        <p:spPr bwMode="auto">
          <a:xfrm>
            <a:off x="3821141" y="2909906"/>
            <a:ext cx="4751387" cy="3162300"/>
          </a:xfrm>
          <a:prstGeom prst="rect">
            <a:avLst/>
          </a:prstGeom>
          <a:noFill/>
          <a:ln w="9525">
            <a:noFill/>
            <a:miter lim="800000"/>
            <a:headEnd/>
            <a:tailEnd/>
          </a:ln>
          <a:effectLst/>
        </p:spPr>
      </p:pic>
      <p:sp>
        <p:nvSpPr>
          <p:cNvPr id="7" name="6 Marcador de pie de página"/>
          <p:cNvSpPr>
            <a:spLocks noGrp="1"/>
          </p:cNvSpPr>
          <p:nvPr>
            <p:ph type="ftr" sz="quarter" idx="11"/>
          </p:nvPr>
        </p:nvSpPr>
        <p:spPr/>
        <p:txBody>
          <a:bodyPr/>
          <a:lstStyle/>
          <a:p>
            <a:r>
              <a:rPr lang="es-ES" dirty="0" smtClean="0"/>
              <a:t>Susana Morales Bernal</a:t>
            </a:r>
            <a:endParaRPr lang="es-E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57158" y="676801"/>
            <a:ext cx="8286808" cy="1323439"/>
          </a:xfrm>
          <a:prstGeom prst="rect">
            <a:avLst/>
          </a:prstGeom>
        </p:spPr>
        <p:txBody>
          <a:bodyPr wrap="square">
            <a:spAutoFit/>
          </a:bodyPr>
          <a:lstStyle/>
          <a:p>
            <a:pPr algn="just"/>
            <a:r>
              <a:rPr lang="en-US" sz="4000" dirty="0" smtClean="0"/>
              <a:t>Why can we pour a liquid from one container to another?</a:t>
            </a:r>
            <a:endParaRPr lang="es-ES_tradnl" sz="4000" dirty="0"/>
          </a:p>
        </p:txBody>
      </p:sp>
      <p:sp>
        <p:nvSpPr>
          <p:cNvPr id="8" name="7 CuadroTexto"/>
          <p:cNvSpPr txBox="1"/>
          <p:nvPr/>
        </p:nvSpPr>
        <p:spPr>
          <a:xfrm>
            <a:off x="0" y="-158431"/>
            <a:ext cx="9144000" cy="1015663"/>
          </a:xfrm>
          <a:prstGeom prst="rect">
            <a:avLst/>
          </a:prstGeom>
          <a:noFill/>
        </p:spPr>
        <p:txBody>
          <a:bodyPr wrap="square" rtlCol="0">
            <a:spAutoFit/>
          </a:bodyPr>
          <a:lstStyle/>
          <a:p>
            <a:pPr algn="ctr"/>
            <a:r>
              <a:rPr lang="es-ES" sz="6000" b="1" dirty="0" smtClean="0">
                <a:solidFill>
                  <a:schemeClr val="accent1">
                    <a:lumMod val="75000"/>
                  </a:schemeClr>
                </a:solidFill>
                <a:effectLst>
                  <a:outerShdw blurRad="38100" dist="38100" dir="2700000" algn="tl">
                    <a:srgbClr val="000000">
                      <a:alpha val="43137"/>
                    </a:srgbClr>
                  </a:outerShdw>
                </a:effectLst>
                <a:latin typeface="+mj-lt"/>
              </a:rPr>
              <a:t>EXERCISE 5</a:t>
            </a:r>
            <a:endParaRPr lang="es-ES" sz="6000" b="1" dirty="0">
              <a:solidFill>
                <a:schemeClr val="accent1">
                  <a:lumMod val="75000"/>
                </a:schemeClr>
              </a:solidFill>
              <a:effectLst>
                <a:outerShdw blurRad="38100" dist="38100" dir="2700000" algn="tl">
                  <a:srgbClr val="000000">
                    <a:alpha val="43137"/>
                  </a:srgbClr>
                </a:outerShdw>
              </a:effectLst>
              <a:latin typeface="+mj-lt"/>
            </a:endParaRPr>
          </a:p>
        </p:txBody>
      </p:sp>
      <p:sp>
        <p:nvSpPr>
          <p:cNvPr id="10" name="9 Rectángulo"/>
          <p:cNvSpPr/>
          <p:nvPr/>
        </p:nvSpPr>
        <p:spPr>
          <a:xfrm>
            <a:off x="142844" y="3104280"/>
            <a:ext cx="8873648" cy="3539430"/>
          </a:xfrm>
          <a:prstGeom prst="rect">
            <a:avLst/>
          </a:prstGeom>
          <a:solidFill>
            <a:schemeClr val="accent5">
              <a:lumMod val="20000"/>
              <a:lumOff val="80000"/>
            </a:schemeClr>
          </a:solidFill>
          <a:ln>
            <a:noFill/>
          </a:ln>
        </p:spPr>
        <p:txBody>
          <a:bodyPr wrap="none">
            <a:spAutoFit/>
          </a:bodyPr>
          <a:lstStyle/>
          <a:p>
            <a:pPr marL="342900" indent="-342900">
              <a:buFont typeface="+mj-lt"/>
              <a:buAutoNum type="alphaUcPeriod"/>
            </a:pPr>
            <a:r>
              <a:rPr lang="en-US" sz="2800" dirty="0" smtClean="0">
                <a:solidFill>
                  <a:schemeClr val="accent1">
                    <a:lumMod val="50000"/>
                  </a:schemeClr>
                </a:solidFill>
              </a:rPr>
              <a:t>Because they have not definite mass</a:t>
            </a:r>
          </a:p>
          <a:p>
            <a:pPr marL="342900" indent="-342900">
              <a:buFont typeface="+mj-lt"/>
              <a:buAutoNum type="alphaUcPeriod"/>
            </a:pPr>
            <a:endParaRPr lang="en-US" sz="2800" dirty="0" smtClean="0">
              <a:solidFill>
                <a:schemeClr val="accent1">
                  <a:lumMod val="50000"/>
                </a:schemeClr>
              </a:solidFill>
            </a:endParaRPr>
          </a:p>
          <a:p>
            <a:pPr marL="342900" indent="-342900">
              <a:buFont typeface="+mj-lt"/>
              <a:buAutoNum type="alphaUcPeriod"/>
            </a:pPr>
            <a:r>
              <a:rPr lang="en-US" sz="2800" dirty="0" smtClean="0">
                <a:solidFill>
                  <a:schemeClr val="accent1">
                    <a:lumMod val="50000"/>
                  </a:schemeClr>
                </a:solidFill>
              </a:rPr>
              <a:t>Because their particles are not as strongly united as in a</a:t>
            </a:r>
          </a:p>
          <a:p>
            <a:pPr marL="342900" indent="-342900"/>
            <a:r>
              <a:rPr lang="en-US" sz="2800" dirty="0" smtClean="0">
                <a:solidFill>
                  <a:schemeClr val="accent1">
                    <a:lumMod val="50000"/>
                  </a:schemeClr>
                </a:solidFill>
              </a:rPr>
              <a:t>     solid</a:t>
            </a:r>
          </a:p>
          <a:p>
            <a:pPr marL="342900" indent="-342900"/>
            <a:endParaRPr lang="en-US" sz="2800" dirty="0" smtClean="0">
              <a:solidFill>
                <a:schemeClr val="accent1">
                  <a:lumMod val="50000"/>
                </a:schemeClr>
              </a:solidFill>
            </a:endParaRPr>
          </a:p>
          <a:p>
            <a:pPr marL="342900" indent="-342900"/>
            <a:r>
              <a:rPr lang="en-US" sz="2800" dirty="0" smtClean="0">
                <a:solidFill>
                  <a:schemeClr val="accent1">
                    <a:lumMod val="50000"/>
                  </a:schemeClr>
                </a:solidFill>
              </a:rPr>
              <a:t>C. Because they tend to take all the volume</a:t>
            </a:r>
          </a:p>
          <a:p>
            <a:pPr marL="342900" indent="-342900">
              <a:buFont typeface="+mj-lt"/>
              <a:buAutoNum type="alphaUcPeriod"/>
            </a:pPr>
            <a:endParaRPr lang="en-US" sz="2800" dirty="0" smtClean="0">
              <a:solidFill>
                <a:schemeClr val="accent1">
                  <a:lumMod val="50000"/>
                </a:schemeClr>
              </a:solidFill>
            </a:endParaRPr>
          </a:p>
          <a:p>
            <a:pPr marL="342900" indent="-342900"/>
            <a:r>
              <a:rPr lang="en-US" sz="2800" dirty="0" smtClean="0">
                <a:solidFill>
                  <a:schemeClr val="accent1">
                    <a:lumMod val="50000"/>
                  </a:schemeClr>
                </a:solidFill>
              </a:rPr>
              <a:t>D. Because their particles are as strongly united as in a solid</a:t>
            </a:r>
          </a:p>
        </p:txBody>
      </p:sp>
      <p:pic>
        <p:nvPicPr>
          <p:cNvPr id="1026" name="Picture 2" descr="C:\Documents and Settings\Susana\Mis documentos\PROBLEMAS FÍSICA PABLO\PRESENTACIÓN EN INGLÉS\vaso volumen.jpg"/>
          <p:cNvPicPr>
            <a:picLocks noChangeAspect="1" noChangeArrowheads="1"/>
          </p:cNvPicPr>
          <p:nvPr/>
        </p:nvPicPr>
        <p:blipFill>
          <a:blip r:embed="rId3" cstate="print"/>
          <a:srcRect/>
          <a:stretch>
            <a:fillRect/>
          </a:stretch>
        </p:blipFill>
        <p:spPr bwMode="auto">
          <a:xfrm>
            <a:off x="6643702" y="1285860"/>
            <a:ext cx="1753771" cy="1785950"/>
          </a:xfrm>
          <a:prstGeom prst="rect">
            <a:avLst/>
          </a:prstGeom>
          <a:noFill/>
        </p:spPr>
      </p:pic>
      <p:sp>
        <p:nvSpPr>
          <p:cNvPr id="6" name="5 Marcador de pie de página"/>
          <p:cNvSpPr>
            <a:spLocks noGrp="1"/>
          </p:cNvSpPr>
          <p:nvPr>
            <p:ph type="ftr" sz="quarter" idx="11"/>
          </p:nvPr>
        </p:nvSpPr>
        <p:spPr/>
        <p:txBody>
          <a:bodyPr/>
          <a:lstStyle/>
          <a:p>
            <a:r>
              <a:rPr lang="es-ES" dirty="0" smtClean="0"/>
              <a:t>Susana Morales Bernal</a:t>
            </a:r>
            <a:endParaRPr lang="es-E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0" y="-158431"/>
            <a:ext cx="9144000" cy="1015663"/>
          </a:xfrm>
          <a:prstGeom prst="rect">
            <a:avLst/>
          </a:prstGeom>
          <a:noFill/>
        </p:spPr>
        <p:txBody>
          <a:bodyPr wrap="square" rtlCol="0">
            <a:spAutoFit/>
          </a:bodyPr>
          <a:lstStyle/>
          <a:p>
            <a:pPr algn="ctr"/>
            <a:r>
              <a:rPr lang="es-ES" sz="6000" b="1" dirty="0" smtClean="0">
                <a:solidFill>
                  <a:schemeClr val="accent1">
                    <a:lumMod val="75000"/>
                  </a:schemeClr>
                </a:solidFill>
                <a:effectLst>
                  <a:outerShdw blurRad="38100" dist="38100" dir="2700000" algn="tl">
                    <a:srgbClr val="000000">
                      <a:alpha val="43137"/>
                    </a:srgbClr>
                  </a:outerShdw>
                </a:effectLst>
                <a:latin typeface="+mj-lt"/>
              </a:rPr>
              <a:t>EXERCISE 6</a:t>
            </a:r>
            <a:endParaRPr lang="es-ES" sz="6000" b="1" dirty="0">
              <a:solidFill>
                <a:schemeClr val="accent1">
                  <a:lumMod val="75000"/>
                </a:schemeClr>
              </a:solidFill>
              <a:effectLst>
                <a:outerShdw blurRad="38100" dist="38100" dir="2700000" algn="tl">
                  <a:srgbClr val="000000">
                    <a:alpha val="43137"/>
                  </a:srgbClr>
                </a:outerShdw>
              </a:effectLst>
              <a:latin typeface="+mj-lt"/>
            </a:endParaRPr>
          </a:p>
        </p:txBody>
      </p:sp>
      <p:sp>
        <p:nvSpPr>
          <p:cNvPr id="8" name="7 Rectángulo"/>
          <p:cNvSpPr/>
          <p:nvPr/>
        </p:nvSpPr>
        <p:spPr>
          <a:xfrm>
            <a:off x="0" y="785794"/>
            <a:ext cx="9144000" cy="1754326"/>
          </a:xfrm>
          <a:prstGeom prst="rect">
            <a:avLst/>
          </a:prstGeom>
        </p:spPr>
        <p:txBody>
          <a:bodyPr wrap="square">
            <a:spAutoFit/>
          </a:bodyPr>
          <a:lstStyle/>
          <a:p>
            <a:pPr algn="just"/>
            <a:r>
              <a:rPr lang="en-US" sz="3600" dirty="0" smtClean="0"/>
              <a:t>If we inject a certain amount of air into a container,  what happens to the mass of that air?</a:t>
            </a:r>
            <a:endParaRPr lang="es-ES_tradnl" sz="3600" dirty="0"/>
          </a:p>
        </p:txBody>
      </p:sp>
      <p:sp>
        <p:nvSpPr>
          <p:cNvPr id="9" name="8 CuadroTexto"/>
          <p:cNvSpPr txBox="1"/>
          <p:nvPr/>
        </p:nvSpPr>
        <p:spPr>
          <a:xfrm>
            <a:off x="428596" y="2643182"/>
            <a:ext cx="8286808" cy="3108543"/>
          </a:xfrm>
          <a:prstGeom prst="rect">
            <a:avLst/>
          </a:prstGeom>
          <a:solidFill>
            <a:schemeClr val="accent1">
              <a:lumMod val="20000"/>
              <a:lumOff val="80000"/>
            </a:schemeClr>
          </a:solidFill>
        </p:spPr>
        <p:txBody>
          <a:bodyPr wrap="square" rtlCol="0">
            <a:spAutoFit/>
          </a:bodyPr>
          <a:lstStyle/>
          <a:p>
            <a:pPr marL="342900" indent="-342900">
              <a:buFont typeface="+mj-lt"/>
              <a:buAutoNum type="alphaUcPeriod"/>
            </a:pPr>
            <a:r>
              <a:rPr lang="es-ES" sz="2800" dirty="0" smtClean="0">
                <a:solidFill>
                  <a:schemeClr val="accent1">
                    <a:lumMod val="50000"/>
                  </a:schemeClr>
                </a:solidFill>
              </a:rPr>
              <a:t> It changes</a:t>
            </a:r>
          </a:p>
          <a:p>
            <a:pPr marL="342900" indent="-342900">
              <a:buFont typeface="+mj-lt"/>
              <a:buAutoNum type="alphaUcPeriod"/>
            </a:pPr>
            <a:endParaRPr lang="es-ES" sz="2800" dirty="0" smtClean="0">
              <a:solidFill>
                <a:schemeClr val="accent1">
                  <a:lumMod val="50000"/>
                </a:schemeClr>
              </a:solidFill>
            </a:endParaRPr>
          </a:p>
          <a:p>
            <a:pPr marL="342900" indent="-342900">
              <a:buFont typeface="+mj-lt"/>
              <a:buAutoNum type="alphaUcPeriod"/>
            </a:pPr>
            <a:r>
              <a:rPr lang="es-ES" sz="2800" dirty="0" smtClean="0">
                <a:solidFill>
                  <a:schemeClr val="accent1">
                    <a:lumMod val="50000"/>
                  </a:schemeClr>
                </a:solidFill>
              </a:rPr>
              <a:t> It does not change</a:t>
            </a:r>
          </a:p>
          <a:p>
            <a:pPr marL="342900" indent="-342900">
              <a:buFont typeface="+mj-lt"/>
              <a:buAutoNum type="alphaUcPeriod"/>
            </a:pPr>
            <a:endParaRPr lang="es-ES" sz="2800" dirty="0" smtClean="0">
              <a:solidFill>
                <a:schemeClr val="accent1">
                  <a:lumMod val="50000"/>
                </a:schemeClr>
              </a:solidFill>
            </a:endParaRPr>
          </a:p>
          <a:p>
            <a:pPr marL="342900" indent="-342900">
              <a:buFont typeface="+mj-lt"/>
              <a:buAutoNum type="alphaUcPeriod"/>
            </a:pPr>
            <a:r>
              <a:rPr lang="es-ES" sz="2800" dirty="0" smtClean="0">
                <a:solidFill>
                  <a:schemeClr val="accent1">
                    <a:lumMod val="50000"/>
                  </a:schemeClr>
                </a:solidFill>
              </a:rPr>
              <a:t> It depends</a:t>
            </a:r>
          </a:p>
          <a:p>
            <a:pPr marL="342900" indent="-342900">
              <a:buFont typeface="+mj-lt"/>
              <a:buAutoNum type="alphaUcPeriod"/>
            </a:pPr>
            <a:endParaRPr lang="es-ES" sz="2800" dirty="0" smtClean="0">
              <a:solidFill>
                <a:schemeClr val="accent1">
                  <a:lumMod val="50000"/>
                </a:schemeClr>
              </a:solidFill>
            </a:endParaRPr>
          </a:p>
          <a:p>
            <a:pPr marL="342900" indent="-342900">
              <a:buFont typeface="+mj-lt"/>
              <a:buAutoNum type="alphaUcPeriod"/>
            </a:pPr>
            <a:r>
              <a:rPr lang="es-ES" sz="2800" dirty="0" smtClean="0">
                <a:solidFill>
                  <a:schemeClr val="accent1">
                    <a:lumMod val="50000"/>
                  </a:schemeClr>
                </a:solidFill>
              </a:rPr>
              <a:t> It changes  because the air is  in a greater container </a:t>
            </a:r>
            <a:endParaRPr lang="es-ES_tradnl" sz="2800" dirty="0">
              <a:solidFill>
                <a:schemeClr val="accent1">
                  <a:lumMod val="50000"/>
                </a:schemeClr>
              </a:solidFill>
            </a:endParaRPr>
          </a:p>
        </p:txBody>
      </p:sp>
      <p:pic>
        <p:nvPicPr>
          <p:cNvPr id="79876" name="Picture 4" descr="http://iessuel.org/ccnn/interactiv/materia2/materia2_19.jpg"/>
          <p:cNvPicPr>
            <a:picLocks noChangeAspect="1" noChangeArrowheads="1"/>
          </p:cNvPicPr>
          <p:nvPr/>
        </p:nvPicPr>
        <p:blipFill>
          <a:blip r:embed="rId3" cstate="print"/>
          <a:srcRect/>
          <a:stretch>
            <a:fillRect/>
          </a:stretch>
        </p:blipFill>
        <p:spPr bwMode="auto">
          <a:xfrm>
            <a:off x="6000760" y="2814648"/>
            <a:ext cx="2076450" cy="2114550"/>
          </a:xfrm>
          <a:prstGeom prst="rect">
            <a:avLst/>
          </a:prstGeom>
          <a:noFill/>
        </p:spPr>
      </p:pic>
      <p:sp>
        <p:nvSpPr>
          <p:cNvPr id="6" name="5 Marcador de pie de página"/>
          <p:cNvSpPr>
            <a:spLocks noGrp="1"/>
          </p:cNvSpPr>
          <p:nvPr>
            <p:ph type="ftr" sz="quarter" idx="11"/>
          </p:nvPr>
        </p:nvSpPr>
        <p:spPr/>
        <p:txBody>
          <a:bodyPr/>
          <a:lstStyle/>
          <a:p>
            <a:r>
              <a:rPr lang="es-ES" dirty="0" smtClean="0"/>
              <a:t>Susana Morales Bernal</a:t>
            </a:r>
            <a:endParaRPr lang="es-E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0" y="-158431"/>
            <a:ext cx="9144000" cy="1015663"/>
          </a:xfrm>
          <a:prstGeom prst="rect">
            <a:avLst/>
          </a:prstGeom>
          <a:noFill/>
        </p:spPr>
        <p:txBody>
          <a:bodyPr wrap="square" rtlCol="0">
            <a:spAutoFit/>
          </a:bodyPr>
          <a:lstStyle/>
          <a:p>
            <a:pPr algn="ctr"/>
            <a:r>
              <a:rPr lang="es-ES" sz="6000" b="1" dirty="0" smtClean="0">
                <a:solidFill>
                  <a:schemeClr val="accent1">
                    <a:lumMod val="75000"/>
                  </a:schemeClr>
                </a:solidFill>
                <a:effectLst>
                  <a:outerShdw blurRad="38100" dist="38100" dir="2700000" algn="tl">
                    <a:srgbClr val="000000">
                      <a:alpha val="43137"/>
                    </a:srgbClr>
                  </a:outerShdw>
                </a:effectLst>
                <a:latin typeface="+mj-lt"/>
              </a:rPr>
              <a:t>EXERCISE 7</a:t>
            </a:r>
            <a:endParaRPr lang="es-ES" sz="6000" b="1" dirty="0">
              <a:solidFill>
                <a:schemeClr val="accent1">
                  <a:lumMod val="75000"/>
                </a:schemeClr>
              </a:solidFill>
              <a:effectLst>
                <a:outerShdw blurRad="38100" dist="38100" dir="2700000" algn="tl">
                  <a:srgbClr val="000000">
                    <a:alpha val="43137"/>
                  </a:srgbClr>
                </a:outerShdw>
              </a:effectLst>
              <a:latin typeface="+mj-lt"/>
            </a:endParaRPr>
          </a:p>
        </p:txBody>
      </p:sp>
      <p:sp>
        <p:nvSpPr>
          <p:cNvPr id="6" name="5 Rectángulo"/>
          <p:cNvSpPr/>
          <p:nvPr/>
        </p:nvSpPr>
        <p:spPr>
          <a:xfrm>
            <a:off x="142876" y="928670"/>
            <a:ext cx="8786842" cy="1077218"/>
          </a:xfrm>
          <a:prstGeom prst="rect">
            <a:avLst/>
          </a:prstGeom>
        </p:spPr>
        <p:txBody>
          <a:bodyPr wrap="square">
            <a:spAutoFit/>
          </a:bodyPr>
          <a:lstStyle/>
          <a:p>
            <a:pPr algn="just"/>
            <a:r>
              <a:rPr lang="en-US" sz="3200" dirty="0" smtClean="0"/>
              <a:t>If we pass gas from one balloon to another,  what happens to its mass?</a:t>
            </a:r>
            <a:endParaRPr lang="es-ES_tradnl" sz="3200" dirty="0"/>
          </a:p>
        </p:txBody>
      </p:sp>
      <p:sp>
        <p:nvSpPr>
          <p:cNvPr id="8" name="7 CuadroTexto"/>
          <p:cNvSpPr txBox="1"/>
          <p:nvPr/>
        </p:nvSpPr>
        <p:spPr>
          <a:xfrm>
            <a:off x="285720" y="2429430"/>
            <a:ext cx="4857784" cy="3785652"/>
          </a:xfrm>
          <a:prstGeom prst="rect">
            <a:avLst/>
          </a:prstGeom>
          <a:solidFill>
            <a:schemeClr val="accent6">
              <a:lumMod val="20000"/>
              <a:lumOff val="80000"/>
            </a:schemeClr>
          </a:solidFill>
        </p:spPr>
        <p:txBody>
          <a:bodyPr wrap="square" rtlCol="0">
            <a:spAutoFit/>
          </a:bodyPr>
          <a:lstStyle/>
          <a:p>
            <a:pPr marL="342900" indent="-342900" algn="just">
              <a:buFont typeface="+mj-lt"/>
              <a:buAutoNum type="alphaUcPeriod"/>
            </a:pPr>
            <a:r>
              <a:rPr lang="es-ES" sz="2400" dirty="0" smtClean="0"/>
              <a:t>It depends</a:t>
            </a:r>
          </a:p>
          <a:p>
            <a:pPr marL="342900" indent="-342900" algn="just">
              <a:buFont typeface="+mj-lt"/>
              <a:buAutoNum type="alphaUcPeriod"/>
            </a:pPr>
            <a:endParaRPr lang="es-ES" sz="2400" dirty="0" smtClean="0"/>
          </a:p>
          <a:p>
            <a:pPr marL="342900" indent="-342900" algn="just">
              <a:buFont typeface="+mj-lt"/>
              <a:buAutoNum type="alphaUcPeriod"/>
            </a:pPr>
            <a:r>
              <a:rPr lang="es-ES" sz="2400" dirty="0" smtClean="0"/>
              <a:t>It changes because it has a different  volume</a:t>
            </a:r>
          </a:p>
          <a:p>
            <a:pPr marL="342900" indent="-342900" algn="just">
              <a:buFont typeface="+mj-lt"/>
              <a:buAutoNum type="alphaUcPeriod"/>
            </a:pPr>
            <a:endParaRPr lang="es-ES" sz="2400" dirty="0" smtClean="0"/>
          </a:p>
          <a:p>
            <a:pPr marL="342900" indent="-342900" algn="just">
              <a:buFont typeface="+mj-lt"/>
              <a:buAutoNum type="alphaUcPeriod"/>
            </a:pPr>
            <a:r>
              <a:rPr lang="es-ES" sz="2400" dirty="0" smtClean="0"/>
              <a:t>It  changes its shape or volume but not its mass</a:t>
            </a:r>
          </a:p>
          <a:p>
            <a:pPr marL="342900" indent="-342900" algn="just">
              <a:buFont typeface="+mj-lt"/>
              <a:buAutoNum type="alphaUcPeriod"/>
            </a:pPr>
            <a:endParaRPr lang="es-ES" sz="2400" dirty="0" smtClean="0"/>
          </a:p>
          <a:p>
            <a:pPr marL="342900" indent="-342900" algn="just">
              <a:buFont typeface="+mj-lt"/>
              <a:buAutoNum type="alphaUcPeriod"/>
            </a:pPr>
            <a:r>
              <a:rPr lang="es-ES" sz="2400" dirty="0" smtClean="0"/>
              <a:t>It changes because it has a different shape</a:t>
            </a:r>
          </a:p>
        </p:txBody>
      </p:sp>
      <p:grpSp>
        <p:nvGrpSpPr>
          <p:cNvPr id="22" name="21 Grupo"/>
          <p:cNvGrpSpPr/>
          <p:nvPr/>
        </p:nvGrpSpPr>
        <p:grpSpPr>
          <a:xfrm>
            <a:off x="6792474" y="3424250"/>
            <a:ext cx="1565740" cy="2862270"/>
            <a:chOff x="6792474" y="2357430"/>
            <a:chExt cx="1565740" cy="2862270"/>
          </a:xfrm>
        </p:grpSpPr>
        <p:sp>
          <p:nvSpPr>
            <p:cNvPr id="18" name="17 Corazón"/>
            <p:cNvSpPr/>
            <p:nvPr/>
          </p:nvSpPr>
          <p:spPr>
            <a:xfrm>
              <a:off x="6858016" y="2357430"/>
              <a:ext cx="1500198" cy="1071570"/>
            </a:xfrm>
            <a:prstGeom prst="hear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19" name="18 Arco"/>
            <p:cNvSpPr/>
            <p:nvPr/>
          </p:nvSpPr>
          <p:spPr>
            <a:xfrm rot="1462923">
              <a:off x="6792474" y="3290874"/>
              <a:ext cx="785818" cy="1928826"/>
            </a:xfrm>
            <a:prstGeom prst="arc">
              <a:avLst>
                <a:gd name="adj1" fmla="val 16285723"/>
                <a:gd name="adj2" fmla="val 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_tradnl" dirty="0"/>
            </a:p>
          </p:txBody>
        </p:sp>
      </p:grpSp>
      <p:grpSp>
        <p:nvGrpSpPr>
          <p:cNvPr id="21" name="20 Grupo"/>
          <p:cNvGrpSpPr/>
          <p:nvPr/>
        </p:nvGrpSpPr>
        <p:grpSpPr>
          <a:xfrm>
            <a:off x="5643570" y="2554810"/>
            <a:ext cx="1400945" cy="2231512"/>
            <a:chOff x="5643570" y="2143116"/>
            <a:chExt cx="1400945" cy="2231512"/>
          </a:xfrm>
        </p:grpSpPr>
        <p:grpSp>
          <p:nvGrpSpPr>
            <p:cNvPr id="17" name="16 Grupo"/>
            <p:cNvGrpSpPr/>
            <p:nvPr/>
          </p:nvGrpSpPr>
          <p:grpSpPr>
            <a:xfrm rot="20816155">
              <a:off x="5643570" y="2143116"/>
              <a:ext cx="928694" cy="1357322"/>
              <a:chOff x="5643570" y="2143116"/>
              <a:chExt cx="1214446" cy="1928826"/>
            </a:xfrm>
          </p:grpSpPr>
          <p:sp>
            <p:nvSpPr>
              <p:cNvPr id="15" name="14 Elipse"/>
              <p:cNvSpPr/>
              <p:nvPr/>
            </p:nvSpPr>
            <p:spPr>
              <a:xfrm>
                <a:off x="5643570" y="2143116"/>
                <a:ext cx="1214446" cy="1643074"/>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16" name="15 Elipse"/>
              <p:cNvSpPr/>
              <p:nvPr/>
            </p:nvSpPr>
            <p:spPr>
              <a:xfrm>
                <a:off x="5857884" y="3143248"/>
                <a:ext cx="785818" cy="928694"/>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grpSp>
        <p:sp>
          <p:nvSpPr>
            <p:cNvPr id="20" name="19 Arco"/>
            <p:cNvSpPr/>
            <p:nvPr/>
          </p:nvSpPr>
          <p:spPr>
            <a:xfrm rot="10642987">
              <a:off x="6258697" y="2445802"/>
              <a:ext cx="785818" cy="1928826"/>
            </a:xfrm>
            <a:prstGeom prst="arc">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_tradnl" dirty="0"/>
            </a:p>
          </p:txBody>
        </p:sp>
      </p:grpSp>
      <p:sp>
        <p:nvSpPr>
          <p:cNvPr id="13" name="12 Marcador de pie de página"/>
          <p:cNvSpPr>
            <a:spLocks noGrp="1"/>
          </p:cNvSpPr>
          <p:nvPr>
            <p:ph type="ftr" sz="quarter" idx="11"/>
          </p:nvPr>
        </p:nvSpPr>
        <p:spPr/>
        <p:txBody>
          <a:bodyPr/>
          <a:lstStyle/>
          <a:p>
            <a:r>
              <a:rPr lang="es-ES" dirty="0" smtClean="0"/>
              <a:t>Susana Morales Bernal</a:t>
            </a:r>
            <a:endParaRPr lang="es-E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0" y="-158431"/>
            <a:ext cx="9144000" cy="1015663"/>
          </a:xfrm>
          <a:prstGeom prst="rect">
            <a:avLst/>
          </a:prstGeom>
          <a:noFill/>
        </p:spPr>
        <p:txBody>
          <a:bodyPr wrap="square" rtlCol="0">
            <a:spAutoFit/>
          </a:bodyPr>
          <a:lstStyle/>
          <a:p>
            <a:pPr algn="ctr"/>
            <a:r>
              <a:rPr lang="es-ES" sz="6000" b="1" dirty="0" smtClean="0">
                <a:solidFill>
                  <a:schemeClr val="accent1">
                    <a:lumMod val="75000"/>
                  </a:schemeClr>
                </a:solidFill>
                <a:effectLst>
                  <a:outerShdw blurRad="38100" dist="38100" dir="2700000" algn="tl">
                    <a:srgbClr val="000000">
                      <a:alpha val="43137"/>
                    </a:srgbClr>
                  </a:outerShdw>
                </a:effectLst>
                <a:latin typeface="+mj-lt"/>
              </a:rPr>
              <a:t>EXERCISE 8</a:t>
            </a:r>
            <a:endParaRPr lang="es-ES" sz="6000" b="1" dirty="0">
              <a:solidFill>
                <a:schemeClr val="accent1">
                  <a:lumMod val="75000"/>
                </a:schemeClr>
              </a:solidFill>
              <a:effectLst>
                <a:outerShdw blurRad="38100" dist="38100" dir="2700000" algn="tl">
                  <a:srgbClr val="000000">
                    <a:alpha val="43137"/>
                  </a:srgbClr>
                </a:outerShdw>
              </a:effectLst>
              <a:latin typeface="+mj-lt"/>
            </a:endParaRPr>
          </a:p>
        </p:txBody>
      </p:sp>
      <p:sp>
        <p:nvSpPr>
          <p:cNvPr id="4" name="3 Rectángulo"/>
          <p:cNvSpPr/>
          <p:nvPr/>
        </p:nvSpPr>
        <p:spPr>
          <a:xfrm>
            <a:off x="428596" y="1825173"/>
            <a:ext cx="8358246" cy="1815882"/>
          </a:xfrm>
          <a:prstGeom prst="rect">
            <a:avLst/>
          </a:prstGeom>
          <a:solidFill>
            <a:schemeClr val="accent2">
              <a:lumMod val="20000"/>
              <a:lumOff val="80000"/>
            </a:schemeClr>
          </a:solidFill>
        </p:spPr>
        <p:txBody>
          <a:bodyPr wrap="square">
            <a:spAutoFit/>
          </a:bodyPr>
          <a:lstStyle/>
          <a:p>
            <a:r>
              <a:rPr lang="en-US" sz="2800" dirty="0" smtClean="0"/>
              <a:t>If we add two litres of oxygen </a:t>
            </a:r>
          </a:p>
          <a:p>
            <a:endParaRPr lang="en-US" sz="2800" dirty="0" smtClean="0"/>
          </a:p>
          <a:p>
            <a:pPr marL="342900" indent="-342900">
              <a:buFont typeface="+mj-lt"/>
              <a:buAutoNum type="alphaUcPeriod"/>
            </a:pPr>
            <a:r>
              <a:rPr lang="en-US" sz="2800" dirty="0" smtClean="0"/>
              <a:t>What volume takes now the oxygen in the bottle? </a:t>
            </a:r>
          </a:p>
          <a:p>
            <a:pPr marL="342900" indent="-342900">
              <a:buFont typeface="+mj-lt"/>
              <a:buAutoNum type="alphaUcPeriod"/>
            </a:pPr>
            <a:r>
              <a:rPr lang="en-US" sz="2800" dirty="0" smtClean="0"/>
              <a:t>Will the bottle weigh more or less?</a:t>
            </a:r>
          </a:p>
        </p:txBody>
      </p:sp>
      <p:sp>
        <p:nvSpPr>
          <p:cNvPr id="6" name="5 Rectángulo"/>
          <p:cNvSpPr/>
          <p:nvPr/>
        </p:nvSpPr>
        <p:spPr>
          <a:xfrm>
            <a:off x="428596" y="4327762"/>
            <a:ext cx="8358246" cy="1815882"/>
          </a:xfrm>
          <a:prstGeom prst="rect">
            <a:avLst/>
          </a:prstGeom>
          <a:solidFill>
            <a:schemeClr val="accent2">
              <a:lumMod val="20000"/>
              <a:lumOff val="80000"/>
            </a:schemeClr>
          </a:solidFill>
        </p:spPr>
        <p:txBody>
          <a:bodyPr wrap="square">
            <a:spAutoFit/>
          </a:bodyPr>
          <a:lstStyle/>
          <a:p>
            <a:r>
              <a:rPr lang="en-US" sz="2800" dirty="0" smtClean="0"/>
              <a:t>If we take one litre of oxygen out</a:t>
            </a:r>
          </a:p>
          <a:p>
            <a:r>
              <a:rPr lang="en-US" sz="2800" dirty="0" smtClean="0"/>
              <a:t> </a:t>
            </a:r>
          </a:p>
          <a:p>
            <a:pPr marL="514350" indent="-514350">
              <a:buFont typeface="+mj-lt"/>
              <a:buAutoNum type="alphaUcPeriod"/>
            </a:pPr>
            <a:r>
              <a:rPr lang="en-US" sz="2800" dirty="0" smtClean="0"/>
              <a:t>What volume takes now the oxygen in the bottle? </a:t>
            </a:r>
          </a:p>
          <a:p>
            <a:pPr marL="514350" indent="-514350">
              <a:buFont typeface="+mj-lt"/>
              <a:buAutoNum type="alphaUcPeriod"/>
            </a:pPr>
            <a:r>
              <a:rPr lang="en-US" sz="2800" dirty="0" smtClean="0"/>
              <a:t>Will the bottle weigh more or less?</a:t>
            </a:r>
          </a:p>
        </p:txBody>
      </p:sp>
      <p:sp>
        <p:nvSpPr>
          <p:cNvPr id="7" name="6 Rectángulo"/>
          <p:cNvSpPr/>
          <p:nvPr/>
        </p:nvSpPr>
        <p:spPr>
          <a:xfrm>
            <a:off x="142844" y="857232"/>
            <a:ext cx="8858312" cy="954107"/>
          </a:xfrm>
          <a:prstGeom prst="rect">
            <a:avLst/>
          </a:prstGeom>
        </p:spPr>
        <p:txBody>
          <a:bodyPr wrap="square">
            <a:spAutoFit/>
          </a:bodyPr>
          <a:lstStyle/>
          <a:p>
            <a:r>
              <a:rPr lang="en-US" sz="2800" dirty="0" smtClean="0"/>
              <a:t>An iron bottle has a capacity of twenty litres. We have it  full of oxygen.</a:t>
            </a:r>
          </a:p>
        </p:txBody>
      </p:sp>
      <p:sp>
        <p:nvSpPr>
          <p:cNvPr id="8" name="7 Marcador de pie de página"/>
          <p:cNvSpPr>
            <a:spLocks noGrp="1"/>
          </p:cNvSpPr>
          <p:nvPr>
            <p:ph type="ftr" sz="quarter" idx="11"/>
          </p:nvPr>
        </p:nvSpPr>
        <p:spPr/>
        <p:txBody>
          <a:bodyPr/>
          <a:lstStyle/>
          <a:p>
            <a:r>
              <a:rPr lang="es-ES" dirty="0" smtClean="0"/>
              <a:t>Susana Morales Bernal</a:t>
            </a:r>
            <a:endParaRPr lang="es-E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18 Rectángulo"/>
          <p:cNvSpPr/>
          <p:nvPr/>
        </p:nvSpPr>
        <p:spPr>
          <a:xfrm>
            <a:off x="6286512" y="1428736"/>
            <a:ext cx="2571768" cy="514353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4" name="3 CuadroTexto"/>
          <p:cNvSpPr txBox="1"/>
          <p:nvPr/>
        </p:nvSpPr>
        <p:spPr>
          <a:xfrm>
            <a:off x="0" y="-142900"/>
            <a:ext cx="9144000" cy="830997"/>
          </a:xfrm>
          <a:prstGeom prst="rect">
            <a:avLst/>
          </a:prstGeom>
          <a:solidFill>
            <a:schemeClr val="bg1"/>
          </a:solidFill>
          <a:ln>
            <a:noFill/>
          </a:ln>
        </p:spPr>
        <p:txBody>
          <a:bodyPr wrap="square" rtlCol="0">
            <a:spAutoFit/>
          </a:bodyPr>
          <a:lstStyle/>
          <a:p>
            <a:pPr algn="ctr"/>
            <a:r>
              <a:rPr lang="es-ES" sz="4800" b="1"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Arial" pitchFamily="34" charset="0"/>
                <a:cs typeface="Arial" pitchFamily="34" charset="0"/>
              </a:rPr>
              <a:t>PROPERTIES OF SOLIDS</a:t>
            </a:r>
            <a:endParaRPr lang="es-ES" sz="4800" b="1"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Arial" pitchFamily="34" charset="0"/>
              <a:cs typeface="Arial" pitchFamily="34" charset="0"/>
            </a:endParaRPr>
          </a:p>
        </p:txBody>
      </p:sp>
      <p:sp>
        <p:nvSpPr>
          <p:cNvPr id="5" name="4 CuadroTexto"/>
          <p:cNvSpPr txBox="1"/>
          <p:nvPr/>
        </p:nvSpPr>
        <p:spPr>
          <a:xfrm>
            <a:off x="-32" y="785794"/>
            <a:ext cx="6929486" cy="707886"/>
          </a:xfrm>
          <a:prstGeom prst="rect">
            <a:avLst/>
          </a:prstGeom>
          <a:noFill/>
        </p:spPr>
        <p:txBody>
          <a:bodyPr wrap="square" rtlCol="0">
            <a:spAutoFit/>
          </a:bodyPr>
          <a:lstStyle/>
          <a:p>
            <a:r>
              <a:rPr lang="es-ES" sz="4000" b="1" i="1" dirty="0" smtClean="0">
                <a:solidFill>
                  <a:schemeClr val="accent1">
                    <a:lumMod val="75000"/>
                  </a:schemeClr>
                </a:solidFill>
                <a:effectLst>
                  <a:outerShdw blurRad="38100" dist="38100" dir="2700000" algn="tl">
                    <a:srgbClr val="000000">
                      <a:alpha val="43137"/>
                    </a:srgbClr>
                  </a:outerShdw>
                </a:effectLst>
              </a:rPr>
              <a:t>The properties of solids are:</a:t>
            </a:r>
          </a:p>
        </p:txBody>
      </p:sp>
      <p:sp>
        <p:nvSpPr>
          <p:cNvPr id="6" name="5 CuadroTexto"/>
          <p:cNvSpPr txBox="1"/>
          <p:nvPr/>
        </p:nvSpPr>
        <p:spPr>
          <a:xfrm>
            <a:off x="214282" y="1571612"/>
            <a:ext cx="3714776" cy="646331"/>
          </a:xfrm>
          <a:prstGeom prst="rect">
            <a:avLst/>
          </a:prstGeom>
          <a:noFill/>
        </p:spPr>
        <p:txBody>
          <a:bodyPr wrap="square" rtlCol="0">
            <a:spAutoFit/>
          </a:bodyPr>
          <a:lstStyle/>
          <a:p>
            <a:pPr>
              <a:buClr>
                <a:schemeClr val="accent1">
                  <a:lumMod val="75000"/>
                </a:schemeClr>
              </a:buClr>
              <a:buFont typeface="Wingdings" pitchFamily="2" charset="2"/>
              <a:buChar char="Ø"/>
            </a:pPr>
            <a:r>
              <a:rPr lang="es-ES" sz="3600" dirty="0" smtClean="0"/>
              <a:t> </a:t>
            </a:r>
            <a:r>
              <a:rPr lang="es-ES" sz="3200" dirty="0" smtClean="0"/>
              <a:t>They have mass</a:t>
            </a:r>
          </a:p>
        </p:txBody>
      </p:sp>
      <p:sp>
        <p:nvSpPr>
          <p:cNvPr id="7" name="6 CuadroTexto"/>
          <p:cNvSpPr txBox="1"/>
          <p:nvPr/>
        </p:nvSpPr>
        <p:spPr>
          <a:xfrm>
            <a:off x="214282" y="2568355"/>
            <a:ext cx="7143800" cy="646331"/>
          </a:xfrm>
          <a:prstGeom prst="rect">
            <a:avLst/>
          </a:prstGeom>
          <a:noFill/>
        </p:spPr>
        <p:txBody>
          <a:bodyPr wrap="square" rtlCol="0">
            <a:spAutoFit/>
          </a:bodyPr>
          <a:lstStyle/>
          <a:p>
            <a:pPr>
              <a:buClr>
                <a:schemeClr val="accent1">
                  <a:lumMod val="75000"/>
                </a:schemeClr>
              </a:buClr>
              <a:buFont typeface="Wingdings" pitchFamily="2" charset="2"/>
              <a:buChar char="Ø"/>
            </a:pPr>
            <a:r>
              <a:rPr lang="es-ES" sz="3600" dirty="0" smtClean="0"/>
              <a:t> </a:t>
            </a:r>
            <a:r>
              <a:rPr lang="es-ES" sz="3200" dirty="0" smtClean="0"/>
              <a:t>They take up a place in space</a:t>
            </a:r>
            <a:endParaRPr lang="es-ES" sz="3200" dirty="0"/>
          </a:p>
        </p:txBody>
      </p:sp>
      <p:sp>
        <p:nvSpPr>
          <p:cNvPr id="9" name="8 CuadroTexto"/>
          <p:cNvSpPr txBox="1"/>
          <p:nvPr/>
        </p:nvSpPr>
        <p:spPr>
          <a:xfrm>
            <a:off x="214282" y="3709104"/>
            <a:ext cx="5572164" cy="1077218"/>
          </a:xfrm>
          <a:prstGeom prst="rect">
            <a:avLst/>
          </a:prstGeom>
          <a:noFill/>
        </p:spPr>
        <p:txBody>
          <a:bodyPr wrap="square" rtlCol="0">
            <a:spAutoFit/>
          </a:bodyPr>
          <a:lstStyle/>
          <a:p>
            <a:pPr algn="just">
              <a:buClr>
                <a:schemeClr val="accent1">
                  <a:lumMod val="75000"/>
                </a:schemeClr>
              </a:buClr>
              <a:buFont typeface="Wingdings" pitchFamily="2" charset="2"/>
              <a:buChar char="Ø"/>
            </a:pPr>
            <a:r>
              <a:rPr lang="es-ES" sz="3200" dirty="0" smtClean="0"/>
              <a:t>  They have a definite volume </a:t>
            </a:r>
          </a:p>
          <a:p>
            <a:pPr algn="just">
              <a:buClr>
                <a:schemeClr val="accent1">
                  <a:lumMod val="75000"/>
                </a:schemeClr>
              </a:buClr>
            </a:pPr>
            <a:r>
              <a:rPr lang="es-ES" sz="3200" dirty="0"/>
              <a:t> </a:t>
            </a:r>
            <a:r>
              <a:rPr lang="es-ES" sz="3200" dirty="0" smtClean="0"/>
              <a:t>     that does not change</a:t>
            </a:r>
            <a:endParaRPr lang="es-ES" sz="3200" dirty="0"/>
          </a:p>
        </p:txBody>
      </p:sp>
      <p:sp>
        <p:nvSpPr>
          <p:cNvPr id="10" name="9 CuadroTexto"/>
          <p:cNvSpPr txBox="1"/>
          <p:nvPr/>
        </p:nvSpPr>
        <p:spPr>
          <a:xfrm>
            <a:off x="285720" y="4931174"/>
            <a:ext cx="5572164" cy="1569660"/>
          </a:xfrm>
          <a:prstGeom prst="rect">
            <a:avLst/>
          </a:prstGeom>
          <a:noFill/>
        </p:spPr>
        <p:txBody>
          <a:bodyPr wrap="square" rtlCol="0">
            <a:spAutoFit/>
          </a:bodyPr>
          <a:lstStyle/>
          <a:p>
            <a:pPr>
              <a:buClr>
                <a:schemeClr val="accent1">
                  <a:lumMod val="75000"/>
                </a:schemeClr>
              </a:buClr>
              <a:buFont typeface="Wingdings" pitchFamily="2" charset="2"/>
              <a:buChar char="Ø"/>
            </a:pPr>
            <a:r>
              <a:rPr lang="es-ES" sz="3200" dirty="0" smtClean="0"/>
              <a:t> They  cannot change their</a:t>
            </a:r>
          </a:p>
          <a:p>
            <a:pPr>
              <a:buClr>
                <a:schemeClr val="accent1">
                  <a:lumMod val="75000"/>
                </a:schemeClr>
              </a:buClr>
            </a:pPr>
            <a:r>
              <a:rPr lang="es-ES" sz="3200" dirty="0" smtClean="0"/>
              <a:t>     shape easily  </a:t>
            </a:r>
          </a:p>
          <a:p>
            <a:pPr>
              <a:buClr>
                <a:schemeClr val="accent1">
                  <a:lumMod val="75000"/>
                </a:schemeClr>
              </a:buClr>
            </a:pPr>
            <a:r>
              <a:rPr lang="es-ES" sz="3200" dirty="0" smtClean="0"/>
              <a:t>     </a:t>
            </a:r>
            <a:endParaRPr lang="es-ES" sz="3200" dirty="0"/>
          </a:p>
        </p:txBody>
      </p:sp>
      <p:pic>
        <p:nvPicPr>
          <p:cNvPr id="2054" name="Picture 6" descr="http://www.garciaiguaran.com/images/Lingotes.jpg"/>
          <p:cNvPicPr>
            <a:picLocks noChangeAspect="1" noChangeArrowheads="1"/>
          </p:cNvPicPr>
          <p:nvPr/>
        </p:nvPicPr>
        <p:blipFill>
          <a:blip r:embed="rId3" cstate="print"/>
          <a:srcRect/>
          <a:stretch>
            <a:fillRect/>
          </a:stretch>
        </p:blipFill>
        <p:spPr bwMode="auto">
          <a:xfrm>
            <a:off x="6572264" y="1857364"/>
            <a:ext cx="2000264" cy="2000264"/>
          </a:xfrm>
          <a:prstGeom prst="rect">
            <a:avLst/>
          </a:prstGeom>
          <a:noFill/>
          <a:ln w="6350">
            <a:solidFill>
              <a:schemeClr val="bg1">
                <a:lumMod val="50000"/>
              </a:schemeClr>
            </a:solidFill>
          </a:ln>
        </p:spPr>
      </p:pic>
      <p:pic>
        <p:nvPicPr>
          <p:cNvPr id="1026" name="Picture 2" descr="G:\solido.jpg"/>
          <p:cNvPicPr>
            <a:picLocks noChangeAspect="1" noChangeArrowheads="1"/>
          </p:cNvPicPr>
          <p:nvPr/>
        </p:nvPicPr>
        <p:blipFill>
          <a:blip r:embed="rId4" cstate="print"/>
          <a:srcRect/>
          <a:stretch>
            <a:fillRect/>
          </a:stretch>
        </p:blipFill>
        <p:spPr bwMode="auto">
          <a:xfrm>
            <a:off x="6633368" y="4214818"/>
            <a:ext cx="1939160" cy="1857388"/>
          </a:xfrm>
          <a:prstGeom prst="rect">
            <a:avLst/>
          </a:prstGeom>
          <a:noFill/>
        </p:spPr>
      </p:pic>
      <p:sp>
        <p:nvSpPr>
          <p:cNvPr id="11" name="10 Marcador de pie de página"/>
          <p:cNvSpPr>
            <a:spLocks noGrp="1"/>
          </p:cNvSpPr>
          <p:nvPr>
            <p:ph type="ftr" sz="quarter" idx="11"/>
          </p:nvPr>
        </p:nvSpPr>
        <p:spPr/>
        <p:txBody>
          <a:bodyPr/>
          <a:lstStyle/>
          <a:p>
            <a:r>
              <a:rPr lang="es-ES" dirty="0" smtClean="0"/>
              <a:t>Susana Morales Bernal</a:t>
            </a:r>
            <a:endParaRPr lang="es-E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22 CuadroTexto"/>
          <p:cNvSpPr txBox="1"/>
          <p:nvPr/>
        </p:nvSpPr>
        <p:spPr>
          <a:xfrm>
            <a:off x="285720" y="2000240"/>
            <a:ext cx="1428760" cy="369332"/>
          </a:xfrm>
          <a:prstGeom prst="rect">
            <a:avLst/>
          </a:prstGeom>
          <a:noFill/>
        </p:spPr>
        <p:txBody>
          <a:bodyPr wrap="square" rtlCol="0">
            <a:spAutoFit/>
          </a:bodyPr>
          <a:lstStyle/>
          <a:p>
            <a:endParaRPr lang="es-ES" dirty="0"/>
          </a:p>
        </p:txBody>
      </p:sp>
      <p:sp>
        <p:nvSpPr>
          <p:cNvPr id="15" name="14 CuadroTexto"/>
          <p:cNvSpPr txBox="1"/>
          <p:nvPr/>
        </p:nvSpPr>
        <p:spPr>
          <a:xfrm>
            <a:off x="0" y="-158431"/>
            <a:ext cx="9144000" cy="1015663"/>
          </a:xfrm>
          <a:prstGeom prst="rect">
            <a:avLst/>
          </a:prstGeom>
          <a:noFill/>
        </p:spPr>
        <p:txBody>
          <a:bodyPr wrap="square" rtlCol="0">
            <a:spAutoFit/>
          </a:bodyPr>
          <a:lstStyle/>
          <a:p>
            <a:pPr algn="ctr"/>
            <a:r>
              <a:rPr lang="es-ES" sz="6000" b="1" dirty="0" smtClean="0">
                <a:solidFill>
                  <a:schemeClr val="accent1">
                    <a:lumMod val="75000"/>
                  </a:schemeClr>
                </a:solidFill>
                <a:effectLst>
                  <a:outerShdw blurRad="38100" dist="38100" dir="2700000" algn="tl">
                    <a:srgbClr val="000000">
                      <a:alpha val="43137"/>
                    </a:srgbClr>
                  </a:outerShdw>
                </a:effectLst>
                <a:latin typeface="+mj-lt"/>
              </a:rPr>
              <a:t>EXERCISE 9</a:t>
            </a:r>
            <a:endParaRPr lang="es-ES" sz="6000" b="1" dirty="0">
              <a:solidFill>
                <a:schemeClr val="accent1">
                  <a:lumMod val="75000"/>
                </a:schemeClr>
              </a:solidFill>
              <a:effectLst>
                <a:outerShdw blurRad="38100" dist="38100" dir="2700000" algn="tl">
                  <a:srgbClr val="000000">
                    <a:alpha val="43137"/>
                  </a:srgbClr>
                </a:outerShdw>
              </a:effectLst>
              <a:latin typeface="+mj-lt"/>
            </a:endParaRPr>
          </a:p>
        </p:txBody>
      </p:sp>
      <p:sp>
        <p:nvSpPr>
          <p:cNvPr id="25" name="24 Rectángulo"/>
          <p:cNvSpPr/>
          <p:nvPr/>
        </p:nvSpPr>
        <p:spPr>
          <a:xfrm>
            <a:off x="71406" y="928670"/>
            <a:ext cx="8929718" cy="584775"/>
          </a:xfrm>
          <a:prstGeom prst="rect">
            <a:avLst/>
          </a:prstGeom>
        </p:spPr>
        <p:txBody>
          <a:bodyPr wrap="square">
            <a:spAutoFit/>
          </a:bodyPr>
          <a:lstStyle/>
          <a:p>
            <a:r>
              <a:rPr lang="en-US" sz="3200" dirty="0" smtClean="0"/>
              <a:t> What  happens if we compress a gas too much?</a:t>
            </a:r>
            <a:endParaRPr lang="es-ES" sz="3200" dirty="0"/>
          </a:p>
        </p:txBody>
      </p:sp>
      <p:sp>
        <p:nvSpPr>
          <p:cNvPr id="26" name="25 CuadroTexto"/>
          <p:cNvSpPr txBox="1"/>
          <p:nvPr/>
        </p:nvSpPr>
        <p:spPr>
          <a:xfrm>
            <a:off x="142844" y="3000372"/>
            <a:ext cx="5143536" cy="2308324"/>
          </a:xfrm>
          <a:prstGeom prst="rect">
            <a:avLst/>
          </a:prstGeom>
          <a:solidFill>
            <a:schemeClr val="accent5">
              <a:lumMod val="20000"/>
              <a:lumOff val="80000"/>
            </a:schemeClr>
          </a:solidFill>
        </p:spPr>
        <p:txBody>
          <a:bodyPr wrap="square" rtlCol="0">
            <a:spAutoFit/>
          </a:bodyPr>
          <a:lstStyle/>
          <a:p>
            <a:pPr marL="342900" indent="-342900">
              <a:buFont typeface="+mj-lt"/>
              <a:buAutoNum type="alphaUcPeriod"/>
            </a:pPr>
            <a:r>
              <a:rPr lang="en-US" sz="3600" dirty="0" smtClean="0">
                <a:solidFill>
                  <a:schemeClr val="accent1">
                    <a:lumMod val="50000"/>
                  </a:schemeClr>
                </a:solidFill>
              </a:rPr>
              <a:t> It has a greater volume </a:t>
            </a:r>
          </a:p>
          <a:p>
            <a:pPr marL="342900" indent="-342900"/>
            <a:r>
              <a:rPr lang="en-US" sz="3600" dirty="0" smtClean="0">
                <a:solidFill>
                  <a:schemeClr val="accent1">
                    <a:lumMod val="50000"/>
                  </a:schemeClr>
                </a:solidFill>
              </a:rPr>
              <a:t>B. It has less mass </a:t>
            </a:r>
          </a:p>
          <a:p>
            <a:pPr marL="342900" indent="-342900"/>
            <a:r>
              <a:rPr lang="en-US" sz="3600" dirty="0" smtClean="0">
                <a:solidFill>
                  <a:schemeClr val="accent1">
                    <a:lumMod val="50000"/>
                  </a:schemeClr>
                </a:solidFill>
              </a:rPr>
              <a:t>C. It disappears</a:t>
            </a:r>
          </a:p>
          <a:p>
            <a:pPr marL="342900" indent="-342900"/>
            <a:r>
              <a:rPr lang="en-US" sz="3600" dirty="0" smtClean="0">
                <a:solidFill>
                  <a:schemeClr val="accent1">
                    <a:lumMod val="50000"/>
                  </a:schemeClr>
                </a:solidFill>
              </a:rPr>
              <a:t>D. It turns to liquid state</a:t>
            </a:r>
            <a:endParaRPr lang="es-ES" sz="3600" dirty="0" smtClean="0">
              <a:solidFill>
                <a:schemeClr val="accent1">
                  <a:lumMod val="50000"/>
                </a:schemeClr>
              </a:solidFill>
            </a:endParaRPr>
          </a:p>
        </p:txBody>
      </p:sp>
      <p:grpSp>
        <p:nvGrpSpPr>
          <p:cNvPr id="41" name="40 Grupo"/>
          <p:cNvGrpSpPr/>
          <p:nvPr/>
        </p:nvGrpSpPr>
        <p:grpSpPr>
          <a:xfrm>
            <a:off x="5357818" y="1785926"/>
            <a:ext cx="1500198" cy="2071702"/>
            <a:chOff x="5357818" y="1785926"/>
            <a:chExt cx="1500198" cy="2071702"/>
          </a:xfrm>
        </p:grpSpPr>
        <p:grpSp>
          <p:nvGrpSpPr>
            <p:cNvPr id="56" name="55 Grupo"/>
            <p:cNvGrpSpPr/>
            <p:nvPr/>
          </p:nvGrpSpPr>
          <p:grpSpPr>
            <a:xfrm>
              <a:off x="5429256" y="1785926"/>
              <a:ext cx="1285884" cy="1571636"/>
              <a:chOff x="6000760" y="1857364"/>
              <a:chExt cx="1285884" cy="1571636"/>
            </a:xfrm>
          </p:grpSpPr>
          <p:sp>
            <p:nvSpPr>
              <p:cNvPr id="27" name="26 Rectángulo"/>
              <p:cNvSpPr/>
              <p:nvPr/>
            </p:nvSpPr>
            <p:spPr>
              <a:xfrm>
                <a:off x="6000760" y="1857364"/>
                <a:ext cx="1285884" cy="157163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39" name="38 Conector"/>
              <p:cNvSpPr/>
              <p:nvPr/>
            </p:nvSpPr>
            <p:spPr>
              <a:xfrm>
                <a:off x="6858016" y="3000372"/>
                <a:ext cx="80962"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42" name="41 Conector"/>
              <p:cNvSpPr/>
              <p:nvPr/>
            </p:nvSpPr>
            <p:spPr>
              <a:xfrm>
                <a:off x="6858016" y="2357430"/>
                <a:ext cx="71438"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44" name="43 Conector"/>
              <p:cNvSpPr/>
              <p:nvPr/>
            </p:nvSpPr>
            <p:spPr>
              <a:xfrm>
                <a:off x="7000892" y="2643182"/>
                <a:ext cx="71438"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45" name="44 Conector"/>
              <p:cNvSpPr/>
              <p:nvPr/>
            </p:nvSpPr>
            <p:spPr>
              <a:xfrm>
                <a:off x="6286512" y="2357430"/>
                <a:ext cx="71438"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46" name="45 Conector"/>
              <p:cNvSpPr/>
              <p:nvPr/>
            </p:nvSpPr>
            <p:spPr>
              <a:xfrm>
                <a:off x="6143636" y="2643182"/>
                <a:ext cx="71438"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47" name="46 Conector"/>
              <p:cNvSpPr/>
              <p:nvPr/>
            </p:nvSpPr>
            <p:spPr>
              <a:xfrm>
                <a:off x="6286512" y="2928934"/>
                <a:ext cx="71438"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48" name="47 Conector"/>
              <p:cNvSpPr/>
              <p:nvPr/>
            </p:nvSpPr>
            <p:spPr>
              <a:xfrm>
                <a:off x="6572264" y="2643182"/>
                <a:ext cx="71438"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49" name="48 Conector"/>
              <p:cNvSpPr/>
              <p:nvPr/>
            </p:nvSpPr>
            <p:spPr>
              <a:xfrm>
                <a:off x="6572264" y="2071678"/>
                <a:ext cx="71438"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grpSp>
        <p:sp>
          <p:nvSpPr>
            <p:cNvPr id="68" name="67 CuadroTexto"/>
            <p:cNvSpPr txBox="1"/>
            <p:nvPr/>
          </p:nvSpPr>
          <p:spPr>
            <a:xfrm>
              <a:off x="5357818" y="3488296"/>
              <a:ext cx="1500198" cy="369332"/>
            </a:xfrm>
            <a:prstGeom prst="rect">
              <a:avLst/>
            </a:prstGeom>
            <a:noFill/>
          </p:spPr>
          <p:txBody>
            <a:bodyPr wrap="square" rtlCol="0">
              <a:spAutoFit/>
            </a:bodyPr>
            <a:lstStyle/>
            <a:p>
              <a:r>
                <a:rPr lang="es-ES" dirty="0" smtClean="0"/>
                <a:t>Normal gas</a:t>
              </a:r>
              <a:endParaRPr lang="es-ES" dirty="0"/>
            </a:p>
          </p:txBody>
        </p:sp>
      </p:grpSp>
      <p:grpSp>
        <p:nvGrpSpPr>
          <p:cNvPr id="43" name="42 Grupo"/>
          <p:cNvGrpSpPr/>
          <p:nvPr/>
        </p:nvGrpSpPr>
        <p:grpSpPr>
          <a:xfrm>
            <a:off x="7215206" y="2143116"/>
            <a:ext cx="2071702" cy="1583778"/>
            <a:chOff x="7215206" y="2143116"/>
            <a:chExt cx="2071702" cy="1583778"/>
          </a:xfrm>
        </p:grpSpPr>
        <p:grpSp>
          <p:nvGrpSpPr>
            <p:cNvPr id="57" name="56 Grupo"/>
            <p:cNvGrpSpPr/>
            <p:nvPr/>
          </p:nvGrpSpPr>
          <p:grpSpPr>
            <a:xfrm>
              <a:off x="7286644" y="2143116"/>
              <a:ext cx="1285884" cy="1143008"/>
              <a:chOff x="7715272" y="2143116"/>
              <a:chExt cx="1285884" cy="1143008"/>
            </a:xfrm>
          </p:grpSpPr>
          <p:sp>
            <p:nvSpPr>
              <p:cNvPr id="37" name="36 Rectángulo"/>
              <p:cNvSpPr/>
              <p:nvPr/>
            </p:nvSpPr>
            <p:spPr>
              <a:xfrm>
                <a:off x="7715272" y="2143116"/>
                <a:ext cx="1285884" cy="114300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38" name="37 Conector"/>
              <p:cNvSpPr/>
              <p:nvPr/>
            </p:nvSpPr>
            <p:spPr>
              <a:xfrm>
                <a:off x="8143900" y="2357430"/>
                <a:ext cx="71438"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40" name="39 Conector"/>
              <p:cNvSpPr/>
              <p:nvPr/>
            </p:nvSpPr>
            <p:spPr>
              <a:xfrm>
                <a:off x="8215338" y="2571744"/>
                <a:ext cx="71438"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50" name="49 Conector"/>
              <p:cNvSpPr/>
              <p:nvPr/>
            </p:nvSpPr>
            <p:spPr>
              <a:xfrm>
                <a:off x="8367738" y="2724144"/>
                <a:ext cx="71438"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51" name="50 Conector"/>
              <p:cNvSpPr/>
              <p:nvPr/>
            </p:nvSpPr>
            <p:spPr>
              <a:xfrm>
                <a:off x="8572528" y="2500306"/>
                <a:ext cx="71438"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52" name="51 Conector"/>
              <p:cNvSpPr/>
              <p:nvPr/>
            </p:nvSpPr>
            <p:spPr>
              <a:xfrm>
                <a:off x="8501090" y="2285992"/>
                <a:ext cx="71438"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53" name="52 Conector"/>
              <p:cNvSpPr/>
              <p:nvPr/>
            </p:nvSpPr>
            <p:spPr>
              <a:xfrm>
                <a:off x="8072462" y="2786058"/>
                <a:ext cx="71438"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54" name="53 Conector"/>
              <p:cNvSpPr/>
              <p:nvPr/>
            </p:nvSpPr>
            <p:spPr>
              <a:xfrm>
                <a:off x="8358214" y="3000372"/>
                <a:ext cx="71438"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55" name="54 Conector"/>
              <p:cNvSpPr/>
              <p:nvPr/>
            </p:nvSpPr>
            <p:spPr>
              <a:xfrm>
                <a:off x="8643966" y="2724144"/>
                <a:ext cx="71438"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grpSp>
        <p:sp>
          <p:nvSpPr>
            <p:cNvPr id="69" name="68 CuadroTexto"/>
            <p:cNvSpPr txBox="1"/>
            <p:nvPr/>
          </p:nvSpPr>
          <p:spPr>
            <a:xfrm>
              <a:off x="7215206" y="3357562"/>
              <a:ext cx="2071702" cy="369332"/>
            </a:xfrm>
            <a:prstGeom prst="rect">
              <a:avLst/>
            </a:prstGeom>
            <a:noFill/>
          </p:spPr>
          <p:txBody>
            <a:bodyPr wrap="square" rtlCol="0">
              <a:spAutoFit/>
            </a:bodyPr>
            <a:lstStyle/>
            <a:p>
              <a:r>
                <a:rPr lang="es-ES" dirty="0" smtClean="0"/>
                <a:t>Compressed  gas</a:t>
              </a:r>
              <a:endParaRPr lang="es-ES" dirty="0"/>
            </a:p>
          </p:txBody>
        </p:sp>
      </p:grpSp>
      <p:sp>
        <p:nvSpPr>
          <p:cNvPr id="70" name="69 CuadroTexto"/>
          <p:cNvSpPr txBox="1"/>
          <p:nvPr/>
        </p:nvSpPr>
        <p:spPr>
          <a:xfrm>
            <a:off x="7367606" y="4988494"/>
            <a:ext cx="1776394" cy="369332"/>
          </a:xfrm>
          <a:prstGeom prst="rect">
            <a:avLst/>
          </a:prstGeom>
          <a:noFill/>
        </p:spPr>
        <p:txBody>
          <a:bodyPr wrap="square" rtlCol="0">
            <a:spAutoFit/>
          </a:bodyPr>
          <a:lstStyle/>
          <a:p>
            <a:r>
              <a:rPr lang="es-ES" dirty="0" smtClean="0"/>
              <a:t>Expanded  gas</a:t>
            </a:r>
            <a:endParaRPr lang="es-ES" dirty="0"/>
          </a:p>
        </p:txBody>
      </p:sp>
      <p:grpSp>
        <p:nvGrpSpPr>
          <p:cNvPr id="80" name="79 Grupo"/>
          <p:cNvGrpSpPr/>
          <p:nvPr/>
        </p:nvGrpSpPr>
        <p:grpSpPr>
          <a:xfrm>
            <a:off x="5857884" y="4572008"/>
            <a:ext cx="1058964" cy="2000264"/>
            <a:chOff x="5857884" y="4572008"/>
            <a:chExt cx="1058964" cy="2000264"/>
          </a:xfrm>
        </p:grpSpPr>
        <p:sp>
          <p:nvSpPr>
            <p:cNvPr id="59" name="58 Rectángulo"/>
            <p:cNvSpPr/>
            <p:nvPr/>
          </p:nvSpPr>
          <p:spPr>
            <a:xfrm>
              <a:off x="5857884" y="4572008"/>
              <a:ext cx="1058964" cy="200026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71" name="70 Conector"/>
            <p:cNvSpPr/>
            <p:nvPr/>
          </p:nvSpPr>
          <p:spPr>
            <a:xfrm>
              <a:off x="6634178" y="4714884"/>
              <a:ext cx="80962"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72" name="71 Conector"/>
            <p:cNvSpPr/>
            <p:nvPr/>
          </p:nvSpPr>
          <p:spPr>
            <a:xfrm>
              <a:off x="6705616" y="6357958"/>
              <a:ext cx="80962"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73" name="72 Conector"/>
            <p:cNvSpPr/>
            <p:nvPr/>
          </p:nvSpPr>
          <p:spPr>
            <a:xfrm>
              <a:off x="6705616" y="5572140"/>
              <a:ext cx="80962"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74" name="73 Conector"/>
            <p:cNvSpPr/>
            <p:nvPr/>
          </p:nvSpPr>
          <p:spPr>
            <a:xfrm>
              <a:off x="6062674" y="5143512"/>
              <a:ext cx="80962"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75" name="74 Conector"/>
            <p:cNvSpPr/>
            <p:nvPr/>
          </p:nvSpPr>
          <p:spPr>
            <a:xfrm>
              <a:off x="5919798" y="6286520"/>
              <a:ext cx="80962"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76" name="75 Conector"/>
            <p:cNvSpPr/>
            <p:nvPr/>
          </p:nvSpPr>
          <p:spPr>
            <a:xfrm>
              <a:off x="5929322" y="5572140"/>
              <a:ext cx="80962"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77" name="76 Conector"/>
            <p:cNvSpPr/>
            <p:nvPr/>
          </p:nvSpPr>
          <p:spPr>
            <a:xfrm>
              <a:off x="6348426" y="6000768"/>
              <a:ext cx="80962"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78" name="77 Conector"/>
            <p:cNvSpPr/>
            <p:nvPr/>
          </p:nvSpPr>
          <p:spPr>
            <a:xfrm>
              <a:off x="6072198" y="4643446"/>
              <a:ext cx="80962"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79" name="78 Conector"/>
            <p:cNvSpPr/>
            <p:nvPr/>
          </p:nvSpPr>
          <p:spPr>
            <a:xfrm>
              <a:off x="6715140" y="5072074"/>
              <a:ext cx="80962"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grpSp>
      <p:sp>
        <p:nvSpPr>
          <p:cNvPr id="58" name="57 Marcador de pie de página"/>
          <p:cNvSpPr>
            <a:spLocks noGrp="1"/>
          </p:cNvSpPr>
          <p:nvPr>
            <p:ph type="ftr" sz="quarter" idx="11"/>
          </p:nvPr>
        </p:nvSpPr>
        <p:spPr/>
        <p:txBody>
          <a:bodyPr/>
          <a:lstStyle/>
          <a:p>
            <a:r>
              <a:rPr lang="es-ES" dirty="0" smtClean="0"/>
              <a:t>Susana Morales Bernal</a:t>
            </a:r>
            <a:endParaRPr lang="es-E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0" y="-158431"/>
            <a:ext cx="9144000" cy="1015663"/>
          </a:xfrm>
          <a:prstGeom prst="rect">
            <a:avLst/>
          </a:prstGeom>
          <a:noFill/>
        </p:spPr>
        <p:txBody>
          <a:bodyPr wrap="square" rtlCol="0">
            <a:spAutoFit/>
          </a:bodyPr>
          <a:lstStyle/>
          <a:p>
            <a:pPr algn="ctr"/>
            <a:r>
              <a:rPr lang="es-ES" sz="6000" b="1" dirty="0" smtClean="0">
                <a:solidFill>
                  <a:schemeClr val="accent1">
                    <a:lumMod val="75000"/>
                  </a:schemeClr>
                </a:solidFill>
                <a:effectLst>
                  <a:outerShdw blurRad="38100" dist="38100" dir="2700000" algn="tl">
                    <a:srgbClr val="000000">
                      <a:alpha val="43137"/>
                    </a:srgbClr>
                  </a:outerShdw>
                </a:effectLst>
                <a:latin typeface="+mj-lt"/>
              </a:rPr>
              <a:t>EXERCISE 10</a:t>
            </a:r>
            <a:endParaRPr lang="es-ES" sz="6000" b="1" dirty="0">
              <a:solidFill>
                <a:schemeClr val="accent1">
                  <a:lumMod val="75000"/>
                </a:schemeClr>
              </a:solidFill>
              <a:effectLst>
                <a:outerShdw blurRad="38100" dist="38100" dir="2700000" algn="tl">
                  <a:srgbClr val="000000">
                    <a:alpha val="43137"/>
                  </a:srgbClr>
                </a:outerShdw>
              </a:effectLst>
              <a:latin typeface="+mj-lt"/>
            </a:endParaRPr>
          </a:p>
        </p:txBody>
      </p:sp>
      <p:sp>
        <p:nvSpPr>
          <p:cNvPr id="5" name="4 Rectángulo"/>
          <p:cNvSpPr/>
          <p:nvPr/>
        </p:nvSpPr>
        <p:spPr>
          <a:xfrm>
            <a:off x="285720" y="857232"/>
            <a:ext cx="8572528" cy="1200329"/>
          </a:xfrm>
          <a:prstGeom prst="rect">
            <a:avLst/>
          </a:prstGeom>
        </p:spPr>
        <p:txBody>
          <a:bodyPr wrap="square">
            <a:spAutoFit/>
          </a:bodyPr>
          <a:lstStyle/>
          <a:p>
            <a:r>
              <a:rPr lang="en-US" sz="3600" dirty="0" smtClean="0"/>
              <a:t>This open container does not contain any liquid,  what has in its interior?</a:t>
            </a:r>
            <a:endParaRPr lang="es-ES_tradnl" sz="3600" dirty="0"/>
          </a:p>
        </p:txBody>
      </p:sp>
      <p:sp>
        <p:nvSpPr>
          <p:cNvPr id="6" name="5 CuadroTexto"/>
          <p:cNvSpPr txBox="1"/>
          <p:nvPr/>
        </p:nvSpPr>
        <p:spPr>
          <a:xfrm>
            <a:off x="1285852" y="2461338"/>
            <a:ext cx="3214710" cy="3539430"/>
          </a:xfrm>
          <a:prstGeom prst="rect">
            <a:avLst/>
          </a:prstGeom>
          <a:solidFill>
            <a:schemeClr val="accent6">
              <a:lumMod val="20000"/>
              <a:lumOff val="80000"/>
            </a:schemeClr>
          </a:solidFill>
        </p:spPr>
        <p:txBody>
          <a:bodyPr wrap="square" rtlCol="0">
            <a:spAutoFit/>
          </a:bodyPr>
          <a:lstStyle/>
          <a:p>
            <a:pPr marL="342900" indent="-342900">
              <a:buFont typeface="+mj-lt"/>
              <a:buAutoNum type="alphaUcPeriod"/>
            </a:pPr>
            <a:r>
              <a:rPr lang="es-ES" sz="3200" dirty="0" smtClean="0">
                <a:solidFill>
                  <a:schemeClr val="accent1">
                    <a:lumMod val="50000"/>
                  </a:schemeClr>
                </a:solidFill>
              </a:rPr>
              <a:t> Nothing</a:t>
            </a:r>
          </a:p>
          <a:p>
            <a:pPr marL="342900" indent="-342900">
              <a:buFont typeface="+mj-lt"/>
              <a:buAutoNum type="alphaUcPeriod"/>
            </a:pPr>
            <a:endParaRPr lang="es-ES" sz="3200" dirty="0" smtClean="0">
              <a:solidFill>
                <a:schemeClr val="accent1">
                  <a:lumMod val="50000"/>
                </a:schemeClr>
              </a:solidFill>
            </a:endParaRPr>
          </a:p>
          <a:p>
            <a:pPr marL="342900" indent="-342900">
              <a:buFont typeface="+mj-lt"/>
              <a:buAutoNum type="alphaUcPeriod"/>
            </a:pPr>
            <a:r>
              <a:rPr lang="es-ES" sz="3200" dirty="0" smtClean="0">
                <a:solidFill>
                  <a:schemeClr val="accent1">
                    <a:lumMod val="50000"/>
                  </a:schemeClr>
                </a:solidFill>
              </a:rPr>
              <a:t> 250 g of air</a:t>
            </a:r>
          </a:p>
          <a:p>
            <a:pPr marL="342900" indent="-342900">
              <a:buFont typeface="+mj-lt"/>
              <a:buAutoNum type="alphaUcPeriod"/>
            </a:pPr>
            <a:endParaRPr lang="es-ES" sz="3200" dirty="0" smtClean="0">
              <a:solidFill>
                <a:schemeClr val="accent1">
                  <a:lumMod val="50000"/>
                </a:schemeClr>
              </a:solidFill>
            </a:endParaRPr>
          </a:p>
          <a:p>
            <a:pPr marL="342900" indent="-342900">
              <a:buFont typeface="+mj-lt"/>
              <a:buAutoNum type="alphaUcPeriod"/>
            </a:pPr>
            <a:r>
              <a:rPr lang="es-ES" sz="3200" dirty="0" smtClean="0">
                <a:solidFill>
                  <a:schemeClr val="accent1">
                    <a:lumMod val="50000"/>
                  </a:schemeClr>
                </a:solidFill>
              </a:rPr>
              <a:t> 250 L of air</a:t>
            </a:r>
          </a:p>
          <a:p>
            <a:pPr marL="342900" indent="-342900">
              <a:buFont typeface="+mj-lt"/>
              <a:buAutoNum type="alphaUcPeriod"/>
            </a:pPr>
            <a:endParaRPr lang="es-ES" sz="3200" dirty="0" smtClean="0">
              <a:solidFill>
                <a:schemeClr val="accent1">
                  <a:lumMod val="50000"/>
                </a:schemeClr>
              </a:solidFill>
            </a:endParaRPr>
          </a:p>
          <a:p>
            <a:pPr marL="342900" indent="-342900">
              <a:buFont typeface="+mj-lt"/>
              <a:buAutoNum type="alphaUcPeriod"/>
            </a:pPr>
            <a:r>
              <a:rPr lang="es-ES" sz="3200" dirty="0" smtClean="0">
                <a:solidFill>
                  <a:schemeClr val="accent1">
                    <a:lumMod val="50000"/>
                  </a:schemeClr>
                </a:solidFill>
              </a:rPr>
              <a:t> 250 mL of air</a:t>
            </a:r>
          </a:p>
        </p:txBody>
      </p:sp>
      <p:pic>
        <p:nvPicPr>
          <p:cNvPr id="1026" name="Picture 2"/>
          <p:cNvPicPr>
            <a:picLocks noChangeAspect="1" noChangeArrowheads="1"/>
          </p:cNvPicPr>
          <p:nvPr/>
        </p:nvPicPr>
        <p:blipFill>
          <a:blip r:embed="rId3" cstate="print"/>
          <a:srcRect/>
          <a:stretch>
            <a:fillRect/>
          </a:stretch>
        </p:blipFill>
        <p:spPr bwMode="auto">
          <a:xfrm>
            <a:off x="5699148" y="2560657"/>
            <a:ext cx="2159000" cy="3582987"/>
          </a:xfrm>
          <a:prstGeom prst="rect">
            <a:avLst/>
          </a:prstGeom>
          <a:noFill/>
          <a:ln w="9525">
            <a:noFill/>
            <a:miter lim="800000"/>
            <a:headEnd/>
            <a:tailEnd/>
          </a:ln>
          <a:effectLst/>
        </p:spPr>
      </p:pic>
      <p:sp>
        <p:nvSpPr>
          <p:cNvPr id="7" name="6 Marcador de pie de página"/>
          <p:cNvSpPr>
            <a:spLocks noGrp="1"/>
          </p:cNvSpPr>
          <p:nvPr>
            <p:ph type="ftr" sz="quarter" idx="11"/>
          </p:nvPr>
        </p:nvSpPr>
        <p:spPr/>
        <p:txBody>
          <a:bodyPr/>
          <a:lstStyle/>
          <a:p>
            <a:r>
              <a:rPr lang="es-ES" dirty="0" smtClean="0"/>
              <a:t>Susana Morales Bernal</a:t>
            </a:r>
            <a:endParaRPr lang="es-E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1000108"/>
            <a:ext cx="9144000" cy="523220"/>
          </a:xfrm>
          <a:prstGeom prst="rect">
            <a:avLst/>
          </a:prstGeom>
        </p:spPr>
        <p:txBody>
          <a:bodyPr wrap="square">
            <a:spAutoFit/>
          </a:bodyPr>
          <a:lstStyle/>
          <a:p>
            <a:pPr algn="ctr"/>
            <a:r>
              <a:rPr lang="en-US" sz="2800" dirty="0" smtClean="0"/>
              <a:t>Order the following words to form a text with sense</a:t>
            </a:r>
            <a:endParaRPr lang="es-ES_tradnl" sz="2800" dirty="0"/>
          </a:p>
        </p:txBody>
      </p:sp>
      <p:sp>
        <p:nvSpPr>
          <p:cNvPr id="5" name="4 CuadroTexto"/>
          <p:cNvSpPr txBox="1"/>
          <p:nvPr/>
        </p:nvSpPr>
        <p:spPr>
          <a:xfrm>
            <a:off x="0" y="-142900"/>
            <a:ext cx="9144000" cy="1015663"/>
          </a:xfrm>
          <a:prstGeom prst="rect">
            <a:avLst/>
          </a:prstGeom>
          <a:noFill/>
        </p:spPr>
        <p:txBody>
          <a:bodyPr wrap="square" rtlCol="0">
            <a:spAutoFit/>
          </a:bodyPr>
          <a:lstStyle/>
          <a:p>
            <a:pPr algn="ctr"/>
            <a:r>
              <a:rPr lang="es-ES" sz="6000" b="1" dirty="0" smtClean="0">
                <a:solidFill>
                  <a:schemeClr val="accent1">
                    <a:lumMod val="75000"/>
                  </a:schemeClr>
                </a:solidFill>
                <a:effectLst>
                  <a:outerShdw blurRad="38100" dist="38100" dir="2700000" algn="tl">
                    <a:srgbClr val="000000">
                      <a:alpha val="43137"/>
                    </a:srgbClr>
                  </a:outerShdw>
                </a:effectLst>
                <a:latin typeface="+mj-lt"/>
              </a:rPr>
              <a:t>EXERCISE 11</a:t>
            </a:r>
            <a:endParaRPr lang="es-ES" sz="6000" b="1" dirty="0">
              <a:solidFill>
                <a:schemeClr val="accent1">
                  <a:lumMod val="75000"/>
                </a:schemeClr>
              </a:solidFill>
              <a:effectLst>
                <a:outerShdw blurRad="38100" dist="38100" dir="2700000" algn="tl">
                  <a:srgbClr val="000000">
                    <a:alpha val="43137"/>
                  </a:srgbClr>
                </a:outerShdw>
              </a:effectLst>
              <a:latin typeface="+mj-lt"/>
            </a:endParaRPr>
          </a:p>
        </p:txBody>
      </p:sp>
      <p:grpSp>
        <p:nvGrpSpPr>
          <p:cNvPr id="21" name="20 Grupo"/>
          <p:cNvGrpSpPr/>
          <p:nvPr/>
        </p:nvGrpSpPr>
        <p:grpSpPr>
          <a:xfrm>
            <a:off x="642910" y="1714488"/>
            <a:ext cx="7858180" cy="4572032"/>
            <a:chOff x="642910" y="1714488"/>
            <a:chExt cx="7858180" cy="4572032"/>
          </a:xfrm>
        </p:grpSpPr>
        <p:sp>
          <p:nvSpPr>
            <p:cNvPr id="18" name="17 Redondear rectángulo de esquina diagonal"/>
            <p:cNvSpPr/>
            <p:nvPr/>
          </p:nvSpPr>
          <p:spPr>
            <a:xfrm>
              <a:off x="642910" y="1785926"/>
              <a:ext cx="7858180" cy="4500594"/>
            </a:xfrm>
            <a:prstGeom prst="round2Diag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grpSp>
          <p:nvGrpSpPr>
            <p:cNvPr id="20" name="19 Grupo"/>
            <p:cNvGrpSpPr/>
            <p:nvPr/>
          </p:nvGrpSpPr>
          <p:grpSpPr>
            <a:xfrm>
              <a:off x="857224" y="1714488"/>
              <a:ext cx="7052926" cy="4074226"/>
              <a:chOff x="857224" y="1714488"/>
              <a:chExt cx="7052926" cy="4074226"/>
            </a:xfrm>
          </p:grpSpPr>
          <p:sp>
            <p:nvSpPr>
              <p:cNvPr id="7" name="6 Rectángulo"/>
              <p:cNvSpPr/>
              <p:nvPr/>
            </p:nvSpPr>
            <p:spPr>
              <a:xfrm>
                <a:off x="857224" y="3345420"/>
                <a:ext cx="4572000" cy="400110"/>
              </a:xfrm>
              <a:prstGeom prst="rect">
                <a:avLst/>
              </a:prstGeom>
            </p:spPr>
            <p:txBody>
              <a:bodyPr>
                <a:spAutoFit/>
              </a:bodyPr>
              <a:lstStyle/>
              <a:p>
                <a:pPr algn="just">
                  <a:tabLst>
                    <a:tab pos="630238" algn="l"/>
                  </a:tabLst>
                </a:pPr>
                <a:r>
                  <a:rPr lang="en-US" sz="2000" b="1" dirty="0" smtClean="0">
                    <a:solidFill>
                      <a:schemeClr val="accent1">
                        <a:lumMod val="75000"/>
                      </a:schemeClr>
                    </a:solidFill>
                  </a:rPr>
                  <a:t>, it is in very small proportion</a:t>
                </a:r>
              </a:p>
            </p:txBody>
          </p:sp>
          <p:sp>
            <p:nvSpPr>
              <p:cNvPr id="8" name="7 Rectángulo"/>
              <p:cNvSpPr/>
              <p:nvPr/>
            </p:nvSpPr>
            <p:spPr>
              <a:xfrm>
                <a:off x="1214414" y="2416726"/>
                <a:ext cx="809837" cy="400110"/>
              </a:xfrm>
              <a:prstGeom prst="rect">
                <a:avLst/>
              </a:prstGeom>
            </p:spPr>
            <p:txBody>
              <a:bodyPr wrap="none">
                <a:spAutoFit/>
              </a:bodyPr>
              <a:lstStyle/>
              <a:p>
                <a:r>
                  <a:rPr lang="en-US" sz="2000" b="1" dirty="0" smtClean="0">
                    <a:solidFill>
                      <a:schemeClr val="accent1">
                        <a:lumMod val="75000"/>
                      </a:schemeClr>
                    </a:solidFill>
                  </a:rPr>
                  <a:t>Solids</a:t>
                </a:r>
                <a:endParaRPr lang="es-ES_tradnl" sz="2000" b="1" dirty="0">
                  <a:solidFill>
                    <a:schemeClr val="accent1">
                      <a:lumMod val="75000"/>
                    </a:schemeClr>
                  </a:solidFill>
                </a:endParaRPr>
              </a:p>
            </p:txBody>
          </p:sp>
          <p:sp>
            <p:nvSpPr>
              <p:cNvPr id="9" name="8 Rectángulo"/>
              <p:cNvSpPr/>
              <p:nvPr/>
            </p:nvSpPr>
            <p:spPr>
              <a:xfrm>
                <a:off x="3942661" y="1714488"/>
                <a:ext cx="1406154" cy="400110"/>
              </a:xfrm>
              <a:prstGeom prst="rect">
                <a:avLst/>
              </a:prstGeom>
            </p:spPr>
            <p:txBody>
              <a:bodyPr wrap="none">
                <a:spAutoFit/>
              </a:bodyPr>
              <a:lstStyle/>
              <a:p>
                <a:r>
                  <a:rPr lang="en-US" sz="2000" b="1" dirty="0" smtClean="0">
                    <a:solidFill>
                      <a:schemeClr val="accent1">
                        <a:lumMod val="75000"/>
                      </a:schemeClr>
                    </a:solidFill>
                  </a:rPr>
                  <a:t>and liquids </a:t>
                </a:r>
                <a:endParaRPr lang="es-ES_tradnl" sz="2000" b="1" dirty="0">
                  <a:solidFill>
                    <a:schemeClr val="accent1">
                      <a:lumMod val="75000"/>
                    </a:schemeClr>
                  </a:solidFill>
                </a:endParaRPr>
              </a:p>
            </p:txBody>
          </p:sp>
          <p:sp>
            <p:nvSpPr>
              <p:cNvPr id="10" name="9 Rectángulo"/>
              <p:cNvSpPr/>
              <p:nvPr/>
            </p:nvSpPr>
            <p:spPr>
              <a:xfrm>
                <a:off x="4099698" y="2600262"/>
                <a:ext cx="3329822" cy="400110"/>
              </a:xfrm>
              <a:prstGeom prst="rect">
                <a:avLst/>
              </a:prstGeom>
            </p:spPr>
            <p:txBody>
              <a:bodyPr wrap="none">
                <a:spAutoFit/>
              </a:bodyPr>
              <a:lstStyle/>
              <a:p>
                <a:r>
                  <a:rPr lang="en-US" sz="2000" b="1" dirty="0" smtClean="0">
                    <a:solidFill>
                      <a:schemeClr val="accent1">
                        <a:lumMod val="75000"/>
                      </a:schemeClr>
                    </a:solidFill>
                  </a:rPr>
                  <a:t>practically do not expand and</a:t>
                </a:r>
                <a:endParaRPr lang="es-ES_tradnl" sz="2000" b="1" dirty="0">
                  <a:solidFill>
                    <a:schemeClr val="accent1">
                      <a:lumMod val="75000"/>
                    </a:schemeClr>
                  </a:solidFill>
                </a:endParaRPr>
              </a:p>
            </p:txBody>
          </p:sp>
          <p:sp>
            <p:nvSpPr>
              <p:cNvPr id="11" name="10 Rectángulo"/>
              <p:cNvSpPr/>
              <p:nvPr/>
            </p:nvSpPr>
            <p:spPr>
              <a:xfrm>
                <a:off x="1357290" y="1743006"/>
                <a:ext cx="1891095" cy="400110"/>
              </a:xfrm>
              <a:prstGeom prst="rect">
                <a:avLst/>
              </a:prstGeom>
            </p:spPr>
            <p:txBody>
              <a:bodyPr wrap="none">
                <a:spAutoFit/>
              </a:bodyPr>
              <a:lstStyle/>
              <a:p>
                <a:r>
                  <a:rPr lang="en-US" sz="2000" b="1" dirty="0" smtClean="0">
                    <a:solidFill>
                      <a:schemeClr val="accent1">
                        <a:lumMod val="75000"/>
                      </a:schemeClr>
                    </a:solidFill>
                  </a:rPr>
                  <a:t>, when they do </a:t>
                </a:r>
                <a:endParaRPr lang="es-ES_tradnl" sz="2000" b="1" dirty="0">
                  <a:solidFill>
                    <a:schemeClr val="accent1">
                      <a:lumMod val="75000"/>
                    </a:schemeClr>
                  </a:solidFill>
                </a:endParaRPr>
              </a:p>
            </p:txBody>
          </p:sp>
          <p:sp>
            <p:nvSpPr>
              <p:cNvPr id="12" name="11 Rectángulo"/>
              <p:cNvSpPr/>
              <p:nvPr/>
            </p:nvSpPr>
            <p:spPr>
              <a:xfrm>
                <a:off x="3143240" y="4386212"/>
                <a:ext cx="2714644" cy="400110"/>
              </a:xfrm>
              <a:prstGeom prst="rect">
                <a:avLst/>
              </a:prstGeom>
            </p:spPr>
            <p:txBody>
              <a:bodyPr wrap="square">
                <a:spAutoFit/>
              </a:bodyPr>
              <a:lstStyle/>
              <a:p>
                <a:pPr algn="just">
                  <a:defRPr/>
                </a:pPr>
                <a:r>
                  <a:rPr lang="en-US" sz="2000" b="1" dirty="0" smtClean="0">
                    <a:solidFill>
                      <a:schemeClr val="accent1">
                        <a:lumMod val="75000"/>
                      </a:schemeClr>
                    </a:solidFill>
                  </a:rPr>
                  <a:t> them from separating</a:t>
                </a:r>
              </a:p>
            </p:txBody>
          </p:sp>
          <p:sp>
            <p:nvSpPr>
              <p:cNvPr id="13" name="12 Rectángulo"/>
              <p:cNvSpPr/>
              <p:nvPr/>
            </p:nvSpPr>
            <p:spPr>
              <a:xfrm>
                <a:off x="4884642" y="3743270"/>
                <a:ext cx="3025508" cy="400110"/>
              </a:xfrm>
              <a:prstGeom prst="rect">
                <a:avLst/>
              </a:prstGeom>
            </p:spPr>
            <p:txBody>
              <a:bodyPr wrap="none">
                <a:spAutoFit/>
              </a:bodyPr>
              <a:lstStyle/>
              <a:p>
                <a:r>
                  <a:rPr lang="en-US" sz="2000" b="1" dirty="0" smtClean="0">
                    <a:solidFill>
                      <a:schemeClr val="accent1">
                        <a:lumMod val="75000"/>
                      </a:schemeClr>
                    </a:solidFill>
                  </a:rPr>
                  <a:t>In solid and liquid states , </a:t>
                </a:r>
                <a:endParaRPr lang="es-ES_tradnl" sz="2000" b="1" dirty="0">
                  <a:solidFill>
                    <a:schemeClr val="accent1">
                      <a:lumMod val="75000"/>
                    </a:schemeClr>
                  </a:solidFill>
                </a:endParaRPr>
              </a:p>
            </p:txBody>
          </p:sp>
          <p:sp>
            <p:nvSpPr>
              <p:cNvPr id="14" name="13 Rectángulo"/>
              <p:cNvSpPr/>
              <p:nvPr/>
            </p:nvSpPr>
            <p:spPr>
              <a:xfrm>
                <a:off x="1201096" y="4429132"/>
                <a:ext cx="1299202" cy="400110"/>
              </a:xfrm>
              <a:prstGeom prst="rect">
                <a:avLst/>
              </a:prstGeom>
            </p:spPr>
            <p:txBody>
              <a:bodyPr wrap="none">
                <a:spAutoFit/>
              </a:bodyPr>
              <a:lstStyle/>
              <a:p>
                <a:r>
                  <a:rPr lang="en-US" sz="2000" b="1" dirty="0" smtClean="0">
                    <a:solidFill>
                      <a:schemeClr val="accent1">
                        <a:lumMod val="75000"/>
                      </a:schemeClr>
                    </a:solidFill>
                  </a:rPr>
                  <a:t>the forces </a:t>
                </a:r>
                <a:endParaRPr lang="es-ES_tradnl" sz="2000" b="1" dirty="0">
                  <a:solidFill>
                    <a:schemeClr val="accent1">
                      <a:lumMod val="75000"/>
                    </a:schemeClr>
                  </a:solidFill>
                </a:endParaRPr>
              </a:p>
            </p:txBody>
          </p:sp>
          <p:sp>
            <p:nvSpPr>
              <p:cNvPr id="15" name="14 Rectángulo"/>
              <p:cNvSpPr/>
              <p:nvPr/>
            </p:nvSpPr>
            <p:spPr>
              <a:xfrm>
                <a:off x="928662" y="5388604"/>
                <a:ext cx="2111475" cy="400110"/>
              </a:xfrm>
              <a:prstGeom prst="rect">
                <a:avLst/>
              </a:prstGeom>
            </p:spPr>
            <p:txBody>
              <a:bodyPr wrap="none">
                <a:spAutoFit/>
              </a:bodyPr>
              <a:lstStyle/>
              <a:p>
                <a:r>
                  <a:rPr lang="en-US" sz="2000" b="1" dirty="0" smtClean="0">
                    <a:solidFill>
                      <a:schemeClr val="accent1">
                        <a:lumMod val="75000"/>
                      </a:schemeClr>
                    </a:solidFill>
                  </a:rPr>
                  <a:t>among molecules </a:t>
                </a:r>
                <a:endParaRPr lang="es-ES_tradnl" sz="2000" b="1" dirty="0">
                  <a:solidFill>
                    <a:schemeClr val="accent1">
                      <a:lumMod val="75000"/>
                    </a:schemeClr>
                  </a:solidFill>
                </a:endParaRPr>
              </a:p>
            </p:txBody>
          </p:sp>
          <p:sp>
            <p:nvSpPr>
              <p:cNvPr id="16" name="15 Rectángulo"/>
              <p:cNvSpPr/>
              <p:nvPr/>
            </p:nvSpPr>
            <p:spPr>
              <a:xfrm>
                <a:off x="4969952" y="5286388"/>
                <a:ext cx="2602444" cy="400110"/>
              </a:xfrm>
              <a:prstGeom prst="rect">
                <a:avLst/>
              </a:prstGeom>
            </p:spPr>
            <p:txBody>
              <a:bodyPr wrap="none">
                <a:spAutoFit/>
              </a:bodyPr>
              <a:lstStyle/>
              <a:p>
                <a:r>
                  <a:rPr lang="en-US" sz="2000" b="1" dirty="0" smtClean="0">
                    <a:solidFill>
                      <a:schemeClr val="accent1">
                        <a:lumMod val="75000"/>
                      </a:schemeClr>
                    </a:solidFill>
                  </a:rPr>
                  <a:t>are sufficiently intense</a:t>
                </a:r>
                <a:endParaRPr lang="es-ES_tradnl" sz="2000" b="1" dirty="0">
                  <a:solidFill>
                    <a:schemeClr val="accent1">
                      <a:lumMod val="75000"/>
                    </a:schemeClr>
                  </a:solidFill>
                </a:endParaRPr>
              </a:p>
            </p:txBody>
          </p:sp>
          <p:sp>
            <p:nvSpPr>
              <p:cNvPr id="17" name="16 Rectángulo"/>
              <p:cNvSpPr/>
              <p:nvPr/>
            </p:nvSpPr>
            <p:spPr>
              <a:xfrm>
                <a:off x="6377542" y="1714488"/>
                <a:ext cx="1409168" cy="400110"/>
              </a:xfrm>
              <a:prstGeom prst="rect">
                <a:avLst/>
              </a:prstGeom>
            </p:spPr>
            <p:txBody>
              <a:bodyPr wrap="none">
                <a:spAutoFit/>
              </a:bodyPr>
              <a:lstStyle/>
              <a:p>
                <a:r>
                  <a:rPr lang="en-US" sz="2000" b="1" dirty="0" smtClean="0">
                    <a:solidFill>
                      <a:schemeClr val="accent1">
                        <a:lumMod val="75000"/>
                      </a:schemeClr>
                    </a:solidFill>
                  </a:rPr>
                  <a:t>to  prevent </a:t>
                </a:r>
                <a:endParaRPr lang="es-ES_tradnl" sz="2000" b="1" dirty="0">
                  <a:solidFill>
                    <a:schemeClr val="accent1">
                      <a:lumMod val="75000"/>
                    </a:schemeClr>
                  </a:solidFill>
                </a:endParaRPr>
              </a:p>
            </p:txBody>
          </p:sp>
        </p:grpSp>
      </p:grpSp>
      <p:sp>
        <p:nvSpPr>
          <p:cNvPr id="19" name="18 Marcador de pie de página"/>
          <p:cNvSpPr>
            <a:spLocks noGrp="1"/>
          </p:cNvSpPr>
          <p:nvPr>
            <p:ph type="ftr" sz="quarter" idx="11"/>
          </p:nvPr>
        </p:nvSpPr>
        <p:spPr/>
        <p:txBody>
          <a:bodyPr/>
          <a:lstStyle/>
          <a:p>
            <a:r>
              <a:rPr lang="es-ES" dirty="0" smtClean="0"/>
              <a:t>Susana Morales Bernal</a:t>
            </a:r>
            <a:endParaRPr lang="es-E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0" y="-158431"/>
            <a:ext cx="9144000" cy="1015663"/>
          </a:xfrm>
          <a:prstGeom prst="rect">
            <a:avLst/>
          </a:prstGeom>
          <a:noFill/>
        </p:spPr>
        <p:txBody>
          <a:bodyPr wrap="square" rtlCol="0">
            <a:spAutoFit/>
          </a:bodyPr>
          <a:lstStyle/>
          <a:p>
            <a:pPr algn="ctr"/>
            <a:r>
              <a:rPr lang="es-ES" sz="6000" b="1" dirty="0" smtClean="0">
                <a:solidFill>
                  <a:schemeClr val="accent1">
                    <a:lumMod val="75000"/>
                  </a:schemeClr>
                </a:solidFill>
                <a:effectLst>
                  <a:outerShdw blurRad="38100" dist="38100" dir="2700000" algn="tl">
                    <a:srgbClr val="000000">
                      <a:alpha val="43137"/>
                    </a:srgbClr>
                  </a:outerShdw>
                </a:effectLst>
                <a:latin typeface="+mj-lt"/>
              </a:rPr>
              <a:t>EXERCISE 12</a:t>
            </a:r>
            <a:endParaRPr lang="es-ES" sz="6000" b="1" dirty="0">
              <a:solidFill>
                <a:schemeClr val="accent1">
                  <a:lumMod val="75000"/>
                </a:schemeClr>
              </a:solidFill>
              <a:effectLst>
                <a:outerShdw blurRad="38100" dist="38100" dir="2700000" algn="tl">
                  <a:srgbClr val="000000">
                    <a:alpha val="43137"/>
                  </a:srgbClr>
                </a:outerShdw>
              </a:effectLst>
              <a:latin typeface="+mj-lt"/>
            </a:endParaRPr>
          </a:p>
        </p:txBody>
      </p:sp>
      <p:sp>
        <p:nvSpPr>
          <p:cNvPr id="6" name="5 Rectángulo"/>
          <p:cNvSpPr/>
          <p:nvPr/>
        </p:nvSpPr>
        <p:spPr>
          <a:xfrm>
            <a:off x="142844" y="1742439"/>
            <a:ext cx="8858280" cy="4401205"/>
          </a:xfrm>
          <a:prstGeom prst="rect">
            <a:avLst/>
          </a:prstGeom>
          <a:solidFill>
            <a:schemeClr val="bg1">
              <a:lumMod val="95000"/>
            </a:schemeClr>
          </a:solidFill>
        </p:spPr>
        <p:txBody>
          <a:bodyPr wrap="square">
            <a:spAutoFit/>
          </a:bodyPr>
          <a:lstStyle/>
          <a:p>
            <a:pPr marL="514350" indent="-514350" algn="just">
              <a:buFont typeface="+mj-lt"/>
              <a:buAutoNum type="alphaUcPeriod"/>
            </a:pPr>
            <a:r>
              <a:rPr lang="es-ES_tradnl" sz="2800" dirty="0" smtClean="0">
                <a:solidFill>
                  <a:schemeClr val="accent5">
                    <a:lumMod val="50000"/>
                  </a:schemeClr>
                </a:solidFill>
              </a:rPr>
              <a:t>Any substance can exist in the three states of matter</a:t>
            </a:r>
          </a:p>
          <a:p>
            <a:pPr marL="342900" indent="-342900" algn="just">
              <a:buFont typeface="+mj-lt"/>
              <a:buAutoNum type="alphaUcPeriod"/>
            </a:pPr>
            <a:endParaRPr lang="es-ES_tradnl" sz="2800" dirty="0" smtClean="0">
              <a:solidFill>
                <a:schemeClr val="accent5">
                  <a:lumMod val="50000"/>
                </a:schemeClr>
              </a:solidFill>
            </a:endParaRPr>
          </a:p>
          <a:p>
            <a:pPr marL="342900" indent="-342900" algn="just">
              <a:buFont typeface="+mj-lt"/>
              <a:buAutoNum type="alphaUcPeriod"/>
            </a:pPr>
            <a:r>
              <a:rPr lang="es-ES_tradnl" sz="2800" dirty="0" smtClean="0">
                <a:solidFill>
                  <a:schemeClr val="accent5">
                    <a:lumMod val="50000"/>
                  </a:schemeClr>
                </a:solidFill>
              </a:rPr>
              <a:t> If  100 g of a gaseous substance take all the volume of a   container, 50 g of that same gas take half of the container</a:t>
            </a:r>
          </a:p>
          <a:p>
            <a:pPr marL="342900" indent="-342900" algn="just">
              <a:buFont typeface="+mj-lt"/>
              <a:buAutoNum type="alphaUcPeriod"/>
            </a:pPr>
            <a:endParaRPr lang="es-ES_tradnl" sz="2800" dirty="0" smtClean="0">
              <a:solidFill>
                <a:schemeClr val="accent5">
                  <a:lumMod val="50000"/>
                </a:schemeClr>
              </a:solidFill>
            </a:endParaRPr>
          </a:p>
          <a:p>
            <a:pPr marL="342900" indent="-342900" algn="just">
              <a:buFont typeface="+mj-lt"/>
              <a:buAutoNum type="alphaUcPeriod"/>
            </a:pPr>
            <a:r>
              <a:rPr lang="es-ES_tradnl" sz="2800" dirty="0" smtClean="0">
                <a:solidFill>
                  <a:schemeClr val="accent5">
                    <a:lumMod val="50000"/>
                  </a:schemeClr>
                </a:solidFill>
              </a:rPr>
              <a:t> The particles of matter are in continuous movement </a:t>
            </a:r>
          </a:p>
          <a:p>
            <a:pPr marL="342900" indent="-342900" algn="just">
              <a:buFont typeface="+mj-lt"/>
              <a:buAutoNum type="alphaUcPeriod"/>
            </a:pPr>
            <a:endParaRPr lang="es-ES_tradnl" sz="2800" dirty="0" smtClean="0">
              <a:solidFill>
                <a:schemeClr val="accent5">
                  <a:lumMod val="50000"/>
                </a:schemeClr>
              </a:solidFill>
            </a:endParaRPr>
          </a:p>
          <a:p>
            <a:pPr marL="342900" indent="-342900" algn="just">
              <a:buFont typeface="+mj-lt"/>
              <a:buAutoNum type="alphaUcPeriod"/>
            </a:pPr>
            <a:r>
              <a:rPr lang="es-ES_tradnl" sz="2800" dirty="0" smtClean="0">
                <a:solidFill>
                  <a:schemeClr val="accent5">
                    <a:lumMod val="50000"/>
                  </a:schemeClr>
                </a:solidFill>
              </a:rPr>
              <a:t> When we compress a gas, its particles diminish in size</a:t>
            </a:r>
          </a:p>
          <a:p>
            <a:pPr marL="342900" indent="-342900" algn="just">
              <a:buFont typeface="+mj-lt"/>
              <a:buAutoNum type="alphaUcPeriod"/>
            </a:pPr>
            <a:endParaRPr lang="es-ES_tradnl" sz="2800" dirty="0" smtClean="0">
              <a:solidFill>
                <a:schemeClr val="accent5">
                  <a:lumMod val="50000"/>
                </a:schemeClr>
              </a:solidFill>
            </a:endParaRPr>
          </a:p>
          <a:p>
            <a:pPr marL="342900" indent="-342900" algn="just">
              <a:buFont typeface="+mj-lt"/>
              <a:buAutoNum type="alphaUcPeriod"/>
            </a:pPr>
            <a:r>
              <a:rPr lang="es-ES" sz="2800" dirty="0" smtClean="0">
                <a:solidFill>
                  <a:schemeClr val="accent5">
                    <a:lumMod val="50000"/>
                  </a:schemeClr>
                </a:solidFill>
              </a:rPr>
              <a:t> When we expand a gas, its particles increase in size</a:t>
            </a:r>
            <a:endParaRPr lang="es-ES_tradnl" sz="2800" dirty="0" smtClean="0">
              <a:solidFill>
                <a:schemeClr val="accent5">
                  <a:lumMod val="50000"/>
                </a:schemeClr>
              </a:solidFill>
            </a:endParaRPr>
          </a:p>
        </p:txBody>
      </p:sp>
      <p:sp>
        <p:nvSpPr>
          <p:cNvPr id="7" name="6 CuadroTexto"/>
          <p:cNvSpPr txBox="1"/>
          <p:nvPr/>
        </p:nvSpPr>
        <p:spPr>
          <a:xfrm>
            <a:off x="214282" y="928670"/>
            <a:ext cx="8715404" cy="584775"/>
          </a:xfrm>
          <a:prstGeom prst="rect">
            <a:avLst/>
          </a:prstGeom>
          <a:noFill/>
        </p:spPr>
        <p:txBody>
          <a:bodyPr wrap="square" rtlCol="0">
            <a:spAutoFit/>
          </a:bodyPr>
          <a:lstStyle/>
          <a:p>
            <a:r>
              <a:rPr lang="es-ES" sz="3200" dirty="0" smtClean="0"/>
              <a:t>Are the following phrases true or false?</a:t>
            </a:r>
            <a:endParaRPr lang="es-ES_tradnl" sz="3200" dirty="0"/>
          </a:p>
        </p:txBody>
      </p:sp>
      <p:sp>
        <p:nvSpPr>
          <p:cNvPr id="5" name="4 Marcador de pie de página"/>
          <p:cNvSpPr>
            <a:spLocks noGrp="1"/>
          </p:cNvSpPr>
          <p:nvPr>
            <p:ph type="ftr" sz="quarter" idx="11"/>
          </p:nvPr>
        </p:nvSpPr>
        <p:spPr/>
        <p:txBody>
          <a:bodyPr/>
          <a:lstStyle/>
          <a:p>
            <a:r>
              <a:rPr lang="es-ES" dirty="0" smtClean="0"/>
              <a:t>Susana Morales Bernal</a:t>
            </a:r>
            <a:endParaRPr lang="es-E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14282" y="-142900"/>
            <a:ext cx="9144000" cy="1015663"/>
          </a:xfrm>
          <a:prstGeom prst="rect">
            <a:avLst/>
          </a:prstGeom>
          <a:noFill/>
        </p:spPr>
        <p:txBody>
          <a:bodyPr wrap="square" rtlCol="0">
            <a:spAutoFit/>
          </a:bodyPr>
          <a:lstStyle/>
          <a:p>
            <a:pPr algn="ctr"/>
            <a:r>
              <a:rPr lang="es-ES" sz="6000" b="1" dirty="0" smtClean="0">
                <a:solidFill>
                  <a:schemeClr val="accent1">
                    <a:lumMod val="75000"/>
                  </a:schemeClr>
                </a:solidFill>
                <a:effectLst>
                  <a:outerShdw blurRad="38100" dist="38100" dir="2700000" algn="tl">
                    <a:srgbClr val="000000">
                      <a:alpha val="43137"/>
                    </a:srgbClr>
                  </a:outerShdw>
                </a:effectLst>
                <a:latin typeface="+mj-lt"/>
              </a:rPr>
              <a:t>EXERCISE 13</a:t>
            </a:r>
            <a:endParaRPr lang="es-ES" sz="6000" b="1" dirty="0">
              <a:solidFill>
                <a:schemeClr val="accent1">
                  <a:lumMod val="75000"/>
                </a:schemeClr>
              </a:solidFill>
              <a:effectLst>
                <a:outerShdw blurRad="38100" dist="38100" dir="2700000" algn="tl">
                  <a:srgbClr val="000000">
                    <a:alpha val="43137"/>
                  </a:srgbClr>
                </a:outerShdw>
              </a:effectLst>
              <a:latin typeface="+mj-lt"/>
            </a:endParaRPr>
          </a:p>
        </p:txBody>
      </p:sp>
      <p:sp>
        <p:nvSpPr>
          <p:cNvPr id="3" name="2 CuadroTexto"/>
          <p:cNvSpPr txBox="1"/>
          <p:nvPr/>
        </p:nvSpPr>
        <p:spPr>
          <a:xfrm>
            <a:off x="142844" y="935164"/>
            <a:ext cx="8001056" cy="707886"/>
          </a:xfrm>
          <a:prstGeom prst="rect">
            <a:avLst/>
          </a:prstGeom>
          <a:noFill/>
        </p:spPr>
        <p:txBody>
          <a:bodyPr wrap="square" rtlCol="0">
            <a:spAutoFit/>
          </a:bodyPr>
          <a:lstStyle/>
          <a:p>
            <a:r>
              <a:rPr lang="en-US" sz="4000" dirty="0" smtClean="0"/>
              <a:t> Relate the terms of the two columns</a:t>
            </a:r>
            <a:endParaRPr lang="es-ES_tradnl" sz="4000" dirty="0"/>
          </a:p>
        </p:txBody>
      </p:sp>
      <p:sp>
        <p:nvSpPr>
          <p:cNvPr id="5" name="4 Rectángulo"/>
          <p:cNvSpPr/>
          <p:nvPr/>
        </p:nvSpPr>
        <p:spPr>
          <a:xfrm>
            <a:off x="2857488" y="2000802"/>
            <a:ext cx="6143620" cy="3785652"/>
          </a:xfrm>
          <a:prstGeom prst="rect">
            <a:avLst/>
          </a:prstGeom>
          <a:solidFill>
            <a:schemeClr val="accent1">
              <a:lumMod val="20000"/>
              <a:lumOff val="80000"/>
            </a:schemeClr>
          </a:solidFill>
          <a:ln w="3175">
            <a:noFill/>
          </a:ln>
        </p:spPr>
        <p:txBody>
          <a:bodyPr wrap="square">
            <a:spAutoFit/>
          </a:bodyPr>
          <a:lstStyle/>
          <a:p>
            <a:pPr marL="457200" indent="-457200" algn="just">
              <a:buAutoNum type="arabicPeriod"/>
            </a:pPr>
            <a:r>
              <a:rPr lang="es-ES" sz="2400" b="1" dirty="0" smtClean="0"/>
              <a:t>It is the ability to deform easily. </a:t>
            </a:r>
          </a:p>
          <a:p>
            <a:pPr marL="457200" indent="-457200" algn="just">
              <a:buAutoNum type="arabicPeriod"/>
            </a:pPr>
            <a:r>
              <a:rPr lang="es-ES" sz="2400" b="1" dirty="0" smtClean="0"/>
              <a:t>It is the </a:t>
            </a:r>
            <a:r>
              <a:rPr lang="en-US" sz="2400" b="1" dirty="0" smtClean="0"/>
              <a:t>ability of a substance to scratch or be scratched.</a:t>
            </a:r>
          </a:p>
          <a:p>
            <a:pPr marL="457200" indent="-457200" algn="just">
              <a:buAutoNum type="arabicPeriod"/>
            </a:pPr>
            <a:r>
              <a:rPr lang="en-US" sz="2400" b="1" dirty="0" smtClean="0"/>
              <a:t>It is the ability to break easily.</a:t>
            </a:r>
            <a:endParaRPr lang="en-US" sz="2400" b="1" dirty="0" smtClean="0">
              <a:solidFill>
                <a:schemeClr val="accent1">
                  <a:lumMod val="50000"/>
                </a:schemeClr>
              </a:solidFill>
            </a:endParaRPr>
          </a:p>
          <a:p>
            <a:pPr marL="457200" indent="-457200" algn="just">
              <a:buAutoNum type="arabicPeriod"/>
            </a:pPr>
            <a:r>
              <a:rPr lang="es-ES" sz="2400" b="1" dirty="0" smtClean="0"/>
              <a:t>It is t</a:t>
            </a:r>
            <a:r>
              <a:rPr lang="en-US" sz="2400" b="1" dirty="0" smtClean="0"/>
              <a:t>he ability to form wires or filaments.</a:t>
            </a:r>
          </a:p>
          <a:p>
            <a:pPr marL="457200" indent="-457200" algn="just">
              <a:buAutoNum type="arabicPeriod"/>
            </a:pPr>
            <a:r>
              <a:rPr lang="es-ES" sz="2400" b="1" dirty="0" smtClean="0"/>
              <a:t>It is the ability to form thin sheets.</a:t>
            </a:r>
            <a:endParaRPr lang="es-ES_tradnl" sz="2400" dirty="0" smtClean="0"/>
          </a:p>
          <a:p>
            <a:pPr marL="457200" indent="-457200" algn="just">
              <a:buAutoNum type="arabicPeriod"/>
            </a:pPr>
            <a:r>
              <a:rPr lang="en-US" sz="2400" b="1" dirty="0" smtClean="0"/>
              <a:t>It </a:t>
            </a:r>
            <a:r>
              <a:rPr lang="en-US" sz="2400" dirty="0" smtClean="0"/>
              <a:t> </a:t>
            </a:r>
            <a:r>
              <a:rPr lang="en-US" sz="2400" b="1" dirty="0" smtClean="0"/>
              <a:t>is the physical property of a material when it is deformed because of stress (external forces), but turns to its original shape when the stress removes. </a:t>
            </a:r>
            <a:endParaRPr lang="es-ES_tradnl" sz="2400" dirty="0" smtClean="0"/>
          </a:p>
        </p:txBody>
      </p:sp>
      <p:sp>
        <p:nvSpPr>
          <p:cNvPr id="8" name="7 Rectángulo"/>
          <p:cNvSpPr/>
          <p:nvPr/>
        </p:nvSpPr>
        <p:spPr>
          <a:xfrm>
            <a:off x="142844" y="2021697"/>
            <a:ext cx="2286016" cy="3693319"/>
          </a:xfrm>
          <a:prstGeom prst="rect">
            <a:avLst/>
          </a:prstGeom>
          <a:solidFill>
            <a:schemeClr val="accent1">
              <a:lumMod val="20000"/>
              <a:lumOff val="80000"/>
            </a:schemeClr>
          </a:solidFill>
          <a:ln>
            <a:noFill/>
          </a:ln>
        </p:spPr>
        <p:txBody>
          <a:bodyPr wrap="square">
            <a:spAutoFit/>
          </a:bodyPr>
          <a:lstStyle/>
          <a:p>
            <a:pPr marL="457200" indent="-457200" algn="just">
              <a:buFont typeface="+mj-lt"/>
              <a:buAutoNum type="alphaUcPeriod"/>
            </a:pPr>
            <a:r>
              <a:rPr lang="es-ES" sz="2400" b="1" dirty="0" smtClean="0"/>
              <a:t>Elasticity</a:t>
            </a:r>
          </a:p>
          <a:p>
            <a:pPr marL="457200" indent="-457200" algn="just">
              <a:buFont typeface="+mj-lt"/>
              <a:buAutoNum type="alphaUcPeriod"/>
            </a:pPr>
            <a:r>
              <a:rPr lang="en-US" sz="2400" b="1" dirty="0" smtClean="0"/>
              <a:t>Fragility</a:t>
            </a:r>
          </a:p>
          <a:p>
            <a:pPr marL="457200" indent="-457200" algn="just">
              <a:buFont typeface="+mj-lt"/>
              <a:buAutoNum type="alphaUcPeriod"/>
            </a:pPr>
            <a:r>
              <a:rPr lang="es-ES" sz="2400" b="1" dirty="0" smtClean="0"/>
              <a:t>Ductility</a:t>
            </a:r>
          </a:p>
          <a:p>
            <a:pPr marL="457200" indent="-457200" algn="just">
              <a:buFont typeface="+mj-lt"/>
              <a:buAutoNum type="alphaUcPeriod"/>
            </a:pPr>
            <a:r>
              <a:rPr lang="es-ES" sz="2400" b="1" dirty="0" smtClean="0"/>
              <a:t>Malleability</a:t>
            </a:r>
          </a:p>
          <a:p>
            <a:pPr marL="457200" indent="-457200" algn="just">
              <a:buFont typeface="+mj-lt"/>
              <a:buAutoNum type="alphaUcPeriod"/>
            </a:pPr>
            <a:r>
              <a:rPr lang="es-ES" sz="2400" b="1" dirty="0" smtClean="0"/>
              <a:t>Flexibility</a:t>
            </a:r>
          </a:p>
          <a:p>
            <a:pPr marL="457200" indent="-457200" algn="just">
              <a:buFont typeface="+mj-lt"/>
              <a:buAutoNum type="alphaUcPeriod"/>
            </a:pPr>
            <a:r>
              <a:rPr lang="es-ES" sz="2400" b="1" dirty="0" smtClean="0"/>
              <a:t>Hardness</a:t>
            </a:r>
          </a:p>
          <a:p>
            <a:pPr algn="just"/>
            <a:endParaRPr lang="es-ES" b="1" dirty="0" smtClean="0"/>
          </a:p>
          <a:p>
            <a:pPr algn="just"/>
            <a:endParaRPr lang="es-ES" b="1" dirty="0" smtClean="0"/>
          </a:p>
          <a:p>
            <a:pPr algn="just"/>
            <a:endParaRPr lang="es-ES" b="1" dirty="0" smtClean="0"/>
          </a:p>
          <a:p>
            <a:pPr algn="just"/>
            <a:endParaRPr lang="es-ES" b="1" dirty="0" smtClean="0"/>
          </a:p>
          <a:p>
            <a:pPr algn="just"/>
            <a:endParaRPr lang="es-ES" dirty="0"/>
          </a:p>
        </p:txBody>
      </p:sp>
      <p:sp>
        <p:nvSpPr>
          <p:cNvPr id="6" name="5 Marcador de pie de página"/>
          <p:cNvSpPr>
            <a:spLocks noGrp="1"/>
          </p:cNvSpPr>
          <p:nvPr>
            <p:ph type="ftr" sz="quarter" idx="11"/>
          </p:nvPr>
        </p:nvSpPr>
        <p:spPr/>
        <p:txBody>
          <a:bodyPr/>
          <a:lstStyle/>
          <a:p>
            <a:r>
              <a:rPr lang="es-ES" dirty="0" smtClean="0"/>
              <a:t>Susana Morales Bernal</a:t>
            </a:r>
            <a:endParaRPr lang="es-E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0" y="-158431"/>
            <a:ext cx="9144000" cy="1015663"/>
          </a:xfrm>
          <a:prstGeom prst="rect">
            <a:avLst/>
          </a:prstGeom>
          <a:noFill/>
        </p:spPr>
        <p:txBody>
          <a:bodyPr wrap="square" rtlCol="0">
            <a:spAutoFit/>
          </a:bodyPr>
          <a:lstStyle/>
          <a:p>
            <a:pPr algn="ctr"/>
            <a:r>
              <a:rPr lang="es-ES" sz="6000" b="1" dirty="0" smtClean="0">
                <a:solidFill>
                  <a:schemeClr val="accent1">
                    <a:lumMod val="75000"/>
                  </a:schemeClr>
                </a:solidFill>
                <a:effectLst>
                  <a:outerShdw blurRad="38100" dist="38100" dir="2700000" algn="tl">
                    <a:srgbClr val="000000">
                      <a:alpha val="43137"/>
                    </a:srgbClr>
                  </a:outerShdw>
                </a:effectLst>
                <a:latin typeface="+mj-lt"/>
              </a:rPr>
              <a:t>EXERCISE 14</a:t>
            </a:r>
            <a:endParaRPr lang="es-ES" sz="6000" b="1" dirty="0">
              <a:solidFill>
                <a:schemeClr val="accent1">
                  <a:lumMod val="75000"/>
                </a:schemeClr>
              </a:solidFill>
              <a:effectLst>
                <a:outerShdw blurRad="38100" dist="38100" dir="2700000" algn="tl">
                  <a:srgbClr val="000000">
                    <a:alpha val="43137"/>
                  </a:srgbClr>
                </a:outerShdw>
              </a:effectLst>
              <a:latin typeface="+mj-lt"/>
            </a:endParaRPr>
          </a:p>
        </p:txBody>
      </p:sp>
      <p:sp>
        <p:nvSpPr>
          <p:cNvPr id="5" name="4 CuadroTexto"/>
          <p:cNvSpPr txBox="1"/>
          <p:nvPr/>
        </p:nvSpPr>
        <p:spPr>
          <a:xfrm>
            <a:off x="142844" y="935164"/>
            <a:ext cx="8786874" cy="707886"/>
          </a:xfrm>
          <a:prstGeom prst="rect">
            <a:avLst/>
          </a:prstGeom>
          <a:noFill/>
        </p:spPr>
        <p:txBody>
          <a:bodyPr wrap="square" rtlCol="0">
            <a:spAutoFit/>
          </a:bodyPr>
          <a:lstStyle/>
          <a:p>
            <a:r>
              <a:rPr lang="en-US" sz="4000" dirty="0" smtClean="0"/>
              <a:t> Connect the terms of the two columns</a:t>
            </a:r>
            <a:endParaRPr lang="es-ES_tradnl" sz="4000" dirty="0"/>
          </a:p>
        </p:txBody>
      </p:sp>
      <p:sp>
        <p:nvSpPr>
          <p:cNvPr id="6" name="5 CuadroTexto"/>
          <p:cNvSpPr txBox="1"/>
          <p:nvPr/>
        </p:nvSpPr>
        <p:spPr>
          <a:xfrm>
            <a:off x="500034" y="2500306"/>
            <a:ext cx="4071966" cy="3416320"/>
          </a:xfrm>
          <a:prstGeom prst="rect">
            <a:avLst/>
          </a:prstGeom>
          <a:solidFill>
            <a:schemeClr val="accent2">
              <a:lumMod val="20000"/>
              <a:lumOff val="80000"/>
            </a:schemeClr>
          </a:solidFill>
        </p:spPr>
        <p:txBody>
          <a:bodyPr wrap="square" rtlCol="0">
            <a:spAutoFit/>
          </a:bodyPr>
          <a:lstStyle/>
          <a:p>
            <a:pPr marL="342900" indent="-342900">
              <a:buFont typeface="+mj-lt"/>
              <a:buAutoNum type="alphaUcPeriod"/>
            </a:pPr>
            <a:r>
              <a:rPr lang="es-ES" sz="2400" b="1" dirty="0" smtClean="0"/>
              <a:t>  Change from solid to gas</a:t>
            </a:r>
          </a:p>
          <a:p>
            <a:pPr marL="342900" indent="-342900"/>
            <a:endParaRPr lang="es-ES" sz="2400" b="1" dirty="0" smtClean="0"/>
          </a:p>
          <a:p>
            <a:pPr marL="342900" indent="-342900"/>
            <a:r>
              <a:rPr lang="es-ES" sz="2400" b="1" dirty="0" smtClean="0"/>
              <a:t>B.	  Change from gas to liquid</a:t>
            </a:r>
          </a:p>
          <a:p>
            <a:pPr marL="342900" indent="-342900"/>
            <a:endParaRPr lang="es-ES" sz="2400" b="1" dirty="0" smtClean="0"/>
          </a:p>
          <a:p>
            <a:pPr marL="342900" indent="-342900"/>
            <a:r>
              <a:rPr lang="es-ES" sz="2400" b="1" dirty="0" smtClean="0"/>
              <a:t>C.	  Change from liquid to solid</a:t>
            </a:r>
          </a:p>
          <a:p>
            <a:pPr marL="342900" indent="-342900"/>
            <a:endParaRPr lang="es-ES" sz="2400" b="1" dirty="0" smtClean="0"/>
          </a:p>
          <a:p>
            <a:pPr marL="457200" indent="-457200">
              <a:buAutoNum type="alphaUcPeriod" startAt="4"/>
            </a:pPr>
            <a:r>
              <a:rPr lang="es-ES" sz="2400" b="1" dirty="0" smtClean="0"/>
              <a:t>Change from solid to liquid</a:t>
            </a:r>
          </a:p>
          <a:p>
            <a:pPr marL="457200" indent="-457200">
              <a:buAutoNum type="alphaUcPeriod" startAt="4"/>
            </a:pPr>
            <a:endParaRPr lang="es-ES" sz="2400" b="1" dirty="0" smtClean="0"/>
          </a:p>
          <a:p>
            <a:pPr marL="457200" indent="-457200">
              <a:buAutoNum type="alphaUcPeriod" startAt="4"/>
            </a:pPr>
            <a:r>
              <a:rPr lang="es-ES" sz="2400" b="1" dirty="0" smtClean="0"/>
              <a:t>Change from liquid to gas</a:t>
            </a:r>
            <a:endParaRPr lang="es-ES_tradnl" sz="2400" b="1" dirty="0"/>
          </a:p>
        </p:txBody>
      </p:sp>
      <p:sp>
        <p:nvSpPr>
          <p:cNvPr id="7" name="6 CuadroTexto"/>
          <p:cNvSpPr txBox="1"/>
          <p:nvPr/>
        </p:nvSpPr>
        <p:spPr>
          <a:xfrm>
            <a:off x="5500694" y="2465856"/>
            <a:ext cx="2643206" cy="3416320"/>
          </a:xfrm>
          <a:prstGeom prst="rect">
            <a:avLst/>
          </a:prstGeom>
          <a:solidFill>
            <a:schemeClr val="accent2">
              <a:lumMod val="20000"/>
              <a:lumOff val="80000"/>
            </a:schemeClr>
          </a:solidFill>
        </p:spPr>
        <p:txBody>
          <a:bodyPr wrap="square" rtlCol="0">
            <a:spAutoFit/>
          </a:bodyPr>
          <a:lstStyle/>
          <a:p>
            <a:pPr marL="342900" indent="-342900">
              <a:buFont typeface="+mj-lt"/>
              <a:buAutoNum type="arabicPeriod"/>
            </a:pPr>
            <a:r>
              <a:rPr lang="es-ES" sz="2400" b="1" dirty="0" smtClean="0"/>
              <a:t>Melting</a:t>
            </a:r>
          </a:p>
          <a:p>
            <a:pPr marL="342900" indent="-342900">
              <a:buFont typeface="+mj-lt"/>
              <a:buAutoNum type="arabicPeriod"/>
            </a:pPr>
            <a:endParaRPr lang="es-ES" sz="2400" b="1" dirty="0" smtClean="0"/>
          </a:p>
          <a:p>
            <a:pPr marL="342900" indent="-342900">
              <a:buFont typeface="+mj-lt"/>
              <a:buAutoNum type="arabicPeriod"/>
            </a:pPr>
            <a:r>
              <a:rPr lang="es-ES" sz="2400" b="1" dirty="0" smtClean="0"/>
              <a:t>Sublimation</a:t>
            </a:r>
          </a:p>
          <a:p>
            <a:pPr marL="342900" indent="-342900">
              <a:buFont typeface="+mj-lt"/>
              <a:buAutoNum type="arabicPeriod"/>
            </a:pPr>
            <a:endParaRPr lang="es-ES" sz="2400" b="1" dirty="0" smtClean="0"/>
          </a:p>
          <a:p>
            <a:pPr marL="342900" indent="-342900">
              <a:buFont typeface="+mj-lt"/>
              <a:buAutoNum type="arabicPeriod"/>
            </a:pPr>
            <a:r>
              <a:rPr lang="es-ES" sz="2400" b="1" dirty="0" smtClean="0"/>
              <a:t>Condensation</a:t>
            </a:r>
          </a:p>
          <a:p>
            <a:pPr marL="342900" indent="-342900">
              <a:buFont typeface="+mj-lt"/>
              <a:buAutoNum type="arabicPeriod"/>
            </a:pPr>
            <a:endParaRPr lang="es-ES" sz="2400" b="1" dirty="0" smtClean="0"/>
          </a:p>
          <a:p>
            <a:pPr marL="342900" indent="-342900">
              <a:buFont typeface="+mj-lt"/>
              <a:buAutoNum type="arabicPeriod"/>
            </a:pPr>
            <a:r>
              <a:rPr lang="es-ES" sz="2400" b="1" dirty="0" smtClean="0"/>
              <a:t>Vaporization</a:t>
            </a:r>
          </a:p>
          <a:p>
            <a:pPr marL="342900" indent="-342900">
              <a:buFont typeface="+mj-lt"/>
              <a:buAutoNum type="arabicPeriod"/>
            </a:pPr>
            <a:endParaRPr lang="es-ES" sz="2400" b="1" dirty="0" smtClean="0"/>
          </a:p>
          <a:p>
            <a:pPr marL="342900" indent="-342900">
              <a:buFont typeface="+mj-lt"/>
              <a:buAutoNum type="arabicPeriod"/>
            </a:pPr>
            <a:r>
              <a:rPr lang="es-ES" sz="2400" b="1" dirty="0" smtClean="0"/>
              <a:t>Freezing</a:t>
            </a:r>
          </a:p>
        </p:txBody>
      </p:sp>
      <p:sp>
        <p:nvSpPr>
          <p:cNvPr id="8" name="7 Marcador de pie de página"/>
          <p:cNvSpPr>
            <a:spLocks noGrp="1"/>
          </p:cNvSpPr>
          <p:nvPr>
            <p:ph type="ftr" sz="quarter" idx="11"/>
          </p:nvPr>
        </p:nvSpPr>
        <p:spPr/>
        <p:txBody>
          <a:bodyPr/>
          <a:lstStyle/>
          <a:p>
            <a:r>
              <a:rPr lang="es-ES" dirty="0" smtClean="0"/>
              <a:t>Susana Morales Bernal</a:t>
            </a:r>
            <a:endParaRPr lang="es-E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0" y="-158431"/>
            <a:ext cx="9144000" cy="1015663"/>
          </a:xfrm>
          <a:prstGeom prst="rect">
            <a:avLst/>
          </a:prstGeom>
          <a:noFill/>
        </p:spPr>
        <p:txBody>
          <a:bodyPr wrap="square" rtlCol="0">
            <a:spAutoFit/>
          </a:bodyPr>
          <a:lstStyle/>
          <a:p>
            <a:pPr algn="ctr"/>
            <a:r>
              <a:rPr lang="es-ES" sz="6000" b="1" dirty="0" smtClean="0">
                <a:solidFill>
                  <a:schemeClr val="accent1">
                    <a:lumMod val="75000"/>
                  </a:schemeClr>
                </a:solidFill>
                <a:effectLst>
                  <a:outerShdw blurRad="38100" dist="38100" dir="2700000" algn="tl">
                    <a:srgbClr val="000000">
                      <a:alpha val="43137"/>
                    </a:srgbClr>
                  </a:outerShdw>
                </a:effectLst>
                <a:latin typeface="+mj-lt"/>
              </a:rPr>
              <a:t>EXERCISE 15</a:t>
            </a:r>
            <a:endParaRPr lang="es-ES" sz="6000" b="1" dirty="0">
              <a:solidFill>
                <a:schemeClr val="accent1">
                  <a:lumMod val="75000"/>
                </a:schemeClr>
              </a:solidFill>
              <a:effectLst>
                <a:outerShdw blurRad="38100" dist="38100" dir="2700000" algn="tl">
                  <a:srgbClr val="000000">
                    <a:alpha val="43137"/>
                  </a:srgbClr>
                </a:outerShdw>
              </a:effectLst>
              <a:latin typeface="+mj-lt"/>
            </a:endParaRPr>
          </a:p>
        </p:txBody>
      </p:sp>
      <p:sp>
        <p:nvSpPr>
          <p:cNvPr id="5" name="4 Rectángulo"/>
          <p:cNvSpPr/>
          <p:nvPr/>
        </p:nvSpPr>
        <p:spPr>
          <a:xfrm>
            <a:off x="142844" y="1000108"/>
            <a:ext cx="8572528" cy="523220"/>
          </a:xfrm>
          <a:prstGeom prst="rect">
            <a:avLst/>
          </a:prstGeom>
        </p:spPr>
        <p:txBody>
          <a:bodyPr wrap="square">
            <a:spAutoFit/>
          </a:bodyPr>
          <a:lstStyle/>
          <a:p>
            <a:pPr algn="just"/>
            <a:r>
              <a:rPr lang="en-US" sz="2800" dirty="0" smtClean="0"/>
              <a:t> What happens to the water of a pool that disappears?</a:t>
            </a:r>
            <a:endParaRPr lang="es-ES_tradnl" sz="2800" dirty="0"/>
          </a:p>
        </p:txBody>
      </p:sp>
      <p:grpSp>
        <p:nvGrpSpPr>
          <p:cNvPr id="2" name="46 Grupo"/>
          <p:cNvGrpSpPr/>
          <p:nvPr/>
        </p:nvGrpSpPr>
        <p:grpSpPr>
          <a:xfrm>
            <a:off x="5500726" y="3071810"/>
            <a:ext cx="3286116" cy="1869530"/>
            <a:chOff x="5857884" y="4143380"/>
            <a:chExt cx="3286116" cy="1869530"/>
          </a:xfrm>
        </p:grpSpPr>
        <p:grpSp>
          <p:nvGrpSpPr>
            <p:cNvPr id="3" name="42 Grupo"/>
            <p:cNvGrpSpPr/>
            <p:nvPr/>
          </p:nvGrpSpPr>
          <p:grpSpPr>
            <a:xfrm>
              <a:off x="5857884" y="4143380"/>
              <a:ext cx="2286016" cy="1571636"/>
              <a:chOff x="5572132" y="3429000"/>
              <a:chExt cx="2286016" cy="1571636"/>
            </a:xfrm>
          </p:grpSpPr>
          <p:grpSp>
            <p:nvGrpSpPr>
              <p:cNvPr id="6" name="36 Grupo"/>
              <p:cNvGrpSpPr/>
              <p:nvPr/>
            </p:nvGrpSpPr>
            <p:grpSpPr>
              <a:xfrm>
                <a:off x="5643570" y="3500438"/>
                <a:ext cx="2143140" cy="1500198"/>
                <a:chOff x="5786446" y="3571876"/>
                <a:chExt cx="2143140" cy="1500198"/>
              </a:xfrm>
            </p:grpSpPr>
            <p:cxnSp>
              <p:nvCxnSpPr>
                <p:cNvPr id="7" name="6 Conector recto"/>
                <p:cNvCxnSpPr/>
                <p:nvPr/>
              </p:nvCxnSpPr>
              <p:spPr>
                <a:xfrm>
                  <a:off x="5786446" y="4214818"/>
                  <a:ext cx="2143140" cy="158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3" name="12 Conector"/>
                <p:cNvSpPr/>
                <p:nvPr/>
              </p:nvSpPr>
              <p:spPr>
                <a:xfrm>
                  <a:off x="6143636" y="4357694"/>
                  <a:ext cx="142876" cy="142876"/>
                </a:xfrm>
                <a:prstGeom prst="flowChartConnector">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14" name="13 Conector"/>
                <p:cNvSpPr/>
                <p:nvPr/>
              </p:nvSpPr>
              <p:spPr>
                <a:xfrm>
                  <a:off x="6215074" y="4714884"/>
                  <a:ext cx="142876" cy="142876"/>
                </a:xfrm>
                <a:prstGeom prst="flowChartConnector">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15" name="14 Conector"/>
                <p:cNvSpPr/>
                <p:nvPr/>
              </p:nvSpPr>
              <p:spPr>
                <a:xfrm>
                  <a:off x="6572264" y="4500570"/>
                  <a:ext cx="142876" cy="142876"/>
                </a:xfrm>
                <a:prstGeom prst="flowChartConnector">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16" name="15 Conector"/>
                <p:cNvSpPr/>
                <p:nvPr/>
              </p:nvSpPr>
              <p:spPr>
                <a:xfrm>
                  <a:off x="6929454" y="4500570"/>
                  <a:ext cx="142876" cy="142876"/>
                </a:xfrm>
                <a:prstGeom prst="flowChartConnector">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17" name="16 Conector"/>
                <p:cNvSpPr/>
                <p:nvPr/>
              </p:nvSpPr>
              <p:spPr>
                <a:xfrm>
                  <a:off x="6643702" y="4286256"/>
                  <a:ext cx="142876" cy="142876"/>
                </a:xfrm>
                <a:prstGeom prst="flowChartConnector">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18" name="17 Conector"/>
                <p:cNvSpPr/>
                <p:nvPr/>
              </p:nvSpPr>
              <p:spPr>
                <a:xfrm>
                  <a:off x="6905636" y="4286256"/>
                  <a:ext cx="142876" cy="142876"/>
                </a:xfrm>
                <a:prstGeom prst="flowChartConnector">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19" name="18 Conector"/>
                <p:cNvSpPr/>
                <p:nvPr/>
              </p:nvSpPr>
              <p:spPr>
                <a:xfrm>
                  <a:off x="6296036" y="4510094"/>
                  <a:ext cx="142876" cy="142876"/>
                </a:xfrm>
                <a:prstGeom prst="flowChartConnector">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20" name="19 Conector"/>
                <p:cNvSpPr/>
                <p:nvPr/>
              </p:nvSpPr>
              <p:spPr>
                <a:xfrm>
                  <a:off x="6500826" y="4714884"/>
                  <a:ext cx="142876" cy="142876"/>
                </a:xfrm>
                <a:prstGeom prst="flowChartConnector">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21" name="20 Conector"/>
                <p:cNvSpPr/>
                <p:nvPr/>
              </p:nvSpPr>
              <p:spPr>
                <a:xfrm>
                  <a:off x="6643702" y="4929198"/>
                  <a:ext cx="142876" cy="142876"/>
                </a:xfrm>
                <a:prstGeom prst="flowChartConnector">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22" name="21 Conector"/>
                <p:cNvSpPr/>
                <p:nvPr/>
              </p:nvSpPr>
              <p:spPr>
                <a:xfrm>
                  <a:off x="6786578" y="4714884"/>
                  <a:ext cx="142876" cy="142876"/>
                </a:xfrm>
                <a:prstGeom prst="flowChartConnector">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23" name="22 Conector"/>
                <p:cNvSpPr/>
                <p:nvPr/>
              </p:nvSpPr>
              <p:spPr>
                <a:xfrm>
                  <a:off x="7072330" y="4714884"/>
                  <a:ext cx="142876" cy="142876"/>
                </a:xfrm>
                <a:prstGeom prst="flowChartConnector">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24" name="23 Conector"/>
                <p:cNvSpPr/>
                <p:nvPr/>
              </p:nvSpPr>
              <p:spPr>
                <a:xfrm>
                  <a:off x="7429520" y="4286256"/>
                  <a:ext cx="142876" cy="142876"/>
                </a:xfrm>
                <a:prstGeom prst="flowChartConnector">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25" name="24 Conector"/>
                <p:cNvSpPr/>
                <p:nvPr/>
              </p:nvSpPr>
              <p:spPr>
                <a:xfrm>
                  <a:off x="7210436" y="4357694"/>
                  <a:ext cx="142876" cy="142876"/>
                </a:xfrm>
                <a:prstGeom prst="flowChartConnector">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26" name="25 Conector"/>
                <p:cNvSpPr/>
                <p:nvPr/>
              </p:nvSpPr>
              <p:spPr>
                <a:xfrm>
                  <a:off x="7286644" y="4572008"/>
                  <a:ext cx="142876" cy="142876"/>
                </a:xfrm>
                <a:prstGeom prst="flowChartConnector">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29" name="28 Conector"/>
                <p:cNvSpPr/>
                <p:nvPr/>
              </p:nvSpPr>
              <p:spPr>
                <a:xfrm>
                  <a:off x="7286644" y="3714752"/>
                  <a:ext cx="142876" cy="142876"/>
                </a:xfrm>
                <a:prstGeom prst="flowChartConnector">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30" name="29 Conector"/>
                <p:cNvSpPr/>
                <p:nvPr/>
              </p:nvSpPr>
              <p:spPr>
                <a:xfrm>
                  <a:off x="6357950" y="3571876"/>
                  <a:ext cx="142876" cy="142876"/>
                </a:xfrm>
                <a:prstGeom prst="flowChartConnector">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31" name="30 Conector"/>
                <p:cNvSpPr/>
                <p:nvPr/>
              </p:nvSpPr>
              <p:spPr>
                <a:xfrm>
                  <a:off x="6929454" y="3929066"/>
                  <a:ext cx="142876" cy="142876"/>
                </a:xfrm>
                <a:prstGeom prst="flowChartConnector">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32" name="31 Conector"/>
                <p:cNvSpPr/>
                <p:nvPr/>
              </p:nvSpPr>
              <p:spPr>
                <a:xfrm>
                  <a:off x="6357950" y="4000504"/>
                  <a:ext cx="142876" cy="142876"/>
                </a:xfrm>
                <a:prstGeom prst="flowChartConnector">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33" name="32 Conector"/>
                <p:cNvSpPr/>
                <p:nvPr/>
              </p:nvSpPr>
              <p:spPr>
                <a:xfrm>
                  <a:off x="5857884" y="3857628"/>
                  <a:ext cx="142876" cy="142876"/>
                </a:xfrm>
                <a:prstGeom prst="flowChartConnector">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34" name="33 Conector"/>
                <p:cNvSpPr/>
                <p:nvPr/>
              </p:nvSpPr>
              <p:spPr>
                <a:xfrm>
                  <a:off x="7215206" y="3929066"/>
                  <a:ext cx="142876" cy="142876"/>
                </a:xfrm>
                <a:prstGeom prst="flowChartConnector">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35" name="34 Conector"/>
                <p:cNvSpPr/>
                <p:nvPr/>
              </p:nvSpPr>
              <p:spPr>
                <a:xfrm>
                  <a:off x="6143636" y="3786190"/>
                  <a:ext cx="142876" cy="142876"/>
                </a:xfrm>
                <a:prstGeom prst="flowChartConnector">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36" name="35 Conector"/>
                <p:cNvSpPr/>
                <p:nvPr/>
              </p:nvSpPr>
              <p:spPr>
                <a:xfrm>
                  <a:off x="6643702" y="3857628"/>
                  <a:ext cx="142876" cy="142876"/>
                </a:xfrm>
                <a:prstGeom prst="flowChartConnector">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grpSp>
          <p:sp>
            <p:nvSpPr>
              <p:cNvPr id="38" name="37 Conector"/>
              <p:cNvSpPr/>
              <p:nvPr/>
            </p:nvSpPr>
            <p:spPr>
              <a:xfrm>
                <a:off x="7500958" y="3429000"/>
                <a:ext cx="142876" cy="142876"/>
              </a:xfrm>
              <a:prstGeom prst="flowChartConnector">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39" name="38 Conector"/>
              <p:cNvSpPr/>
              <p:nvPr/>
            </p:nvSpPr>
            <p:spPr>
              <a:xfrm>
                <a:off x="6715140" y="3571876"/>
                <a:ext cx="142876" cy="142876"/>
              </a:xfrm>
              <a:prstGeom prst="flowChartConnector">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40" name="39 Conector"/>
              <p:cNvSpPr/>
              <p:nvPr/>
            </p:nvSpPr>
            <p:spPr>
              <a:xfrm>
                <a:off x="7715272" y="3948114"/>
                <a:ext cx="142876" cy="142876"/>
              </a:xfrm>
              <a:prstGeom prst="flowChartConnector">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41" name="40 Conector"/>
              <p:cNvSpPr/>
              <p:nvPr/>
            </p:nvSpPr>
            <p:spPr>
              <a:xfrm>
                <a:off x="5857884" y="3500438"/>
                <a:ext cx="142876" cy="142876"/>
              </a:xfrm>
              <a:prstGeom prst="flowChartConnector">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42" name="41 Conector"/>
              <p:cNvSpPr/>
              <p:nvPr/>
            </p:nvSpPr>
            <p:spPr>
              <a:xfrm>
                <a:off x="5572132" y="3929066"/>
                <a:ext cx="142876" cy="142876"/>
              </a:xfrm>
              <a:prstGeom prst="flowChartConnector">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grpSp>
        <p:cxnSp>
          <p:nvCxnSpPr>
            <p:cNvPr id="45" name="44 Conector angular"/>
            <p:cNvCxnSpPr/>
            <p:nvPr/>
          </p:nvCxnSpPr>
          <p:spPr>
            <a:xfrm rot="16200000" flipH="1">
              <a:off x="7929586" y="5072074"/>
              <a:ext cx="571504" cy="428628"/>
            </a:xfrm>
            <a:prstGeom prst="bentConnector3">
              <a:avLst>
                <a:gd name="adj1" fmla="val 50000"/>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6" name="45 CuadroTexto"/>
            <p:cNvSpPr txBox="1"/>
            <p:nvPr/>
          </p:nvSpPr>
          <p:spPr>
            <a:xfrm>
              <a:off x="7429552" y="5643578"/>
              <a:ext cx="1714448" cy="369332"/>
            </a:xfrm>
            <a:prstGeom prst="rect">
              <a:avLst/>
            </a:prstGeom>
            <a:noFill/>
          </p:spPr>
          <p:txBody>
            <a:bodyPr wrap="square" rtlCol="0">
              <a:spAutoFit/>
            </a:bodyPr>
            <a:lstStyle/>
            <a:p>
              <a:r>
                <a:rPr lang="es-ES" dirty="0" smtClean="0"/>
                <a:t>Surface of liquid</a:t>
              </a:r>
              <a:endParaRPr lang="es-ES_tradnl" dirty="0"/>
            </a:p>
          </p:txBody>
        </p:sp>
      </p:grpSp>
      <p:sp>
        <p:nvSpPr>
          <p:cNvPr id="48" name="47 CuadroTexto"/>
          <p:cNvSpPr txBox="1"/>
          <p:nvPr/>
        </p:nvSpPr>
        <p:spPr>
          <a:xfrm>
            <a:off x="571472" y="2143116"/>
            <a:ext cx="4500594" cy="3970318"/>
          </a:xfrm>
          <a:prstGeom prst="rect">
            <a:avLst/>
          </a:prstGeom>
          <a:solidFill>
            <a:schemeClr val="accent6">
              <a:lumMod val="75000"/>
            </a:schemeClr>
          </a:solidFill>
        </p:spPr>
        <p:txBody>
          <a:bodyPr wrap="square" rtlCol="0">
            <a:spAutoFit/>
          </a:bodyPr>
          <a:lstStyle/>
          <a:p>
            <a:pPr marL="342900" indent="-342900" algn="just">
              <a:buFont typeface="+mj-lt"/>
              <a:buAutoNum type="alphaUcPeriod"/>
            </a:pPr>
            <a:r>
              <a:rPr lang="es-ES" sz="2800" dirty="0" smtClean="0"/>
              <a:t>It disappears</a:t>
            </a:r>
          </a:p>
          <a:p>
            <a:pPr marL="342900" indent="-342900" algn="just">
              <a:buFont typeface="+mj-lt"/>
              <a:buAutoNum type="alphaUcPeriod"/>
            </a:pPr>
            <a:endParaRPr lang="es-ES" sz="2800" dirty="0" smtClean="0"/>
          </a:p>
          <a:p>
            <a:pPr marL="342900" indent="-342900" algn="just">
              <a:buFont typeface="+mj-lt"/>
              <a:buAutoNum type="alphaUcPeriod"/>
            </a:pPr>
            <a:r>
              <a:rPr lang="es-ES" sz="2800" dirty="0" smtClean="0"/>
              <a:t>It turns to gas and its particles mix with the particles of air</a:t>
            </a:r>
          </a:p>
          <a:p>
            <a:pPr marL="342900" indent="-342900" algn="just">
              <a:buFont typeface="+mj-lt"/>
              <a:buAutoNum type="alphaUcPeriod"/>
            </a:pPr>
            <a:endParaRPr lang="es-ES" sz="2800" dirty="0" smtClean="0"/>
          </a:p>
          <a:p>
            <a:pPr marL="342900" indent="-342900" algn="just">
              <a:buFont typeface="+mj-lt"/>
              <a:buAutoNum type="alphaUcPeriod"/>
            </a:pPr>
            <a:r>
              <a:rPr lang="es-ES" sz="2800" dirty="0" smtClean="0"/>
              <a:t>It is a sublimation</a:t>
            </a:r>
          </a:p>
          <a:p>
            <a:pPr marL="342900" indent="-342900" algn="just">
              <a:buFont typeface="+mj-lt"/>
              <a:buAutoNum type="alphaUcPeriod"/>
            </a:pPr>
            <a:endParaRPr lang="es-ES" sz="2800" dirty="0" smtClean="0"/>
          </a:p>
          <a:p>
            <a:pPr marL="342900" indent="-342900" algn="just">
              <a:buFont typeface="+mj-lt"/>
              <a:buAutoNum type="alphaUcPeriod"/>
            </a:pPr>
            <a:r>
              <a:rPr lang="es-ES" sz="2800" dirty="0" smtClean="0"/>
              <a:t>It is a vaporization</a:t>
            </a:r>
          </a:p>
        </p:txBody>
      </p:sp>
      <p:sp>
        <p:nvSpPr>
          <p:cNvPr id="43" name="42 Marcador de pie de página"/>
          <p:cNvSpPr>
            <a:spLocks noGrp="1"/>
          </p:cNvSpPr>
          <p:nvPr>
            <p:ph type="ftr" sz="quarter" idx="11"/>
          </p:nvPr>
        </p:nvSpPr>
        <p:spPr/>
        <p:txBody>
          <a:bodyPr/>
          <a:lstStyle/>
          <a:p>
            <a:r>
              <a:rPr lang="es-ES" dirty="0" smtClean="0"/>
              <a:t>Susana Morales Bernal</a:t>
            </a:r>
            <a:endParaRPr lang="es-E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0" y="-158431"/>
            <a:ext cx="9144000" cy="1015663"/>
          </a:xfrm>
          <a:prstGeom prst="rect">
            <a:avLst/>
          </a:prstGeom>
          <a:noFill/>
        </p:spPr>
        <p:txBody>
          <a:bodyPr wrap="square" rtlCol="0">
            <a:spAutoFit/>
          </a:bodyPr>
          <a:lstStyle/>
          <a:p>
            <a:pPr algn="ctr"/>
            <a:r>
              <a:rPr lang="es-ES" sz="6000" b="1" dirty="0" smtClean="0">
                <a:solidFill>
                  <a:schemeClr val="accent1">
                    <a:lumMod val="75000"/>
                  </a:schemeClr>
                </a:solidFill>
                <a:effectLst>
                  <a:outerShdw blurRad="38100" dist="38100" dir="2700000" algn="tl">
                    <a:srgbClr val="000000">
                      <a:alpha val="43137"/>
                    </a:srgbClr>
                  </a:outerShdw>
                </a:effectLst>
                <a:latin typeface="+mj-lt"/>
              </a:rPr>
              <a:t>EXERCISE 16</a:t>
            </a:r>
            <a:endParaRPr lang="es-ES" sz="6000" b="1" dirty="0">
              <a:solidFill>
                <a:schemeClr val="accent1">
                  <a:lumMod val="75000"/>
                </a:schemeClr>
              </a:solidFill>
              <a:effectLst>
                <a:outerShdw blurRad="38100" dist="38100" dir="2700000" algn="tl">
                  <a:srgbClr val="000000">
                    <a:alpha val="43137"/>
                  </a:srgbClr>
                </a:outerShdw>
              </a:effectLst>
              <a:latin typeface="+mj-lt"/>
            </a:endParaRPr>
          </a:p>
        </p:txBody>
      </p:sp>
      <p:sp>
        <p:nvSpPr>
          <p:cNvPr id="5" name="4 Rectángulo"/>
          <p:cNvSpPr/>
          <p:nvPr/>
        </p:nvSpPr>
        <p:spPr>
          <a:xfrm>
            <a:off x="71406" y="2071678"/>
            <a:ext cx="8286808" cy="584775"/>
          </a:xfrm>
          <a:prstGeom prst="rect">
            <a:avLst/>
          </a:prstGeom>
        </p:spPr>
        <p:txBody>
          <a:bodyPr wrap="square">
            <a:spAutoFit/>
          </a:bodyPr>
          <a:lstStyle/>
          <a:p>
            <a:r>
              <a:rPr lang="en-US" sz="3200" dirty="0" smtClean="0"/>
              <a:t>What temperature does water condense at?</a:t>
            </a:r>
            <a:endParaRPr lang="es-ES_tradnl" sz="3200" dirty="0"/>
          </a:p>
        </p:txBody>
      </p:sp>
      <p:sp>
        <p:nvSpPr>
          <p:cNvPr id="6" name="5 Rectángulo"/>
          <p:cNvSpPr/>
          <p:nvPr/>
        </p:nvSpPr>
        <p:spPr>
          <a:xfrm>
            <a:off x="71406" y="1000108"/>
            <a:ext cx="8929718" cy="1077218"/>
          </a:xfrm>
          <a:prstGeom prst="rect">
            <a:avLst/>
          </a:prstGeom>
        </p:spPr>
        <p:txBody>
          <a:bodyPr wrap="square">
            <a:spAutoFit/>
          </a:bodyPr>
          <a:lstStyle/>
          <a:p>
            <a:pPr algn="just"/>
            <a:r>
              <a:rPr lang="en-US" sz="3200" dirty="0" smtClean="0"/>
              <a:t>We know that water boils at 100 °C and that ice melts at 0 °C  </a:t>
            </a:r>
          </a:p>
        </p:txBody>
      </p:sp>
      <p:sp>
        <p:nvSpPr>
          <p:cNvPr id="7" name="6 Rectángulo"/>
          <p:cNvSpPr/>
          <p:nvPr/>
        </p:nvSpPr>
        <p:spPr>
          <a:xfrm>
            <a:off x="71406" y="5857892"/>
            <a:ext cx="7159204" cy="584775"/>
          </a:xfrm>
          <a:prstGeom prst="rect">
            <a:avLst/>
          </a:prstGeom>
        </p:spPr>
        <p:txBody>
          <a:bodyPr wrap="none">
            <a:spAutoFit/>
          </a:bodyPr>
          <a:lstStyle/>
          <a:p>
            <a:r>
              <a:rPr lang="en-US" sz="3200" dirty="0" smtClean="0"/>
              <a:t>What temperature does water freeze at?  </a:t>
            </a:r>
          </a:p>
        </p:txBody>
      </p:sp>
      <p:pic>
        <p:nvPicPr>
          <p:cNvPr id="7172" name="Picture 4" descr="http://i32.photobucket.com/albums/d7/plikt15/8-24-2006-12.jpg"/>
          <p:cNvPicPr>
            <a:picLocks noChangeAspect="1" noChangeArrowheads="1"/>
          </p:cNvPicPr>
          <p:nvPr/>
        </p:nvPicPr>
        <p:blipFill>
          <a:blip r:embed="rId3" cstate="print"/>
          <a:srcRect/>
          <a:stretch>
            <a:fillRect/>
          </a:stretch>
        </p:blipFill>
        <p:spPr bwMode="auto">
          <a:xfrm>
            <a:off x="214312" y="2867676"/>
            <a:ext cx="4214812" cy="2847340"/>
          </a:xfrm>
          <a:prstGeom prst="rect">
            <a:avLst/>
          </a:prstGeom>
          <a:noFill/>
        </p:spPr>
      </p:pic>
      <p:pic>
        <p:nvPicPr>
          <p:cNvPr id="7174" name="Picture 6" descr="http://www.bolsonweb.com.ar/aventura/hielo/glaciar/gr/3.jpg"/>
          <p:cNvPicPr>
            <a:picLocks noChangeAspect="1" noChangeArrowheads="1"/>
          </p:cNvPicPr>
          <p:nvPr/>
        </p:nvPicPr>
        <p:blipFill>
          <a:blip r:embed="rId4" cstate="print"/>
          <a:srcRect/>
          <a:stretch>
            <a:fillRect/>
          </a:stretch>
        </p:blipFill>
        <p:spPr bwMode="auto">
          <a:xfrm>
            <a:off x="4667251" y="2857496"/>
            <a:ext cx="4191029" cy="2857520"/>
          </a:xfrm>
          <a:prstGeom prst="rect">
            <a:avLst/>
          </a:prstGeom>
          <a:noFill/>
        </p:spPr>
      </p:pic>
      <p:sp>
        <p:nvSpPr>
          <p:cNvPr id="8" name="7 Marcador de pie de página"/>
          <p:cNvSpPr>
            <a:spLocks noGrp="1"/>
          </p:cNvSpPr>
          <p:nvPr>
            <p:ph type="ftr" sz="quarter" idx="11"/>
          </p:nvPr>
        </p:nvSpPr>
        <p:spPr/>
        <p:txBody>
          <a:bodyPr/>
          <a:lstStyle/>
          <a:p>
            <a:r>
              <a:rPr lang="es-ES" dirty="0" smtClean="0"/>
              <a:t>Susana Morales Bernal</a:t>
            </a:r>
            <a:endParaRPr lang="es-E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0" y="-158431"/>
            <a:ext cx="9144000" cy="1015663"/>
          </a:xfrm>
          <a:prstGeom prst="rect">
            <a:avLst/>
          </a:prstGeom>
          <a:noFill/>
        </p:spPr>
        <p:txBody>
          <a:bodyPr wrap="square" rtlCol="0">
            <a:spAutoFit/>
          </a:bodyPr>
          <a:lstStyle/>
          <a:p>
            <a:pPr algn="ctr"/>
            <a:r>
              <a:rPr lang="es-ES" sz="6000" b="1" dirty="0" smtClean="0">
                <a:solidFill>
                  <a:schemeClr val="accent1">
                    <a:lumMod val="75000"/>
                  </a:schemeClr>
                </a:solidFill>
                <a:effectLst>
                  <a:outerShdw blurRad="38100" dist="38100" dir="2700000" algn="tl">
                    <a:srgbClr val="000000">
                      <a:alpha val="43137"/>
                    </a:srgbClr>
                  </a:outerShdw>
                </a:effectLst>
                <a:latin typeface="+mj-lt"/>
              </a:rPr>
              <a:t>EXERCISE 17</a:t>
            </a:r>
            <a:endParaRPr lang="es-ES" sz="6000" b="1" dirty="0">
              <a:solidFill>
                <a:schemeClr val="accent1">
                  <a:lumMod val="75000"/>
                </a:schemeClr>
              </a:solidFill>
              <a:effectLst>
                <a:outerShdw blurRad="38100" dist="38100" dir="2700000" algn="tl">
                  <a:srgbClr val="000000">
                    <a:alpha val="43137"/>
                  </a:srgbClr>
                </a:outerShdw>
              </a:effectLst>
              <a:latin typeface="+mj-lt"/>
            </a:endParaRPr>
          </a:p>
        </p:txBody>
      </p:sp>
      <p:sp>
        <p:nvSpPr>
          <p:cNvPr id="5" name="4 CuadroTexto"/>
          <p:cNvSpPr txBox="1"/>
          <p:nvPr/>
        </p:nvSpPr>
        <p:spPr>
          <a:xfrm>
            <a:off x="214282" y="714356"/>
            <a:ext cx="8715436" cy="954107"/>
          </a:xfrm>
          <a:prstGeom prst="rect">
            <a:avLst/>
          </a:prstGeom>
          <a:noFill/>
        </p:spPr>
        <p:txBody>
          <a:bodyPr wrap="square" rtlCol="0">
            <a:spAutoFit/>
          </a:bodyPr>
          <a:lstStyle/>
          <a:p>
            <a:pPr algn="just"/>
            <a:r>
              <a:rPr lang="es-ES" sz="2800" dirty="0" smtClean="0"/>
              <a:t>What happens to the particles of subtances with the changes of state?</a:t>
            </a:r>
            <a:endParaRPr lang="es-ES_tradnl" sz="2800" dirty="0"/>
          </a:p>
        </p:txBody>
      </p:sp>
      <p:sp>
        <p:nvSpPr>
          <p:cNvPr id="6" name="5 CuadroTexto"/>
          <p:cNvSpPr txBox="1"/>
          <p:nvPr/>
        </p:nvSpPr>
        <p:spPr>
          <a:xfrm>
            <a:off x="571472" y="1675520"/>
            <a:ext cx="7715304" cy="3539430"/>
          </a:xfrm>
          <a:prstGeom prst="rect">
            <a:avLst/>
          </a:prstGeom>
          <a:solidFill>
            <a:schemeClr val="accent2">
              <a:lumMod val="20000"/>
              <a:lumOff val="80000"/>
            </a:schemeClr>
          </a:solidFill>
          <a:ln>
            <a:noFill/>
          </a:ln>
        </p:spPr>
        <p:txBody>
          <a:bodyPr wrap="square" rtlCol="0">
            <a:spAutoFit/>
          </a:bodyPr>
          <a:lstStyle/>
          <a:p>
            <a:pPr marL="342900" indent="-342900" algn="just">
              <a:buFont typeface="+mj-lt"/>
              <a:buAutoNum type="alphaUcPeriod"/>
            </a:pPr>
            <a:r>
              <a:rPr lang="en-US" sz="2800" dirty="0" smtClean="0">
                <a:solidFill>
                  <a:schemeClr val="accent1">
                    <a:lumMod val="50000"/>
                  </a:schemeClr>
                </a:solidFill>
              </a:rPr>
              <a:t> That the particles become solid, liquid and</a:t>
            </a:r>
          </a:p>
          <a:p>
            <a:pPr marL="342900" indent="-342900" algn="just"/>
            <a:r>
              <a:rPr lang="en-US" sz="2800" dirty="0" smtClean="0">
                <a:solidFill>
                  <a:schemeClr val="accent1">
                    <a:lumMod val="50000"/>
                  </a:schemeClr>
                </a:solidFill>
              </a:rPr>
              <a:t>     gaseous</a:t>
            </a:r>
          </a:p>
          <a:p>
            <a:pPr marL="342900" indent="-342900" algn="just"/>
            <a:endParaRPr lang="en-US" sz="2800" dirty="0" smtClean="0">
              <a:solidFill>
                <a:schemeClr val="accent1">
                  <a:lumMod val="50000"/>
                </a:schemeClr>
              </a:solidFill>
            </a:endParaRPr>
          </a:p>
          <a:p>
            <a:pPr marL="342900" indent="-342900" algn="just"/>
            <a:r>
              <a:rPr lang="en-US" sz="2800" dirty="0" smtClean="0">
                <a:solidFill>
                  <a:schemeClr val="accent1">
                    <a:lumMod val="50000"/>
                  </a:schemeClr>
                </a:solidFill>
              </a:rPr>
              <a:t>B.  That they become greater or smaller</a:t>
            </a:r>
          </a:p>
          <a:p>
            <a:pPr marL="342900" indent="-342900" algn="just">
              <a:buFont typeface="+mj-lt"/>
              <a:buAutoNum type="alphaUcPeriod"/>
            </a:pPr>
            <a:endParaRPr lang="en-US" sz="2800" dirty="0" smtClean="0">
              <a:solidFill>
                <a:schemeClr val="accent1">
                  <a:lumMod val="50000"/>
                </a:schemeClr>
              </a:solidFill>
            </a:endParaRPr>
          </a:p>
          <a:p>
            <a:pPr marL="342900" indent="-342900" algn="just"/>
            <a:r>
              <a:rPr lang="en-US" sz="2800" dirty="0" smtClean="0">
                <a:solidFill>
                  <a:schemeClr val="accent1">
                    <a:lumMod val="50000"/>
                  </a:schemeClr>
                </a:solidFill>
              </a:rPr>
              <a:t>C.  That they separate or they approach</a:t>
            </a:r>
          </a:p>
          <a:p>
            <a:pPr marL="342900" indent="-342900" algn="just">
              <a:buFont typeface="+mj-lt"/>
              <a:buAutoNum type="alphaUcPeriod"/>
            </a:pPr>
            <a:endParaRPr lang="en-US" sz="2800" dirty="0" smtClean="0">
              <a:solidFill>
                <a:schemeClr val="accent1">
                  <a:lumMod val="50000"/>
                </a:schemeClr>
              </a:solidFill>
            </a:endParaRPr>
          </a:p>
          <a:p>
            <a:pPr marL="342900" indent="-342900" algn="just"/>
            <a:r>
              <a:rPr lang="en-US" sz="2800" dirty="0" smtClean="0">
                <a:solidFill>
                  <a:schemeClr val="accent1">
                    <a:lumMod val="50000"/>
                  </a:schemeClr>
                </a:solidFill>
              </a:rPr>
              <a:t>D.  Nothing</a:t>
            </a:r>
          </a:p>
        </p:txBody>
      </p:sp>
      <p:sp>
        <p:nvSpPr>
          <p:cNvPr id="7" name="6 Rectángulo"/>
          <p:cNvSpPr/>
          <p:nvPr/>
        </p:nvSpPr>
        <p:spPr>
          <a:xfrm>
            <a:off x="142844" y="5263234"/>
            <a:ext cx="8786842" cy="523220"/>
          </a:xfrm>
          <a:prstGeom prst="rect">
            <a:avLst/>
          </a:prstGeom>
        </p:spPr>
        <p:txBody>
          <a:bodyPr wrap="square">
            <a:spAutoFit/>
          </a:bodyPr>
          <a:lstStyle/>
          <a:p>
            <a:pPr algn="just"/>
            <a:r>
              <a:rPr lang="en-US" sz="2800" dirty="0" smtClean="0"/>
              <a:t>Which changes of state require cooling to take place?</a:t>
            </a:r>
          </a:p>
        </p:txBody>
      </p:sp>
      <p:sp>
        <p:nvSpPr>
          <p:cNvPr id="8" name="7 Rectángulo"/>
          <p:cNvSpPr/>
          <p:nvPr/>
        </p:nvSpPr>
        <p:spPr>
          <a:xfrm>
            <a:off x="571472" y="5906176"/>
            <a:ext cx="4735592" cy="523220"/>
          </a:xfrm>
          <a:prstGeom prst="rect">
            <a:avLst/>
          </a:prstGeom>
          <a:solidFill>
            <a:schemeClr val="accent2">
              <a:lumMod val="20000"/>
              <a:lumOff val="80000"/>
            </a:schemeClr>
          </a:solidFill>
        </p:spPr>
        <p:txBody>
          <a:bodyPr wrap="none">
            <a:spAutoFit/>
          </a:bodyPr>
          <a:lstStyle/>
          <a:p>
            <a:pPr algn="just"/>
            <a:r>
              <a:rPr lang="es-ES" sz="2800" dirty="0" smtClean="0">
                <a:solidFill>
                  <a:schemeClr val="accent1">
                    <a:lumMod val="50000"/>
                  </a:schemeClr>
                </a:solidFill>
              </a:rPr>
              <a:t>..................... and .....................</a:t>
            </a:r>
            <a:endParaRPr lang="es-ES" sz="2800" dirty="0">
              <a:solidFill>
                <a:schemeClr val="accent1">
                  <a:lumMod val="50000"/>
                </a:schemeClr>
              </a:solidFill>
            </a:endParaRPr>
          </a:p>
        </p:txBody>
      </p:sp>
      <p:sp>
        <p:nvSpPr>
          <p:cNvPr id="9" name="8 Marcador de pie de página"/>
          <p:cNvSpPr>
            <a:spLocks noGrp="1"/>
          </p:cNvSpPr>
          <p:nvPr>
            <p:ph type="ftr" sz="quarter" idx="11"/>
          </p:nvPr>
        </p:nvSpPr>
        <p:spPr/>
        <p:txBody>
          <a:bodyPr/>
          <a:lstStyle/>
          <a:p>
            <a:r>
              <a:rPr lang="es-ES" dirty="0" smtClean="0"/>
              <a:t>Susana Morales Bernal</a:t>
            </a:r>
            <a:endParaRPr lang="es-E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0" y="-142900"/>
            <a:ext cx="9144000" cy="1015663"/>
          </a:xfrm>
          <a:prstGeom prst="rect">
            <a:avLst/>
          </a:prstGeom>
          <a:noFill/>
        </p:spPr>
        <p:txBody>
          <a:bodyPr wrap="square" rtlCol="0">
            <a:spAutoFit/>
          </a:bodyPr>
          <a:lstStyle/>
          <a:p>
            <a:pPr algn="ctr"/>
            <a:r>
              <a:rPr lang="es-ES" sz="6000" b="1" dirty="0" smtClean="0">
                <a:solidFill>
                  <a:schemeClr val="accent1">
                    <a:lumMod val="75000"/>
                  </a:schemeClr>
                </a:solidFill>
                <a:effectLst>
                  <a:outerShdw blurRad="38100" dist="38100" dir="2700000" algn="tl">
                    <a:srgbClr val="000000">
                      <a:alpha val="43137"/>
                    </a:srgbClr>
                  </a:outerShdw>
                </a:effectLst>
                <a:latin typeface="+mj-lt"/>
              </a:rPr>
              <a:t>EXERCISE 18</a:t>
            </a:r>
            <a:endParaRPr lang="es-ES" sz="6000" b="1" dirty="0">
              <a:solidFill>
                <a:schemeClr val="accent1">
                  <a:lumMod val="75000"/>
                </a:schemeClr>
              </a:solidFill>
              <a:effectLst>
                <a:outerShdw blurRad="38100" dist="38100" dir="2700000" algn="tl">
                  <a:srgbClr val="000000">
                    <a:alpha val="43137"/>
                  </a:srgbClr>
                </a:outerShdw>
              </a:effectLst>
              <a:latin typeface="+mj-lt"/>
            </a:endParaRPr>
          </a:p>
        </p:txBody>
      </p:sp>
      <p:sp>
        <p:nvSpPr>
          <p:cNvPr id="6" name="5 CuadroTexto"/>
          <p:cNvSpPr txBox="1"/>
          <p:nvPr/>
        </p:nvSpPr>
        <p:spPr>
          <a:xfrm>
            <a:off x="214282" y="1189009"/>
            <a:ext cx="8715436" cy="954107"/>
          </a:xfrm>
          <a:prstGeom prst="rect">
            <a:avLst/>
          </a:prstGeom>
          <a:noFill/>
        </p:spPr>
        <p:txBody>
          <a:bodyPr wrap="square" rtlCol="0">
            <a:spAutoFit/>
          </a:bodyPr>
          <a:lstStyle/>
          <a:p>
            <a:pPr algn="just"/>
            <a:r>
              <a:rPr lang="es-ES" sz="2800" dirty="0" smtClean="0"/>
              <a:t>100 g of a liquid substance has a volume of 125 mL. When this substance turns to a solid, it has a volume of 105 mL.</a:t>
            </a:r>
            <a:endParaRPr lang="es-ES_tradnl" sz="2800" dirty="0"/>
          </a:p>
        </p:txBody>
      </p:sp>
      <p:sp>
        <p:nvSpPr>
          <p:cNvPr id="7" name="6 CuadroTexto"/>
          <p:cNvSpPr txBox="1"/>
          <p:nvPr/>
        </p:nvSpPr>
        <p:spPr>
          <a:xfrm>
            <a:off x="500034" y="2923286"/>
            <a:ext cx="8215370" cy="1077218"/>
          </a:xfrm>
          <a:prstGeom prst="rect">
            <a:avLst/>
          </a:prstGeom>
          <a:solidFill>
            <a:schemeClr val="bg1">
              <a:lumMod val="95000"/>
            </a:schemeClr>
          </a:solidFill>
          <a:ln>
            <a:noFill/>
          </a:ln>
        </p:spPr>
        <p:txBody>
          <a:bodyPr wrap="square" rtlCol="0">
            <a:spAutoFit/>
          </a:bodyPr>
          <a:lstStyle/>
          <a:p>
            <a:pPr marL="514350" indent="-514350" algn="just">
              <a:buFont typeface="+mj-lt"/>
              <a:buAutoNum type="alphaUcPeriod"/>
            </a:pPr>
            <a:r>
              <a:rPr lang="es-ES" sz="3200" dirty="0" smtClean="0"/>
              <a:t>Does the mass of this substance change with this process? Why?</a:t>
            </a:r>
            <a:endParaRPr lang="es-ES_tradnl" sz="3200" dirty="0"/>
          </a:p>
        </p:txBody>
      </p:sp>
      <p:sp>
        <p:nvSpPr>
          <p:cNvPr id="8" name="7 CuadroTexto"/>
          <p:cNvSpPr txBox="1"/>
          <p:nvPr/>
        </p:nvSpPr>
        <p:spPr>
          <a:xfrm>
            <a:off x="500034" y="4780674"/>
            <a:ext cx="8215370" cy="1077218"/>
          </a:xfrm>
          <a:prstGeom prst="rect">
            <a:avLst/>
          </a:prstGeom>
          <a:solidFill>
            <a:schemeClr val="bg1">
              <a:lumMod val="95000"/>
            </a:schemeClr>
          </a:solidFill>
          <a:ln>
            <a:noFill/>
          </a:ln>
        </p:spPr>
        <p:txBody>
          <a:bodyPr wrap="square" rtlCol="0">
            <a:spAutoFit/>
          </a:bodyPr>
          <a:lstStyle/>
          <a:p>
            <a:pPr marL="514350" indent="-514350" algn="just">
              <a:buAutoNum type="alphaUcPeriod" startAt="2"/>
            </a:pPr>
            <a:r>
              <a:rPr lang="es-ES" sz="3200" dirty="0" smtClean="0"/>
              <a:t>What is the density of this substance in liquid state? And in solid state?</a:t>
            </a:r>
            <a:endParaRPr lang="es-ES_tradnl" sz="3200" dirty="0"/>
          </a:p>
        </p:txBody>
      </p:sp>
      <p:sp>
        <p:nvSpPr>
          <p:cNvPr id="9" name="8 Marcador de pie de página"/>
          <p:cNvSpPr>
            <a:spLocks noGrp="1"/>
          </p:cNvSpPr>
          <p:nvPr>
            <p:ph type="ftr" sz="quarter" idx="11"/>
          </p:nvPr>
        </p:nvSpPr>
        <p:spPr/>
        <p:txBody>
          <a:bodyPr/>
          <a:lstStyle/>
          <a:p>
            <a:r>
              <a:rPr lang="es-ES" dirty="0" smtClean="0"/>
              <a:t>Susana Morales Bernal</a:t>
            </a:r>
            <a:endParaRPr lang="es-E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20 Rectángulo"/>
          <p:cNvSpPr/>
          <p:nvPr/>
        </p:nvSpPr>
        <p:spPr>
          <a:xfrm>
            <a:off x="6286512" y="1357298"/>
            <a:ext cx="2214578" cy="500066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4" name="3 CuadroTexto"/>
          <p:cNvSpPr txBox="1"/>
          <p:nvPr/>
        </p:nvSpPr>
        <p:spPr>
          <a:xfrm>
            <a:off x="0" y="-142900"/>
            <a:ext cx="9144000" cy="830997"/>
          </a:xfrm>
          <a:prstGeom prst="rect">
            <a:avLst/>
          </a:prstGeom>
          <a:solidFill>
            <a:schemeClr val="bg1"/>
          </a:solidFill>
          <a:ln>
            <a:noFill/>
          </a:ln>
        </p:spPr>
        <p:txBody>
          <a:bodyPr wrap="square" rtlCol="0">
            <a:spAutoFit/>
          </a:bodyPr>
          <a:lstStyle/>
          <a:p>
            <a:pPr algn="ctr"/>
            <a:r>
              <a:rPr lang="es-ES" sz="4800" b="1"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Arial" pitchFamily="34" charset="0"/>
                <a:cs typeface="Arial" pitchFamily="34" charset="0"/>
              </a:rPr>
              <a:t>PROPERTIES OF LIQUIDS</a:t>
            </a:r>
            <a:endParaRPr lang="es-ES" sz="4800" b="1"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Arial" pitchFamily="34" charset="0"/>
              <a:cs typeface="Arial" pitchFamily="34" charset="0"/>
            </a:endParaRPr>
          </a:p>
        </p:txBody>
      </p:sp>
      <p:sp>
        <p:nvSpPr>
          <p:cNvPr id="5" name="4 CuadroTexto"/>
          <p:cNvSpPr txBox="1"/>
          <p:nvPr/>
        </p:nvSpPr>
        <p:spPr>
          <a:xfrm>
            <a:off x="-32" y="714356"/>
            <a:ext cx="6929486" cy="707886"/>
          </a:xfrm>
          <a:prstGeom prst="rect">
            <a:avLst/>
          </a:prstGeom>
          <a:noFill/>
        </p:spPr>
        <p:txBody>
          <a:bodyPr wrap="square" rtlCol="0">
            <a:spAutoFit/>
          </a:bodyPr>
          <a:lstStyle/>
          <a:p>
            <a:r>
              <a:rPr lang="es-ES" sz="4000" b="1" i="1" dirty="0" smtClean="0">
                <a:solidFill>
                  <a:schemeClr val="accent1">
                    <a:lumMod val="75000"/>
                  </a:schemeClr>
                </a:solidFill>
                <a:effectLst>
                  <a:outerShdw blurRad="38100" dist="38100" dir="2700000" algn="tl">
                    <a:srgbClr val="000000">
                      <a:alpha val="43137"/>
                    </a:srgbClr>
                  </a:outerShdw>
                </a:effectLst>
              </a:rPr>
              <a:t>The properties of liquids are:</a:t>
            </a:r>
          </a:p>
        </p:txBody>
      </p:sp>
      <p:sp>
        <p:nvSpPr>
          <p:cNvPr id="6" name="5 CuadroTexto"/>
          <p:cNvSpPr txBox="1"/>
          <p:nvPr/>
        </p:nvSpPr>
        <p:spPr>
          <a:xfrm>
            <a:off x="142844" y="1500174"/>
            <a:ext cx="3714776" cy="646331"/>
          </a:xfrm>
          <a:prstGeom prst="rect">
            <a:avLst/>
          </a:prstGeom>
          <a:noFill/>
        </p:spPr>
        <p:txBody>
          <a:bodyPr wrap="square" rtlCol="0">
            <a:spAutoFit/>
          </a:bodyPr>
          <a:lstStyle/>
          <a:p>
            <a:pPr>
              <a:buClr>
                <a:schemeClr val="accent1">
                  <a:lumMod val="75000"/>
                </a:schemeClr>
              </a:buClr>
              <a:buFont typeface="Wingdings" pitchFamily="2" charset="2"/>
              <a:buChar char="Ø"/>
            </a:pPr>
            <a:r>
              <a:rPr lang="es-ES" sz="3600" dirty="0" smtClean="0"/>
              <a:t> </a:t>
            </a:r>
            <a:r>
              <a:rPr lang="es-ES" sz="3200" dirty="0" smtClean="0"/>
              <a:t>They have mass</a:t>
            </a:r>
          </a:p>
        </p:txBody>
      </p:sp>
      <p:sp>
        <p:nvSpPr>
          <p:cNvPr id="7" name="6 CuadroTexto"/>
          <p:cNvSpPr txBox="1"/>
          <p:nvPr/>
        </p:nvSpPr>
        <p:spPr>
          <a:xfrm>
            <a:off x="142844" y="2282603"/>
            <a:ext cx="5572164" cy="646331"/>
          </a:xfrm>
          <a:prstGeom prst="rect">
            <a:avLst/>
          </a:prstGeom>
          <a:noFill/>
        </p:spPr>
        <p:txBody>
          <a:bodyPr wrap="square" rtlCol="0">
            <a:spAutoFit/>
          </a:bodyPr>
          <a:lstStyle/>
          <a:p>
            <a:pPr>
              <a:buClr>
                <a:schemeClr val="accent1">
                  <a:lumMod val="75000"/>
                </a:schemeClr>
              </a:buClr>
              <a:buFont typeface="Wingdings" pitchFamily="2" charset="2"/>
              <a:buChar char="Ø"/>
            </a:pPr>
            <a:r>
              <a:rPr lang="es-ES" sz="3600" dirty="0" smtClean="0"/>
              <a:t> </a:t>
            </a:r>
            <a:r>
              <a:rPr lang="es-ES" sz="3200" dirty="0" smtClean="0"/>
              <a:t>They take up a place in space</a:t>
            </a:r>
            <a:endParaRPr lang="es-ES" sz="3200" dirty="0"/>
          </a:p>
        </p:txBody>
      </p:sp>
      <p:sp>
        <p:nvSpPr>
          <p:cNvPr id="9" name="8 CuadroTexto"/>
          <p:cNvSpPr txBox="1"/>
          <p:nvPr/>
        </p:nvSpPr>
        <p:spPr>
          <a:xfrm>
            <a:off x="142844" y="3137600"/>
            <a:ext cx="5572164" cy="1077218"/>
          </a:xfrm>
          <a:prstGeom prst="rect">
            <a:avLst/>
          </a:prstGeom>
          <a:noFill/>
        </p:spPr>
        <p:txBody>
          <a:bodyPr wrap="square" rtlCol="0">
            <a:spAutoFit/>
          </a:bodyPr>
          <a:lstStyle/>
          <a:p>
            <a:pPr algn="just">
              <a:buClr>
                <a:schemeClr val="accent1">
                  <a:lumMod val="75000"/>
                </a:schemeClr>
              </a:buClr>
              <a:buFont typeface="Wingdings" pitchFamily="2" charset="2"/>
              <a:buChar char="Ø"/>
            </a:pPr>
            <a:r>
              <a:rPr lang="es-ES" sz="3200" dirty="0" smtClean="0"/>
              <a:t>  They have a definite volume </a:t>
            </a:r>
          </a:p>
          <a:p>
            <a:pPr algn="just">
              <a:buClr>
                <a:schemeClr val="accent1">
                  <a:lumMod val="75000"/>
                </a:schemeClr>
              </a:buClr>
            </a:pPr>
            <a:r>
              <a:rPr lang="es-ES" sz="3200" dirty="0"/>
              <a:t> </a:t>
            </a:r>
            <a:r>
              <a:rPr lang="es-ES" sz="3200" dirty="0" smtClean="0"/>
              <a:t>     that does not change</a:t>
            </a:r>
            <a:endParaRPr lang="es-ES" sz="3200" dirty="0"/>
          </a:p>
        </p:txBody>
      </p:sp>
      <p:sp>
        <p:nvSpPr>
          <p:cNvPr id="10" name="9 CuadroTexto"/>
          <p:cNvSpPr txBox="1"/>
          <p:nvPr/>
        </p:nvSpPr>
        <p:spPr>
          <a:xfrm>
            <a:off x="214282" y="4344423"/>
            <a:ext cx="5572164" cy="584775"/>
          </a:xfrm>
          <a:prstGeom prst="rect">
            <a:avLst/>
          </a:prstGeom>
          <a:noFill/>
        </p:spPr>
        <p:txBody>
          <a:bodyPr wrap="square" rtlCol="0">
            <a:spAutoFit/>
          </a:bodyPr>
          <a:lstStyle/>
          <a:p>
            <a:pPr>
              <a:buClr>
                <a:schemeClr val="accent1">
                  <a:lumMod val="75000"/>
                </a:schemeClr>
              </a:buClr>
              <a:buFont typeface="Wingdings" pitchFamily="2" charset="2"/>
              <a:buChar char="Ø"/>
            </a:pPr>
            <a:r>
              <a:rPr lang="es-ES" sz="3200" dirty="0" smtClean="0"/>
              <a:t> They flow</a:t>
            </a:r>
          </a:p>
        </p:txBody>
      </p:sp>
      <p:sp>
        <p:nvSpPr>
          <p:cNvPr id="12" name="11 CuadroTexto"/>
          <p:cNvSpPr txBox="1"/>
          <p:nvPr/>
        </p:nvSpPr>
        <p:spPr>
          <a:xfrm>
            <a:off x="214282" y="5076309"/>
            <a:ext cx="5643602" cy="1138773"/>
          </a:xfrm>
          <a:prstGeom prst="rect">
            <a:avLst/>
          </a:prstGeom>
          <a:noFill/>
        </p:spPr>
        <p:txBody>
          <a:bodyPr wrap="square" rtlCol="0">
            <a:spAutoFit/>
          </a:bodyPr>
          <a:lstStyle/>
          <a:p>
            <a:pPr>
              <a:buClr>
                <a:schemeClr val="accent1">
                  <a:lumMod val="75000"/>
                </a:schemeClr>
              </a:buClr>
              <a:buFont typeface="Wingdings" pitchFamily="2" charset="2"/>
              <a:buChar char="Ø"/>
            </a:pPr>
            <a:r>
              <a:rPr lang="es-ES" sz="3600" dirty="0" smtClean="0"/>
              <a:t> </a:t>
            </a:r>
            <a:r>
              <a:rPr lang="es-ES" sz="3200" dirty="0" smtClean="0"/>
              <a:t>They take the shape </a:t>
            </a:r>
          </a:p>
          <a:p>
            <a:pPr>
              <a:buClr>
                <a:schemeClr val="accent1">
                  <a:lumMod val="75000"/>
                </a:schemeClr>
              </a:buClr>
            </a:pPr>
            <a:r>
              <a:rPr lang="es-ES" sz="3200" dirty="0" smtClean="0"/>
              <a:t>     of their container</a:t>
            </a:r>
            <a:endParaRPr lang="es-ES" sz="3200" dirty="0"/>
          </a:p>
        </p:txBody>
      </p:sp>
      <p:pic>
        <p:nvPicPr>
          <p:cNvPr id="1026" name="Picture 2" descr="G:\liquido.jpg"/>
          <p:cNvPicPr>
            <a:picLocks noChangeAspect="1" noChangeArrowheads="1"/>
          </p:cNvPicPr>
          <p:nvPr/>
        </p:nvPicPr>
        <p:blipFill>
          <a:blip r:embed="rId3" cstate="print"/>
          <a:srcRect/>
          <a:stretch>
            <a:fillRect/>
          </a:stretch>
        </p:blipFill>
        <p:spPr bwMode="auto">
          <a:xfrm>
            <a:off x="6453804" y="4214818"/>
            <a:ext cx="1904410" cy="1857388"/>
          </a:xfrm>
          <a:prstGeom prst="rect">
            <a:avLst/>
          </a:prstGeom>
          <a:noFill/>
        </p:spPr>
      </p:pic>
      <p:pic>
        <p:nvPicPr>
          <p:cNvPr id="1032" name="Picture 8" descr="http://www.iecsaenlinea.com/img/3-21870.gif"/>
          <p:cNvPicPr>
            <a:picLocks noChangeAspect="1" noChangeArrowheads="1"/>
          </p:cNvPicPr>
          <p:nvPr/>
        </p:nvPicPr>
        <p:blipFill>
          <a:blip r:embed="rId4" cstate="print"/>
          <a:srcRect/>
          <a:stretch>
            <a:fillRect/>
          </a:stretch>
        </p:blipFill>
        <p:spPr bwMode="auto">
          <a:xfrm>
            <a:off x="6715150" y="1657353"/>
            <a:ext cx="1428750" cy="2200275"/>
          </a:xfrm>
          <a:prstGeom prst="rect">
            <a:avLst/>
          </a:prstGeom>
          <a:noFill/>
        </p:spPr>
      </p:pic>
      <p:sp>
        <p:nvSpPr>
          <p:cNvPr id="13" name="12 Marcador de pie de página"/>
          <p:cNvSpPr>
            <a:spLocks noGrp="1"/>
          </p:cNvSpPr>
          <p:nvPr>
            <p:ph type="ftr" sz="quarter" idx="11"/>
          </p:nvPr>
        </p:nvSpPr>
        <p:spPr/>
        <p:txBody>
          <a:bodyPr/>
          <a:lstStyle/>
          <a:p>
            <a:r>
              <a:rPr lang="es-ES" dirty="0" smtClean="0"/>
              <a:t>Susana Morales Bernal</a:t>
            </a:r>
            <a:endParaRPr lang="es-E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0" y="-158431"/>
            <a:ext cx="9144000" cy="1015663"/>
          </a:xfrm>
          <a:prstGeom prst="rect">
            <a:avLst/>
          </a:prstGeom>
          <a:noFill/>
        </p:spPr>
        <p:txBody>
          <a:bodyPr wrap="square" rtlCol="0">
            <a:spAutoFit/>
          </a:bodyPr>
          <a:lstStyle/>
          <a:p>
            <a:pPr algn="ctr"/>
            <a:r>
              <a:rPr lang="es-ES" sz="6000" b="1" dirty="0" smtClean="0">
                <a:solidFill>
                  <a:schemeClr val="accent1">
                    <a:lumMod val="75000"/>
                  </a:schemeClr>
                </a:solidFill>
                <a:effectLst>
                  <a:outerShdw blurRad="38100" dist="38100" dir="2700000" algn="tl">
                    <a:srgbClr val="000000">
                      <a:alpha val="43137"/>
                    </a:srgbClr>
                  </a:outerShdw>
                </a:effectLst>
                <a:latin typeface="+mj-lt"/>
              </a:rPr>
              <a:t>EXERCISE 19</a:t>
            </a:r>
            <a:endParaRPr lang="es-ES" sz="6000" b="1" dirty="0">
              <a:solidFill>
                <a:schemeClr val="accent1">
                  <a:lumMod val="75000"/>
                </a:schemeClr>
              </a:solidFill>
              <a:effectLst>
                <a:outerShdw blurRad="38100" dist="38100" dir="2700000" algn="tl">
                  <a:srgbClr val="000000">
                    <a:alpha val="43137"/>
                  </a:srgbClr>
                </a:outerShdw>
              </a:effectLst>
              <a:latin typeface="+mj-lt"/>
            </a:endParaRPr>
          </a:p>
        </p:txBody>
      </p:sp>
      <p:sp>
        <p:nvSpPr>
          <p:cNvPr id="5" name="4 CuadroTexto"/>
          <p:cNvSpPr txBox="1"/>
          <p:nvPr/>
        </p:nvSpPr>
        <p:spPr>
          <a:xfrm>
            <a:off x="142844" y="642918"/>
            <a:ext cx="7358114" cy="523220"/>
          </a:xfrm>
          <a:prstGeom prst="rect">
            <a:avLst/>
          </a:prstGeom>
          <a:noFill/>
        </p:spPr>
        <p:txBody>
          <a:bodyPr wrap="square" rtlCol="0">
            <a:spAutoFit/>
          </a:bodyPr>
          <a:lstStyle/>
          <a:p>
            <a:r>
              <a:rPr lang="en-US" sz="2800" dirty="0" smtClean="0"/>
              <a:t>Identify the process that happens</a:t>
            </a:r>
            <a:endParaRPr lang="es-ES" sz="2800" dirty="0"/>
          </a:p>
        </p:txBody>
      </p:sp>
      <p:graphicFrame>
        <p:nvGraphicFramePr>
          <p:cNvPr id="6" name="5 Tabla"/>
          <p:cNvGraphicFramePr>
            <a:graphicFrameLocks noGrp="1"/>
          </p:cNvGraphicFramePr>
          <p:nvPr/>
        </p:nvGraphicFramePr>
        <p:xfrm>
          <a:off x="285720" y="1142984"/>
          <a:ext cx="8572560" cy="5605723"/>
        </p:xfrm>
        <a:graphic>
          <a:graphicData uri="http://schemas.openxmlformats.org/drawingml/2006/table">
            <a:tbl>
              <a:tblPr firstRow="1" bandRow="1">
                <a:tableStyleId>{5C22544A-7EE6-4342-B048-85BDC9FD1C3A}</a:tableStyleId>
              </a:tblPr>
              <a:tblGrid>
                <a:gridCol w="7000924"/>
                <a:gridCol w="1571636"/>
              </a:tblGrid>
              <a:tr h="357190">
                <a:tc>
                  <a:txBody>
                    <a:bodyPr/>
                    <a:lstStyle/>
                    <a:p>
                      <a:pPr algn="ctr"/>
                      <a:r>
                        <a:rPr lang="es-ES" sz="2000" dirty="0" smtClean="0">
                          <a:solidFill>
                            <a:schemeClr val="accent1">
                              <a:lumMod val="75000"/>
                            </a:schemeClr>
                          </a:solidFill>
                        </a:rPr>
                        <a:t>IT</a:t>
                      </a:r>
                      <a:r>
                        <a:rPr lang="es-ES" sz="2000" baseline="0" dirty="0" smtClean="0">
                          <a:solidFill>
                            <a:schemeClr val="accent1">
                              <a:lumMod val="75000"/>
                            </a:schemeClr>
                          </a:solidFill>
                        </a:rPr>
                        <a:t> HAPPENS</a:t>
                      </a:r>
                      <a:endParaRPr lang="es-ES_tradnl" sz="2000" dirty="0">
                        <a:solidFill>
                          <a:schemeClr val="accent1">
                            <a:lumMod val="75000"/>
                          </a:schemeClr>
                        </a:solidFill>
                      </a:endParaRPr>
                    </a:p>
                  </a:txBody>
                  <a:tcPr marL="103407" marR="103407" marT="51703" marB="517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r>
                        <a:rPr lang="es-ES" sz="2000" b="1" dirty="0" smtClean="0">
                          <a:solidFill>
                            <a:schemeClr val="accent1">
                              <a:lumMod val="75000"/>
                            </a:schemeClr>
                          </a:solidFill>
                        </a:rPr>
                        <a:t>PROCESS</a:t>
                      </a:r>
                      <a:endParaRPr lang="es-ES_tradnl" sz="2000" b="1" dirty="0">
                        <a:solidFill>
                          <a:schemeClr val="accent1">
                            <a:lumMod val="75000"/>
                          </a:schemeClr>
                        </a:solidFill>
                      </a:endParaRPr>
                    </a:p>
                  </a:txBody>
                  <a:tcPr marL="103407" marR="103407" marT="51703" marB="517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r>
              <a:tr h="464281">
                <a:tc>
                  <a:txBody>
                    <a:bodyPr/>
                    <a:lstStyle/>
                    <a:p>
                      <a:r>
                        <a:rPr lang="en-US" sz="1800" dirty="0" smtClean="0">
                          <a:solidFill>
                            <a:schemeClr val="accent1">
                              <a:lumMod val="75000"/>
                            </a:schemeClr>
                          </a:solidFill>
                        </a:rPr>
                        <a:t>When the mirror of the bath fogs</a:t>
                      </a:r>
                      <a:endParaRPr lang="es-ES" sz="1800" dirty="0">
                        <a:solidFill>
                          <a:schemeClr val="accent1">
                            <a:lumMod val="75000"/>
                          </a:schemeClr>
                        </a:solidFill>
                      </a:endParaRPr>
                    </a:p>
                  </a:txBody>
                  <a:tcPr marL="103407" marR="103407" marT="51703" marB="517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s-ES_tradnl" sz="2000" dirty="0">
                        <a:solidFill>
                          <a:schemeClr val="accent1">
                            <a:lumMod val="75000"/>
                          </a:schemeClr>
                        </a:solidFill>
                      </a:endParaRPr>
                    </a:p>
                  </a:txBody>
                  <a:tcPr marL="103407" marR="103407" marT="51703" marB="517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464281">
                <a:tc>
                  <a:txBody>
                    <a:bodyPr/>
                    <a:lstStyle/>
                    <a:p>
                      <a:r>
                        <a:rPr lang="en-US" sz="1800" dirty="0" smtClean="0">
                          <a:solidFill>
                            <a:schemeClr val="accent1">
                              <a:lumMod val="75000"/>
                            </a:schemeClr>
                          </a:solidFill>
                        </a:rPr>
                        <a:t>When liquid water turns to ice</a:t>
                      </a:r>
                      <a:endParaRPr lang="es-ES" sz="1800" dirty="0">
                        <a:solidFill>
                          <a:schemeClr val="accent1">
                            <a:lumMod val="75000"/>
                          </a:schemeClr>
                        </a:solidFill>
                      </a:endParaRPr>
                    </a:p>
                  </a:txBody>
                  <a:tcPr marL="103407" marR="103407" marT="51703" marB="517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s-ES_tradnl" sz="2000" dirty="0">
                        <a:solidFill>
                          <a:schemeClr val="accent1">
                            <a:lumMod val="75000"/>
                          </a:schemeClr>
                        </a:solidFill>
                      </a:endParaRPr>
                    </a:p>
                  </a:txBody>
                  <a:tcPr marL="103407" marR="103407" marT="51703" marB="517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4737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accent1">
                              <a:lumMod val="75000"/>
                            </a:schemeClr>
                          </a:solidFill>
                        </a:rPr>
                        <a:t>When we see our breath on a cold morning </a:t>
                      </a:r>
                    </a:p>
                  </a:txBody>
                  <a:tcPr marL="103407" marR="103407" marT="51703" marB="517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s-ES_tradnl" sz="2000" dirty="0">
                        <a:solidFill>
                          <a:schemeClr val="accent1">
                            <a:lumMod val="75000"/>
                          </a:schemeClr>
                        </a:solidFill>
                      </a:endParaRPr>
                    </a:p>
                  </a:txBody>
                  <a:tcPr marL="103407" marR="103407" marT="51703" marB="517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530264">
                <a:tc>
                  <a:txBody>
                    <a:bodyPr/>
                    <a:lstStyle/>
                    <a:p>
                      <a:r>
                        <a:rPr lang="es-ES" sz="1800" dirty="0" smtClean="0">
                          <a:solidFill>
                            <a:schemeClr val="accent1">
                              <a:lumMod val="75000"/>
                            </a:schemeClr>
                          </a:solidFill>
                        </a:rPr>
                        <a:t>When we open a bottle of ammonia</a:t>
                      </a:r>
                      <a:r>
                        <a:rPr lang="es-ES" sz="1800" baseline="0" dirty="0" smtClean="0">
                          <a:solidFill>
                            <a:schemeClr val="accent1">
                              <a:lumMod val="75000"/>
                            </a:schemeClr>
                          </a:solidFill>
                        </a:rPr>
                        <a:t> </a:t>
                      </a:r>
                      <a:r>
                        <a:rPr lang="es-ES" sz="1800" dirty="0" smtClean="0">
                          <a:solidFill>
                            <a:schemeClr val="accent1">
                              <a:lumMod val="75000"/>
                            </a:schemeClr>
                          </a:solidFill>
                        </a:rPr>
                        <a:t> and we can smell</a:t>
                      </a:r>
                      <a:r>
                        <a:rPr lang="es-ES" sz="1800" baseline="0" dirty="0" smtClean="0">
                          <a:solidFill>
                            <a:schemeClr val="accent1">
                              <a:lumMod val="75000"/>
                            </a:schemeClr>
                          </a:solidFill>
                        </a:rPr>
                        <a:t> it from a distance</a:t>
                      </a:r>
                      <a:endParaRPr lang="es-ES_tradnl" sz="1800" dirty="0">
                        <a:solidFill>
                          <a:schemeClr val="accent1">
                            <a:lumMod val="75000"/>
                          </a:schemeClr>
                        </a:solidFill>
                      </a:endParaRPr>
                    </a:p>
                  </a:txBody>
                  <a:tcPr marL="103407" marR="103407" marT="51703" marB="517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s-ES_tradnl" sz="2000" dirty="0">
                        <a:solidFill>
                          <a:schemeClr val="accent1">
                            <a:lumMod val="75000"/>
                          </a:schemeClr>
                        </a:solidFill>
                      </a:endParaRPr>
                    </a:p>
                  </a:txBody>
                  <a:tcPr marL="103407" marR="103407" marT="51703" marB="517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479248">
                <a:tc>
                  <a:txBody>
                    <a:bodyPr/>
                    <a:lstStyle/>
                    <a:p>
                      <a:r>
                        <a:rPr lang="es-ES" sz="1800" dirty="0" smtClean="0">
                          <a:solidFill>
                            <a:schemeClr val="accent1">
                              <a:lumMod val="75000"/>
                            </a:schemeClr>
                          </a:solidFill>
                        </a:rPr>
                        <a:t>When we heat iron until</a:t>
                      </a:r>
                      <a:r>
                        <a:rPr lang="es-ES" sz="1800" baseline="0" dirty="0" smtClean="0">
                          <a:solidFill>
                            <a:schemeClr val="accent1">
                              <a:lumMod val="75000"/>
                            </a:schemeClr>
                          </a:solidFill>
                        </a:rPr>
                        <a:t> it turns to liquid</a:t>
                      </a:r>
                      <a:endParaRPr lang="es-ES_tradnl" sz="1800" dirty="0">
                        <a:solidFill>
                          <a:schemeClr val="accent1">
                            <a:lumMod val="75000"/>
                          </a:schemeClr>
                        </a:solidFill>
                      </a:endParaRPr>
                    </a:p>
                  </a:txBody>
                  <a:tcPr marL="103407" marR="103407" marT="51703" marB="517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s-ES_tradnl" sz="2000" dirty="0">
                        <a:solidFill>
                          <a:schemeClr val="accent1">
                            <a:lumMod val="75000"/>
                          </a:schemeClr>
                        </a:solidFill>
                      </a:endParaRPr>
                    </a:p>
                  </a:txBody>
                  <a:tcPr marL="103407" marR="103407" marT="51703" marB="517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464281">
                <a:tc>
                  <a:txBody>
                    <a:bodyPr/>
                    <a:lstStyle/>
                    <a:p>
                      <a:r>
                        <a:rPr lang="es-ES" sz="1800" dirty="0" smtClean="0">
                          <a:solidFill>
                            <a:schemeClr val="accent1">
                              <a:lumMod val="75000"/>
                            </a:schemeClr>
                          </a:solidFill>
                        </a:rPr>
                        <a:t>When</a:t>
                      </a:r>
                      <a:r>
                        <a:rPr lang="es-ES" sz="1800" baseline="0" dirty="0" smtClean="0">
                          <a:solidFill>
                            <a:schemeClr val="accent1">
                              <a:lumMod val="75000"/>
                            </a:schemeClr>
                          </a:solidFill>
                        </a:rPr>
                        <a:t> the water of a pool dries up</a:t>
                      </a:r>
                      <a:endParaRPr lang="es-ES_tradnl" sz="1800" dirty="0">
                        <a:solidFill>
                          <a:schemeClr val="accent1">
                            <a:lumMod val="75000"/>
                          </a:schemeClr>
                        </a:solidFill>
                      </a:endParaRPr>
                    </a:p>
                  </a:txBody>
                  <a:tcPr marL="103407" marR="103407" marT="51703" marB="517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s-ES_tradnl" sz="2000" dirty="0">
                        <a:solidFill>
                          <a:schemeClr val="accent1">
                            <a:lumMod val="75000"/>
                          </a:schemeClr>
                        </a:solidFill>
                      </a:endParaRPr>
                    </a:p>
                  </a:txBody>
                  <a:tcPr marL="103407" marR="103407" marT="51703" marB="517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464281">
                <a:tc>
                  <a:txBody>
                    <a:bodyPr/>
                    <a:lstStyle/>
                    <a:p>
                      <a:r>
                        <a:rPr lang="en-US" sz="1800" dirty="0" smtClean="0">
                          <a:solidFill>
                            <a:schemeClr val="accent1">
                              <a:lumMod val="75000"/>
                            </a:schemeClr>
                          </a:solidFill>
                        </a:rPr>
                        <a:t>The wax of a candle melts</a:t>
                      </a:r>
                      <a:endParaRPr lang="es-ES_tradnl" sz="1800" dirty="0">
                        <a:solidFill>
                          <a:schemeClr val="accent1">
                            <a:lumMod val="75000"/>
                          </a:schemeClr>
                        </a:solidFill>
                      </a:endParaRPr>
                    </a:p>
                  </a:txBody>
                  <a:tcPr marL="103407" marR="103407" marT="51703" marB="517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s-ES_tradnl" sz="2000" dirty="0">
                        <a:solidFill>
                          <a:schemeClr val="accent1">
                            <a:lumMod val="75000"/>
                          </a:schemeClr>
                        </a:solidFill>
                      </a:endParaRPr>
                    </a:p>
                  </a:txBody>
                  <a:tcPr marL="103407" marR="103407" marT="51703" marB="517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464281">
                <a:tc>
                  <a:txBody>
                    <a:bodyPr/>
                    <a:lstStyle/>
                    <a:p>
                      <a:r>
                        <a:rPr lang="en-US" sz="1800" dirty="0" smtClean="0">
                          <a:solidFill>
                            <a:schemeClr val="accent1">
                              <a:lumMod val="75000"/>
                            </a:schemeClr>
                          </a:solidFill>
                        </a:rPr>
                        <a:t>When the lava of a volcano cools </a:t>
                      </a:r>
                      <a:r>
                        <a:rPr lang="en-US" sz="1800" baseline="0" dirty="0" smtClean="0">
                          <a:solidFill>
                            <a:schemeClr val="accent1">
                              <a:lumMod val="75000"/>
                            </a:schemeClr>
                          </a:solidFill>
                        </a:rPr>
                        <a:t> </a:t>
                      </a:r>
                      <a:r>
                        <a:rPr lang="en-US" sz="1800" dirty="0" smtClean="0">
                          <a:solidFill>
                            <a:schemeClr val="accent1">
                              <a:lumMod val="75000"/>
                            </a:schemeClr>
                          </a:solidFill>
                        </a:rPr>
                        <a:t>and hardens</a:t>
                      </a:r>
                      <a:endParaRPr lang="es-ES_tradnl" sz="1800" dirty="0">
                        <a:solidFill>
                          <a:schemeClr val="accent1">
                            <a:lumMod val="75000"/>
                          </a:schemeClr>
                        </a:solidFill>
                      </a:endParaRPr>
                    </a:p>
                  </a:txBody>
                  <a:tcPr marL="103407" marR="103407" marT="51703" marB="517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s-ES_tradnl" sz="2000" dirty="0">
                        <a:solidFill>
                          <a:schemeClr val="accent1">
                            <a:lumMod val="75000"/>
                          </a:schemeClr>
                        </a:solidFill>
                      </a:endParaRPr>
                    </a:p>
                  </a:txBody>
                  <a:tcPr marL="103407" marR="103407" marT="51703" marB="517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464281">
                <a:tc>
                  <a:txBody>
                    <a:bodyPr/>
                    <a:lstStyle/>
                    <a:p>
                      <a:r>
                        <a:rPr lang="es-ES" sz="1800" dirty="0" smtClean="0">
                          <a:solidFill>
                            <a:schemeClr val="accent1">
                              <a:lumMod val="75000"/>
                            </a:schemeClr>
                          </a:solidFill>
                        </a:rPr>
                        <a:t>When we heat water until  </a:t>
                      </a:r>
                      <a:r>
                        <a:rPr lang="en-US" sz="1800" b="0" dirty="0" smtClean="0">
                          <a:solidFill>
                            <a:schemeClr val="accent1">
                              <a:lumMod val="75000"/>
                            </a:schemeClr>
                          </a:solidFill>
                        </a:rPr>
                        <a:t>100 °C</a:t>
                      </a:r>
                      <a:endParaRPr lang="es-ES_tradnl" sz="1800" b="0" dirty="0">
                        <a:solidFill>
                          <a:schemeClr val="accent1">
                            <a:lumMod val="75000"/>
                          </a:schemeClr>
                        </a:solidFill>
                      </a:endParaRPr>
                    </a:p>
                  </a:txBody>
                  <a:tcPr marL="103407" marR="103407" marT="51703" marB="517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s-ES_tradnl" sz="2000" dirty="0">
                        <a:solidFill>
                          <a:schemeClr val="accent1">
                            <a:lumMod val="75000"/>
                          </a:schemeClr>
                        </a:solidFill>
                      </a:endParaRPr>
                    </a:p>
                  </a:txBody>
                  <a:tcPr marL="103407" marR="103407" marT="51703" marB="517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464281">
                <a:tc>
                  <a:txBody>
                    <a:bodyPr/>
                    <a:lstStyle/>
                    <a:p>
                      <a:pPr algn="just"/>
                      <a:r>
                        <a:rPr lang="en-US" sz="1800" dirty="0" smtClean="0">
                          <a:solidFill>
                            <a:schemeClr val="accent1">
                              <a:lumMod val="75000"/>
                            </a:schemeClr>
                          </a:solidFill>
                        </a:rPr>
                        <a:t>When we pass a certain amount of gas to a larger container</a:t>
                      </a:r>
                      <a:endParaRPr lang="es-ES_tradnl" sz="1800" dirty="0">
                        <a:solidFill>
                          <a:schemeClr val="accent1">
                            <a:lumMod val="75000"/>
                          </a:schemeClr>
                        </a:solidFill>
                      </a:endParaRPr>
                    </a:p>
                  </a:txBody>
                  <a:tcPr marL="103407" marR="103407" marT="51703" marB="517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es-ES_tradnl" sz="2000" dirty="0">
                        <a:solidFill>
                          <a:schemeClr val="accent1">
                            <a:lumMod val="75000"/>
                          </a:schemeClr>
                        </a:solidFill>
                      </a:endParaRPr>
                    </a:p>
                  </a:txBody>
                  <a:tcPr marL="103407" marR="103407" marT="51703" marB="517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464281">
                <a:tc>
                  <a:txBody>
                    <a:bodyPr/>
                    <a:lstStyle/>
                    <a:p>
                      <a:pPr algn="just"/>
                      <a:r>
                        <a:rPr lang="es-ES" sz="1800" dirty="0" smtClean="0">
                          <a:solidFill>
                            <a:schemeClr val="accent1">
                              <a:lumMod val="75000"/>
                            </a:schemeClr>
                          </a:solidFill>
                        </a:rPr>
                        <a:t>When we pass a certain amount of gas to a smaller</a:t>
                      </a:r>
                      <a:r>
                        <a:rPr lang="es-ES" sz="1800" baseline="0" dirty="0" smtClean="0">
                          <a:solidFill>
                            <a:schemeClr val="accent1">
                              <a:lumMod val="75000"/>
                            </a:schemeClr>
                          </a:solidFill>
                        </a:rPr>
                        <a:t> container</a:t>
                      </a:r>
                      <a:endParaRPr lang="es-ES_tradnl" sz="1800" dirty="0">
                        <a:solidFill>
                          <a:schemeClr val="accent1">
                            <a:lumMod val="75000"/>
                          </a:schemeClr>
                        </a:solidFill>
                      </a:endParaRPr>
                    </a:p>
                  </a:txBody>
                  <a:tcPr marL="103407" marR="103407" marT="51703" marB="517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endParaRPr lang="es-ES_tradnl" sz="2000" dirty="0">
                        <a:solidFill>
                          <a:schemeClr val="accent1">
                            <a:lumMod val="75000"/>
                          </a:schemeClr>
                        </a:solidFill>
                      </a:endParaRPr>
                    </a:p>
                  </a:txBody>
                  <a:tcPr marL="103407" marR="103407" marT="51703" marB="517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bl>
          </a:graphicData>
        </a:graphic>
      </p:graphicFrame>
      <p:sp>
        <p:nvSpPr>
          <p:cNvPr id="7" name="6 Marcador de pie de página"/>
          <p:cNvSpPr>
            <a:spLocks noGrp="1"/>
          </p:cNvSpPr>
          <p:nvPr>
            <p:ph type="ftr" sz="quarter" idx="11"/>
          </p:nvPr>
        </p:nvSpPr>
        <p:spPr/>
        <p:txBody>
          <a:bodyPr/>
          <a:lstStyle/>
          <a:p>
            <a:r>
              <a:rPr lang="es-ES" dirty="0" smtClean="0"/>
              <a:t>Susana Morales Bernal</a:t>
            </a:r>
            <a:endParaRPr lang="es-E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0" y="-142900"/>
            <a:ext cx="9144000" cy="1015663"/>
          </a:xfrm>
          <a:prstGeom prst="rect">
            <a:avLst/>
          </a:prstGeom>
          <a:noFill/>
        </p:spPr>
        <p:txBody>
          <a:bodyPr wrap="square" rtlCol="0">
            <a:spAutoFit/>
          </a:bodyPr>
          <a:lstStyle/>
          <a:p>
            <a:pPr algn="ctr"/>
            <a:r>
              <a:rPr lang="es-ES" sz="6000" b="1" dirty="0" smtClean="0">
                <a:solidFill>
                  <a:schemeClr val="accent1">
                    <a:lumMod val="75000"/>
                  </a:schemeClr>
                </a:solidFill>
                <a:effectLst>
                  <a:outerShdw blurRad="38100" dist="38100" dir="2700000" algn="tl">
                    <a:srgbClr val="000000">
                      <a:alpha val="43137"/>
                    </a:srgbClr>
                  </a:outerShdw>
                </a:effectLst>
                <a:latin typeface="+mj-lt"/>
              </a:rPr>
              <a:t>EXERCISE 20</a:t>
            </a:r>
            <a:endParaRPr lang="es-ES" sz="6000" b="1" dirty="0">
              <a:solidFill>
                <a:schemeClr val="accent1">
                  <a:lumMod val="75000"/>
                </a:schemeClr>
              </a:solidFill>
              <a:effectLst>
                <a:outerShdw blurRad="38100" dist="38100" dir="2700000" algn="tl">
                  <a:srgbClr val="000000">
                    <a:alpha val="43137"/>
                  </a:srgbClr>
                </a:outerShdw>
              </a:effectLst>
              <a:latin typeface="+mj-lt"/>
            </a:endParaRPr>
          </a:p>
        </p:txBody>
      </p:sp>
      <p:sp>
        <p:nvSpPr>
          <p:cNvPr id="5" name="4 CuadroTexto"/>
          <p:cNvSpPr txBox="1"/>
          <p:nvPr/>
        </p:nvSpPr>
        <p:spPr>
          <a:xfrm>
            <a:off x="214282" y="671436"/>
            <a:ext cx="4071966" cy="400110"/>
          </a:xfrm>
          <a:prstGeom prst="rect">
            <a:avLst/>
          </a:prstGeom>
          <a:noFill/>
        </p:spPr>
        <p:txBody>
          <a:bodyPr wrap="square" rtlCol="0">
            <a:spAutoFit/>
          </a:bodyPr>
          <a:lstStyle/>
          <a:p>
            <a:r>
              <a:rPr lang="es-ES" sz="2000" b="1" dirty="0" smtClean="0"/>
              <a:t>Revise your vocabulary</a:t>
            </a:r>
            <a:endParaRPr lang="es-ES" sz="2000" b="1" dirty="0"/>
          </a:p>
        </p:txBody>
      </p:sp>
      <p:sp>
        <p:nvSpPr>
          <p:cNvPr id="6" name="5 CuadroTexto"/>
          <p:cNvSpPr txBox="1"/>
          <p:nvPr/>
        </p:nvSpPr>
        <p:spPr>
          <a:xfrm>
            <a:off x="214282" y="1000108"/>
            <a:ext cx="7215238" cy="400110"/>
          </a:xfrm>
          <a:prstGeom prst="rect">
            <a:avLst/>
          </a:prstGeom>
          <a:noFill/>
        </p:spPr>
        <p:txBody>
          <a:bodyPr wrap="square" rtlCol="0">
            <a:spAutoFit/>
          </a:bodyPr>
          <a:lstStyle/>
          <a:p>
            <a:r>
              <a:rPr lang="es-ES" sz="2000" b="1" dirty="0" smtClean="0"/>
              <a:t>Choose a word and fill the blanks below</a:t>
            </a:r>
            <a:endParaRPr lang="es-ES" sz="2000" b="1" dirty="0"/>
          </a:p>
        </p:txBody>
      </p:sp>
      <p:sp>
        <p:nvSpPr>
          <p:cNvPr id="7" name="6 Rectángulo"/>
          <p:cNvSpPr/>
          <p:nvPr/>
        </p:nvSpPr>
        <p:spPr>
          <a:xfrm>
            <a:off x="214282" y="1486903"/>
            <a:ext cx="8715436" cy="584775"/>
          </a:xfrm>
          <a:prstGeom prst="rect">
            <a:avLst/>
          </a:prstGeom>
          <a:ln w="38100">
            <a:solidFill>
              <a:schemeClr val="accent1">
                <a:lumMod val="75000"/>
              </a:schemeClr>
            </a:solidFill>
          </a:ln>
        </p:spPr>
        <p:txBody>
          <a:bodyPr wrap="square">
            <a:spAutoFit/>
          </a:bodyPr>
          <a:lstStyle/>
          <a:p>
            <a:pPr algn="just"/>
            <a:r>
              <a:rPr lang="es-ES" sz="1600" b="1" i="1" dirty="0" smtClean="0"/>
              <a:t>softest, ductility, untidy, </a:t>
            </a:r>
            <a:r>
              <a:rPr lang="en-US" sz="1600" b="1" i="1" dirty="0" smtClean="0"/>
              <a:t>mixing,</a:t>
            </a:r>
            <a:r>
              <a:rPr lang="en-US" sz="1600" b="1" i="1" dirty="0" smtClean="0">
                <a:solidFill>
                  <a:schemeClr val="accent1">
                    <a:lumMod val="75000"/>
                  </a:schemeClr>
                </a:solidFill>
              </a:rPr>
              <a:t> </a:t>
            </a:r>
            <a:r>
              <a:rPr lang="es-ES" sz="1600" b="1" i="1" dirty="0" smtClean="0"/>
              <a:t>hardest, expansion, melting, away, vibrate, close , temperature, boiling,</a:t>
            </a:r>
            <a:r>
              <a:rPr lang="en-US" sz="1600" b="1" i="1" dirty="0" smtClean="0"/>
              <a:t> increase</a:t>
            </a:r>
            <a:r>
              <a:rPr lang="en-US" sz="1600" b="1" i="1" dirty="0" smtClean="0">
                <a:solidFill>
                  <a:schemeClr val="accent1">
                    <a:lumMod val="75000"/>
                  </a:schemeClr>
                </a:solidFill>
              </a:rPr>
              <a:t>, </a:t>
            </a:r>
            <a:r>
              <a:rPr lang="en-US" sz="1600" b="1" i="1" dirty="0" smtClean="0"/>
              <a:t>continuous, distant,</a:t>
            </a:r>
            <a:r>
              <a:rPr lang="en-US" sz="1600" i="1" dirty="0" smtClean="0"/>
              <a:t> </a:t>
            </a:r>
            <a:r>
              <a:rPr lang="en-US" sz="1600" b="1" i="1" dirty="0" smtClean="0"/>
              <a:t>compression, diffusion, vaporization, malleability</a:t>
            </a:r>
            <a:endParaRPr lang="es-ES" sz="1600" b="1" i="1" dirty="0"/>
          </a:p>
        </p:txBody>
      </p:sp>
      <p:sp>
        <p:nvSpPr>
          <p:cNvPr id="8" name="7 CuadroTexto"/>
          <p:cNvSpPr txBox="1"/>
          <p:nvPr/>
        </p:nvSpPr>
        <p:spPr>
          <a:xfrm>
            <a:off x="357190" y="2214554"/>
            <a:ext cx="8429652" cy="4524315"/>
          </a:xfrm>
          <a:prstGeom prst="rect">
            <a:avLst/>
          </a:prstGeom>
          <a:solidFill>
            <a:schemeClr val="accent2">
              <a:lumMod val="20000"/>
              <a:lumOff val="80000"/>
            </a:schemeClr>
          </a:solidFill>
        </p:spPr>
        <p:txBody>
          <a:bodyPr wrap="square" rtlCol="0">
            <a:spAutoFit/>
          </a:bodyPr>
          <a:lstStyle/>
          <a:p>
            <a:pPr marL="342900" indent="-342900" algn="just">
              <a:buFont typeface="+mj-lt"/>
              <a:buAutoNum type="alphaUcPeriod"/>
            </a:pPr>
            <a:r>
              <a:rPr lang="es-ES" b="1" dirty="0" smtClean="0">
                <a:solidFill>
                  <a:schemeClr val="accent1">
                    <a:lumMod val="75000"/>
                  </a:schemeClr>
                </a:solidFill>
              </a:rPr>
              <a:t>Solid molecules are ……………….. and tidy. They can only ………………..</a:t>
            </a:r>
          </a:p>
          <a:p>
            <a:pPr marL="342900" indent="-342900" algn="just">
              <a:buFont typeface="+mj-lt"/>
              <a:buAutoNum type="alphaUcPeriod"/>
            </a:pPr>
            <a:r>
              <a:rPr lang="es-ES" b="1" dirty="0" smtClean="0">
                <a:solidFill>
                  <a:schemeClr val="accent1">
                    <a:lumMod val="75000"/>
                  </a:schemeClr>
                </a:solidFill>
              </a:rPr>
              <a:t>Liquid molecules are close and ……………….... They move relative to each other.</a:t>
            </a:r>
          </a:p>
          <a:p>
            <a:pPr marL="342900" indent="-342900" algn="just">
              <a:buFont typeface="+mj-lt"/>
              <a:buAutoNum type="alphaUcPeriod"/>
            </a:pPr>
            <a:r>
              <a:rPr lang="en-US" b="1" dirty="0" smtClean="0">
                <a:solidFill>
                  <a:schemeClr val="accent1">
                    <a:lumMod val="75000"/>
                  </a:schemeClr>
                </a:solidFill>
              </a:rPr>
              <a:t>Gas molecules are very  ……………….. with respect to the size of molecules.</a:t>
            </a:r>
          </a:p>
          <a:p>
            <a:pPr marL="342900" indent="-342900" algn="just"/>
            <a:r>
              <a:rPr lang="en-US" b="1" dirty="0" smtClean="0">
                <a:solidFill>
                  <a:schemeClr val="accent1">
                    <a:lumMod val="75000"/>
                  </a:schemeClr>
                </a:solidFill>
              </a:rPr>
              <a:t>       They are in ………………. movement.</a:t>
            </a:r>
          </a:p>
          <a:p>
            <a:pPr marL="342900" indent="-342900" algn="just">
              <a:buFontTx/>
              <a:buAutoNum type="alphaUcPeriod" startAt="4"/>
            </a:pPr>
            <a:r>
              <a:rPr lang="en-US" b="1" dirty="0" smtClean="0">
                <a:solidFill>
                  <a:schemeClr val="accent1">
                    <a:lumMod val="75000"/>
                  </a:schemeClr>
                </a:solidFill>
              </a:rPr>
              <a:t>In the ……………….. molecules approach and diminish  the medium ranges  among them.</a:t>
            </a:r>
          </a:p>
          <a:p>
            <a:pPr marL="342900" indent="-342900" algn="just">
              <a:buFontTx/>
              <a:buAutoNum type="alphaUcPeriod" startAt="4"/>
            </a:pPr>
            <a:r>
              <a:rPr lang="en-US" b="1" dirty="0" smtClean="0">
                <a:solidFill>
                  <a:schemeClr val="accent1">
                    <a:lumMod val="75000"/>
                  </a:schemeClr>
                </a:solidFill>
              </a:rPr>
              <a:t>In the ……………….. molecules move ……………….. and ………………..  the medium ranges among them.</a:t>
            </a:r>
          </a:p>
          <a:p>
            <a:pPr marL="342900" indent="-342900" algn="just">
              <a:buFontTx/>
              <a:buAutoNum type="alphaUcPeriod" startAt="4"/>
            </a:pPr>
            <a:r>
              <a:rPr lang="en-US" b="1" dirty="0" smtClean="0">
                <a:solidFill>
                  <a:schemeClr val="accent1">
                    <a:lumMod val="75000"/>
                  </a:schemeClr>
                </a:solidFill>
              </a:rPr>
              <a:t>In the ……………….. molecules move to each other through the empty spaces  among molecules of the other gas, ……………….. themselves</a:t>
            </a:r>
          </a:p>
          <a:p>
            <a:pPr marL="342900" indent="-342900" algn="just">
              <a:buFontTx/>
              <a:buAutoNum type="alphaUcPeriod" startAt="4"/>
            </a:pPr>
            <a:r>
              <a:rPr lang="es-ES" b="1" dirty="0" smtClean="0">
                <a:solidFill>
                  <a:schemeClr val="accent1">
                    <a:lumMod val="75000"/>
                  </a:schemeClr>
                </a:solidFill>
              </a:rPr>
              <a:t>Diamond is the ……………….. mineral.  Talc is  the ……………….. mineral.</a:t>
            </a:r>
          </a:p>
          <a:p>
            <a:pPr marL="342900" indent="-342900" algn="just">
              <a:buFontTx/>
              <a:buAutoNum type="alphaUcPeriod" startAt="4"/>
            </a:pPr>
            <a:r>
              <a:rPr lang="es-ES" b="1" dirty="0" smtClean="0">
                <a:solidFill>
                  <a:schemeClr val="accent1">
                    <a:lumMod val="75000"/>
                  </a:schemeClr>
                </a:solidFill>
              </a:rPr>
              <a:t>……………….. is the ability to form thin sheets.</a:t>
            </a:r>
          </a:p>
          <a:p>
            <a:pPr marL="342900" indent="-342900" algn="just">
              <a:buFontTx/>
              <a:buAutoNum type="alphaUcPeriod" startAt="4"/>
            </a:pPr>
            <a:r>
              <a:rPr lang="es-ES" b="1" dirty="0" smtClean="0">
                <a:solidFill>
                  <a:schemeClr val="accent1">
                    <a:lumMod val="75000"/>
                  </a:schemeClr>
                </a:solidFill>
              </a:rPr>
              <a:t>……………….. is the ability to form wires.</a:t>
            </a:r>
          </a:p>
          <a:p>
            <a:pPr marL="342900" indent="-342900" algn="just">
              <a:buFontTx/>
              <a:buAutoNum type="alphaUcPeriod" startAt="4"/>
            </a:pPr>
            <a:r>
              <a:rPr lang="en-US" b="1" dirty="0" smtClean="0">
                <a:solidFill>
                  <a:schemeClr val="accent1">
                    <a:lumMod val="75000"/>
                  </a:schemeClr>
                </a:solidFill>
              </a:rPr>
              <a:t>……………….. is the change from a liquid to a gas, to the temperature of ……………….. and in all the mass of the liquid.</a:t>
            </a:r>
          </a:p>
          <a:p>
            <a:pPr marL="342900" indent="-342900" algn="just">
              <a:buFontTx/>
              <a:buAutoNum type="alphaUcPeriod" startAt="4"/>
            </a:pPr>
            <a:r>
              <a:rPr lang="es-ES" b="1" dirty="0" smtClean="0">
                <a:solidFill>
                  <a:schemeClr val="accent1">
                    <a:lumMod val="75000"/>
                  </a:schemeClr>
                </a:solidFill>
              </a:rPr>
              <a:t>The ……………….. point is the constant ……………….. when a solid turns to a liquid.</a:t>
            </a:r>
            <a:endParaRPr lang="en-US" b="1" dirty="0" smtClean="0">
              <a:solidFill>
                <a:schemeClr val="accent1">
                  <a:lumMod val="75000"/>
                </a:schemeClr>
              </a:solidFill>
            </a:endParaRPr>
          </a:p>
        </p:txBody>
      </p:sp>
      <p:sp>
        <p:nvSpPr>
          <p:cNvPr id="9" name="8 Marcador de pie de página"/>
          <p:cNvSpPr>
            <a:spLocks noGrp="1"/>
          </p:cNvSpPr>
          <p:nvPr>
            <p:ph type="ftr" sz="quarter" idx="11"/>
          </p:nvPr>
        </p:nvSpPr>
        <p:spPr/>
        <p:txBody>
          <a:bodyPr/>
          <a:lstStyle/>
          <a:p>
            <a:r>
              <a:rPr lang="es-ES" dirty="0" smtClean="0"/>
              <a:t>Susana Morales Bernal</a:t>
            </a:r>
            <a:endParaRPr lang="es-E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Título"/>
          <p:cNvSpPr>
            <a:spLocks noGrp="1"/>
          </p:cNvSpPr>
          <p:nvPr>
            <p:ph type="title"/>
          </p:nvPr>
        </p:nvSpPr>
        <p:spPr>
          <a:xfrm>
            <a:off x="457200" y="-142900"/>
            <a:ext cx="8229600" cy="1143000"/>
          </a:xfrm>
          <a:ln>
            <a:solidFill>
              <a:schemeClr val="bg1"/>
            </a:solidFill>
          </a:ln>
        </p:spPr>
        <p:txBody>
          <a:bodyPr>
            <a:normAutofit/>
          </a:bodyPr>
          <a:lstStyle/>
          <a:p>
            <a:pPr eaLnBrk="1" hangingPunct="1"/>
            <a:r>
              <a:rPr lang="es-ES" sz="6000" b="1" dirty="0" smtClean="0">
                <a:ln w="12700">
                  <a:solidFill>
                    <a:schemeClr val="bg1"/>
                  </a:solidFill>
                  <a:prstDash val="solid"/>
                </a:ln>
                <a:solidFill>
                  <a:schemeClr val="accent1">
                    <a:lumMod val="75000"/>
                  </a:schemeClr>
                </a:solidFill>
                <a:effectLst>
                  <a:outerShdw blurRad="38100" dist="38100" dir="2700000" algn="tl">
                    <a:srgbClr val="000000">
                      <a:alpha val="43137"/>
                    </a:srgbClr>
                  </a:outerShdw>
                </a:effectLst>
              </a:rPr>
              <a:t>GLOSSARY</a:t>
            </a:r>
            <a:endParaRPr lang="es-ES_tradnl" sz="6000" b="1" dirty="0" smtClean="0">
              <a:ln w="12700">
                <a:solidFill>
                  <a:schemeClr val="bg1"/>
                </a:solidFill>
                <a:prstDash val="solid"/>
              </a:ln>
              <a:solidFill>
                <a:schemeClr val="accent1">
                  <a:lumMod val="75000"/>
                </a:schemeClr>
              </a:solidFill>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214282" y="785794"/>
            <a:ext cx="2880000" cy="5760000"/>
          </a:xfrm>
          <a:noFill/>
        </p:spPr>
        <p:txBody>
          <a:bodyPr rtlCol="0">
            <a:noAutofit/>
          </a:bodyPr>
          <a:lstStyle/>
          <a:p>
            <a:pPr marL="342000" indent="-342000">
              <a:spcBef>
                <a:spcPts val="600"/>
              </a:spcBef>
              <a:buFont typeface="Wingdings" pitchFamily="2" charset="2"/>
              <a:buChar char="q"/>
              <a:defRPr/>
            </a:pPr>
            <a:r>
              <a:rPr lang="es-ES" sz="1600" b="1" dirty="0" smtClean="0">
                <a:solidFill>
                  <a:schemeClr val="accent1">
                    <a:lumMod val="75000"/>
                  </a:schemeClr>
                </a:solidFill>
              </a:rPr>
              <a:t>Attractive</a:t>
            </a:r>
          </a:p>
          <a:p>
            <a:pPr marL="342000" indent="-342000">
              <a:spcBef>
                <a:spcPts val="600"/>
              </a:spcBef>
              <a:buFont typeface="Wingdings" pitchFamily="2" charset="2"/>
              <a:buChar char="q"/>
              <a:defRPr/>
            </a:pPr>
            <a:r>
              <a:rPr lang="es-ES" sz="1600" b="1" dirty="0" smtClean="0">
                <a:solidFill>
                  <a:schemeClr val="accent1">
                    <a:lumMod val="75000"/>
                  </a:schemeClr>
                </a:solidFill>
              </a:rPr>
              <a:t>Close</a:t>
            </a:r>
          </a:p>
          <a:p>
            <a:pPr marL="342000" indent="-342000">
              <a:spcBef>
                <a:spcPts val="600"/>
              </a:spcBef>
              <a:buFont typeface="Wingdings" pitchFamily="2" charset="2"/>
              <a:buChar char="q"/>
              <a:defRPr/>
            </a:pPr>
            <a:r>
              <a:rPr lang="es-ES" sz="1600" b="1" dirty="0" smtClean="0">
                <a:solidFill>
                  <a:schemeClr val="accent1">
                    <a:lumMod val="75000"/>
                  </a:schemeClr>
                </a:solidFill>
              </a:rPr>
              <a:t>Container</a:t>
            </a:r>
          </a:p>
          <a:p>
            <a:pPr marL="342000" indent="-342000">
              <a:spcBef>
                <a:spcPts val="600"/>
              </a:spcBef>
              <a:buFont typeface="Wingdings" pitchFamily="2" charset="2"/>
              <a:buChar char="q"/>
              <a:defRPr/>
            </a:pPr>
            <a:r>
              <a:rPr lang="es-ES" sz="1600" b="1" dirty="0" smtClean="0">
                <a:solidFill>
                  <a:schemeClr val="accent1">
                    <a:lumMod val="75000"/>
                  </a:schemeClr>
                </a:solidFill>
              </a:rPr>
              <a:t>Condensation</a:t>
            </a:r>
          </a:p>
          <a:p>
            <a:pPr marL="342000" indent="-342000">
              <a:spcBef>
                <a:spcPts val="600"/>
              </a:spcBef>
              <a:buFont typeface="Wingdings" pitchFamily="2" charset="2"/>
              <a:buChar char="q"/>
              <a:defRPr/>
            </a:pPr>
            <a:r>
              <a:rPr lang="es-ES" sz="1600" b="1" dirty="0" smtClean="0">
                <a:solidFill>
                  <a:schemeClr val="accent1">
                    <a:lumMod val="75000"/>
                  </a:schemeClr>
                </a:solidFill>
              </a:rPr>
              <a:t>Difussion</a:t>
            </a:r>
          </a:p>
          <a:p>
            <a:pPr marL="342000" indent="-342000">
              <a:spcBef>
                <a:spcPts val="600"/>
              </a:spcBef>
              <a:buFont typeface="Wingdings" pitchFamily="2" charset="2"/>
              <a:buChar char="q"/>
              <a:defRPr/>
            </a:pPr>
            <a:r>
              <a:rPr lang="es-ES" sz="1600" b="1" dirty="0" smtClean="0">
                <a:solidFill>
                  <a:schemeClr val="accent1">
                    <a:lumMod val="75000"/>
                  </a:schemeClr>
                </a:solidFill>
              </a:rPr>
              <a:t>Ductility</a:t>
            </a:r>
          </a:p>
          <a:p>
            <a:pPr marL="342000" indent="-342000">
              <a:spcBef>
                <a:spcPts val="600"/>
              </a:spcBef>
              <a:buFont typeface="Wingdings" pitchFamily="2" charset="2"/>
              <a:buChar char="q"/>
              <a:defRPr/>
            </a:pPr>
            <a:r>
              <a:rPr lang="es-ES" sz="1600" b="1" dirty="0" smtClean="0">
                <a:solidFill>
                  <a:schemeClr val="accent1">
                    <a:lumMod val="75000"/>
                  </a:schemeClr>
                </a:solidFill>
              </a:rPr>
              <a:t>Elastic</a:t>
            </a:r>
          </a:p>
          <a:p>
            <a:pPr marL="342000" indent="-342000">
              <a:spcBef>
                <a:spcPts val="600"/>
              </a:spcBef>
              <a:buFont typeface="Wingdings" pitchFamily="2" charset="2"/>
              <a:buChar char="q"/>
              <a:defRPr/>
            </a:pPr>
            <a:r>
              <a:rPr lang="es-ES" sz="1600" b="1" dirty="0" smtClean="0">
                <a:solidFill>
                  <a:schemeClr val="accent1">
                    <a:lumMod val="75000"/>
                  </a:schemeClr>
                </a:solidFill>
              </a:rPr>
              <a:t>Elasticity</a:t>
            </a:r>
          </a:p>
          <a:p>
            <a:pPr marL="342000" indent="-342000">
              <a:spcBef>
                <a:spcPts val="600"/>
              </a:spcBef>
              <a:buFont typeface="Wingdings" pitchFamily="2" charset="2"/>
              <a:buChar char="q"/>
              <a:defRPr/>
            </a:pPr>
            <a:r>
              <a:rPr lang="es-ES" sz="1600" b="1" dirty="0" smtClean="0">
                <a:solidFill>
                  <a:schemeClr val="accent1">
                    <a:lumMod val="75000"/>
                  </a:schemeClr>
                </a:solidFill>
              </a:rPr>
              <a:t>Evaporation</a:t>
            </a:r>
          </a:p>
          <a:p>
            <a:pPr marL="342000" indent="-342000">
              <a:spcBef>
                <a:spcPts val="600"/>
              </a:spcBef>
              <a:buFont typeface="Wingdings" pitchFamily="2" charset="2"/>
              <a:buChar char="q"/>
              <a:defRPr/>
            </a:pPr>
            <a:r>
              <a:rPr lang="es-ES" sz="1600" b="1" dirty="0" smtClean="0">
                <a:solidFill>
                  <a:schemeClr val="accent1">
                    <a:lumMod val="75000"/>
                  </a:schemeClr>
                </a:solidFill>
              </a:rPr>
              <a:t>Flexibility</a:t>
            </a:r>
          </a:p>
          <a:p>
            <a:pPr marL="342000" indent="-342000">
              <a:spcBef>
                <a:spcPts val="600"/>
              </a:spcBef>
              <a:buFont typeface="Wingdings" pitchFamily="2" charset="2"/>
              <a:buChar char="q"/>
              <a:defRPr/>
            </a:pPr>
            <a:r>
              <a:rPr lang="es-ES" sz="1600" b="1" dirty="0" smtClean="0">
                <a:solidFill>
                  <a:schemeClr val="accent1">
                    <a:lumMod val="75000"/>
                  </a:schemeClr>
                </a:solidFill>
              </a:rPr>
              <a:t>Flexible</a:t>
            </a:r>
          </a:p>
          <a:p>
            <a:pPr marL="342000" indent="-342000">
              <a:spcBef>
                <a:spcPts val="600"/>
              </a:spcBef>
              <a:buFont typeface="Wingdings" pitchFamily="2" charset="2"/>
              <a:buChar char="q"/>
              <a:defRPr/>
            </a:pPr>
            <a:r>
              <a:rPr lang="es-ES" sz="1600" b="1" dirty="0" smtClean="0">
                <a:solidFill>
                  <a:schemeClr val="accent1">
                    <a:lumMod val="75000"/>
                  </a:schemeClr>
                </a:solidFill>
              </a:rPr>
              <a:t>Force</a:t>
            </a:r>
          </a:p>
          <a:p>
            <a:pPr marL="342000" indent="-342000">
              <a:spcBef>
                <a:spcPts val="600"/>
              </a:spcBef>
              <a:buFont typeface="Wingdings" pitchFamily="2" charset="2"/>
              <a:buChar char="q"/>
              <a:defRPr/>
            </a:pPr>
            <a:r>
              <a:rPr lang="es-ES" sz="1600" b="1" dirty="0" smtClean="0">
                <a:solidFill>
                  <a:schemeClr val="accent1">
                    <a:lumMod val="75000"/>
                  </a:schemeClr>
                </a:solidFill>
              </a:rPr>
              <a:t>Fragile</a:t>
            </a:r>
          </a:p>
          <a:p>
            <a:pPr marL="342000" indent="-342000">
              <a:spcBef>
                <a:spcPts val="600"/>
              </a:spcBef>
              <a:buFont typeface="Wingdings" pitchFamily="2" charset="2"/>
              <a:buChar char="q"/>
              <a:defRPr/>
            </a:pPr>
            <a:r>
              <a:rPr lang="es-ES" sz="1600" b="1" dirty="0" smtClean="0">
                <a:solidFill>
                  <a:schemeClr val="accent1">
                    <a:lumMod val="75000"/>
                  </a:schemeClr>
                </a:solidFill>
              </a:rPr>
              <a:t>Fragility</a:t>
            </a:r>
          </a:p>
          <a:p>
            <a:pPr marL="342000" indent="-342000">
              <a:spcBef>
                <a:spcPts val="600"/>
              </a:spcBef>
              <a:buFont typeface="Wingdings" pitchFamily="2" charset="2"/>
              <a:buChar char="q"/>
              <a:defRPr/>
            </a:pPr>
            <a:r>
              <a:rPr lang="es-ES" sz="1600" b="1" dirty="0" smtClean="0">
                <a:solidFill>
                  <a:schemeClr val="accent1">
                    <a:lumMod val="75000"/>
                  </a:schemeClr>
                </a:solidFill>
              </a:rPr>
              <a:t>Freely</a:t>
            </a:r>
          </a:p>
          <a:p>
            <a:pPr marL="342000" indent="-342000">
              <a:spcBef>
                <a:spcPts val="600"/>
              </a:spcBef>
              <a:buFont typeface="Wingdings" pitchFamily="2" charset="2"/>
              <a:buChar char="q"/>
              <a:defRPr/>
            </a:pPr>
            <a:r>
              <a:rPr lang="es-ES" sz="1600" b="1" dirty="0" smtClean="0">
                <a:solidFill>
                  <a:schemeClr val="accent1">
                    <a:lumMod val="75000"/>
                  </a:schemeClr>
                </a:solidFill>
              </a:rPr>
              <a:t>Freezing</a:t>
            </a:r>
          </a:p>
          <a:p>
            <a:pPr marL="342000" indent="-342000">
              <a:spcBef>
                <a:spcPts val="600"/>
              </a:spcBef>
              <a:buFont typeface="Wingdings" pitchFamily="2" charset="2"/>
              <a:buChar char="q"/>
              <a:defRPr/>
            </a:pPr>
            <a:r>
              <a:rPr lang="es-ES" sz="1600" b="1" dirty="0" smtClean="0">
                <a:solidFill>
                  <a:schemeClr val="accent1">
                    <a:lumMod val="75000"/>
                  </a:schemeClr>
                </a:solidFill>
              </a:rPr>
              <a:t>Gas</a:t>
            </a:r>
          </a:p>
          <a:p>
            <a:pPr marL="342000" indent="-342000">
              <a:spcBef>
                <a:spcPts val="600"/>
              </a:spcBef>
              <a:buFont typeface="Wingdings" pitchFamily="2" charset="2"/>
              <a:buChar char="q"/>
              <a:defRPr/>
            </a:pPr>
            <a:r>
              <a:rPr lang="es-ES" sz="1600" b="1" dirty="0" smtClean="0">
                <a:solidFill>
                  <a:schemeClr val="accent1">
                    <a:lumMod val="75000"/>
                  </a:schemeClr>
                </a:solidFill>
              </a:rPr>
              <a:t>Hard</a:t>
            </a:r>
          </a:p>
          <a:p>
            <a:pPr marL="342000" indent="-342000">
              <a:lnSpc>
                <a:spcPct val="120000"/>
              </a:lnSpc>
              <a:spcBef>
                <a:spcPts val="24"/>
              </a:spcBef>
              <a:buFont typeface="Wingdings" pitchFamily="2" charset="2"/>
              <a:buChar char="q"/>
              <a:defRPr/>
            </a:pPr>
            <a:endParaRPr lang="es-ES" sz="1600" b="1" dirty="0" smtClean="0">
              <a:solidFill>
                <a:schemeClr val="accent1">
                  <a:lumMod val="75000"/>
                </a:schemeClr>
              </a:solidFill>
            </a:endParaRPr>
          </a:p>
          <a:p>
            <a:pPr marL="342000" indent="-342000">
              <a:lnSpc>
                <a:spcPct val="120000"/>
              </a:lnSpc>
              <a:spcBef>
                <a:spcPts val="24"/>
              </a:spcBef>
              <a:buFont typeface="Wingdings" pitchFamily="2" charset="2"/>
              <a:buChar char="q"/>
              <a:defRPr/>
            </a:pPr>
            <a:endParaRPr lang="es-ES" sz="1600" b="1" dirty="0" smtClean="0">
              <a:solidFill>
                <a:schemeClr val="accent1">
                  <a:lumMod val="75000"/>
                </a:schemeClr>
              </a:solidFill>
            </a:endParaRPr>
          </a:p>
          <a:p>
            <a:pPr marL="342000" indent="-342000">
              <a:lnSpc>
                <a:spcPct val="120000"/>
              </a:lnSpc>
              <a:spcBef>
                <a:spcPts val="24"/>
              </a:spcBef>
              <a:buNone/>
              <a:defRPr/>
            </a:pPr>
            <a:endParaRPr lang="es-ES" sz="1600" b="1" dirty="0" smtClean="0">
              <a:solidFill>
                <a:schemeClr val="accent1">
                  <a:lumMod val="75000"/>
                </a:schemeClr>
              </a:solidFill>
            </a:endParaRPr>
          </a:p>
          <a:p>
            <a:pPr marL="342000" indent="-342000">
              <a:lnSpc>
                <a:spcPct val="120000"/>
              </a:lnSpc>
              <a:spcBef>
                <a:spcPts val="24"/>
              </a:spcBef>
              <a:buFont typeface="Wingdings" pitchFamily="2" charset="2"/>
              <a:buChar char="q"/>
              <a:defRPr/>
            </a:pPr>
            <a:endParaRPr lang="es-ES" sz="1600" b="1" dirty="0" smtClean="0">
              <a:solidFill>
                <a:schemeClr val="accent1">
                  <a:lumMod val="75000"/>
                </a:schemeClr>
              </a:solidFill>
            </a:endParaRPr>
          </a:p>
          <a:p>
            <a:pPr marL="342000" indent="-342000">
              <a:lnSpc>
                <a:spcPct val="120000"/>
              </a:lnSpc>
              <a:spcBef>
                <a:spcPts val="24"/>
              </a:spcBef>
              <a:buFont typeface="Wingdings" pitchFamily="2" charset="2"/>
              <a:buChar char="q"/>
              <a:defRPr/>
            </a:pPr>
            <a:endParaRPr lang="es-ES" sz="1600" b="1" dirty="0" smtClean="0">
              <a:solidFill>
                <a:schemeClr val="accent1">
                  <a:lumMod val="75000"/>
                </a:schemeClr>
              </a:solidFill>
            </a:endParaRPr>
          </a:p>
          <a:p>
            <a:pPr marL="342000" indent="-342000">
              <a:lnSpc>
                <a:spcPct val="120000"/>
              </a:lnSpc>
              <a:spcBef>
                <a:spcPts val="24"/>
              </a:spcBef>
              <a:buNone/>
              <a:defRPr/>
            </a:pPr>
            <a:endParaRPr lang="es-ES" sz="1600" b="1" dirty="0" smtClean="0">
              <a:ln w="12700">
                <a:solidFill>
                  <a:schemeClr val="tx2">
                    <a:satMod val="155000"/>
                  </a:schemeClr>
                </a:solidFill>
                <a:prstDash val="solid"/>
              </a:ln>
              <a:solidFill>
                <a:schemeClr val="accent1">
                  <a:lumMod val="75000"/>
                </a:schemeClr>
              </a:solidFill>
            </a:endParaRPr>
          </a:p>
          <a:p>
            <a:pPr marL="342000" indent="-342000">
              <a:lnSpc>
                <a:spcPct val="120000"/>
              </a:lnSpc>
              <a:spcBef>
                <a:spcPts val="24"/>
              </a:spcBef>
              <a:buNone/>
              <a:defRPr/>
            </a:pPr>
            <a:endParaRPr lang="es-ES" sz="1600" b="1" dirty="0" smtClean="0">
              <a:ln w="12700">
                <a:solidFill>
                  <a:schemeClr val="tx2">
                    <a:satMod val="155000"/>
                  </a:schemeClr>
                </a:solidFill>
                <a:prstDash val="solid"/>
              </a:ln>
              <a:solidFill>
                <a:schemeClr val="accent1">
                  <a:lumMod val="75000"/>
                </a:schemeClr>
              </a:solidFill>
            </a:endParaRPr>
          </a:p>
          <a:p>
            <a:pPr marL="342000" indent="-342000">
              <a:lnSpc>
                <a:spcPct val="120000"/>
              </a:lnSpc>
              <a:spcBef>
                <a:spcPts val="24"/>
              </a:spcBef>
              <a:buNone/>
              <a:defRPr/>
            </a:pPr>
            <a:endParaRPr lang="es-ES" sz="1600" b="1" dirty="0" smtClean="0">
              <a:solidFill>
                <a:schemeClr val="accent1">
                  <a:lumMod val="75000"/>
                </a:schemeClr>
              </a:solidFill>
            </a:endParaRPr>
          </a:p>
          <a:p>
            <a:pPr marL="342000" indent="-342000" eaLnBrk="1" fontAlgn="auto" hangingPunct="1">
              <a:lnSpc>
                <a:spcPct val="120000"/>
              </a:lnSpc>
              <a:spcBef>
                <a:spcPts val="24"/>
              </a:spcBef>
              <a:buNone/>
              <a:defRPr/>
            </a:pPr>
            <a:endParaRPr lang="es-ES" sz="1600" b="1" dirty="0" smtClean="0">
              <a:solidFill>
                <a:schemeClr val="accent1">
                  <a:lumMod val="75000"/>
                </a:schemeClr>
              </a:solidFill>
            </a:endParaRPr>
          </a:p>
          <a:p>
            <a:pPr marL="342000" indent="-342000" eaLnBrk="1" fontAlgn="auto" hangingPunct="1">
              <a:lnSpc>
                <a:spcPct val="120000"/>
              </a:lnSpc>
              <a:spcBef>
                <a:spcPts val="24"/>
              </a:spcBef>
              <a:buFont typeface="Wingdings" pitchFamily="2" charset="2"/>
              <a:buChar char="q"/>
              <a:defRPr/>
            </a:pPr>
            <a:endParaRPr lang="es-ES" sz="1600" b="1" dirty="0" smtClean="0">
              <a:solidFill>
                <a:schemeClr val="accent1">
                  <a:lumMod val="75000"/>
                </a:schemeClr>
              </a:solidFill>
            </a:endParaRPr>
          </a:p>
          <a:p>
            <a:pPr marL="342000" indent="-342000" eaLnBrk="1" fontAlgn="auto" hangingPunct="1">
              <a:lnSpc>
                <a:spcPct val="120000"/>
              </a:lnSpc>
              <a:spcBef>
                <a:spcPts val="24"/>
              </a:spcBef>
              <a:buFont typeface="Wingdings" pitchFamily="2" charset="2"/>
              <a:buChar char="q"/>
              <a:defRPr/>
            </a:pPr>
            <a:endParaRPr lang="es-ES" sz="1600" b="1" dirty="0" smtClean="0">
              <a:solidFill>
                <a:schemeClr val="accent1">
                  <a:lumMod val="75000"/>
                </a:schemeClr>
              </a:solidFill>
            </a:endParaRPr>
          </a:p>
          <a:p>
            <a:pPr marL="342000" indent="-342000" eaLnBrk="1" fontAlgn="auto" hangingPunct="1">
              <a:lnSpc>
                <a:spcPct val="120000"/>
              </a:lnSpc>
              <a:spcBef>
                <a:spcPts val="24"/>
              </a:spcBef>
              <a:buFont typeface="Wingdings" pitchFamily="2" charset="2"/>
              <a:buChar char="q"/>
              <a:defRPr/>
            </a:pPr>
            <a:endParaRPr lang="es-ES_tradnl" sz="1600" b="1" dirty="0" smtClean="0">
              <a:solidFill>
                <a:schemeClr val="accent1">
                  <a:lumMod val="75000"/>
                </a:schemeClr>
              </a:solidFill>
            </a:endParaRPr>
          </a:p>
        </p:txBody>
      </p:sp>
      <p:sp>
        <p:nvSpPr>
          <p:cNvPr id="4" name="2 Marcador de contenido"/>
          <p:cNvSpPr txBox="1">
            <a:spLocks/>
          </p:cNvSpPr>
          <p:nvPr/>
        </p:nvSpPr>
        <p:spPr>
          <a:xfrm>
            <a:off x="3192198" y="785794"/>
            <a:ext cx="2880000" cy="5760000"/>
          </a:xfrm>
          <a:prstGeom prst="rect">
            <a:avLst/>
          </a:prstGeom>
          <a:noFill/>
        </p:spPr>
        <p:txBody>
          <a:bodyPr vert="horz" lIns="91440" tIns="45720" rIns="91440" bIns="45720" rtlCol="0">
            <a:noAutofit/>
          </a:bodyPr>
          <a:lstStyle/>
          <a:p>
            <a:pPr marL="342000" indent="-342000">
              <a:spcBef>
                <a:spcPts val="600"/>
              </a:spcBef>
              <a:buFont typeface="Wingdings" pitchFamily="2" charset="2"/>
              <a:buChar char="q"/>
              <a:defRPr/>
            </a:pPr>
            <a:r>
              <a:rPr lang="es-ES" sz="1600" b="1" dirty="0" smtClean="0">
                <a:solidFill>
                  <a:schemeClr val="accent1">
                    <a:lumMod val="75000"/>
                  </a:schemeClr>
                </a:solidFill>
              </a:rPr>
              <a:t>Hardness</a:t>
            </a:r>
          </a:p>
          <a:p>
            <a:pPr marL="342000" indent="-342000">
              <a:spcBef>
                <a:spcPts val="600"/>
              </a:spcBef>
              <a:buFont typeface="Wingdings" pitchFamily="2" charset="2"/>
              <a:buChar char="q"/>
              <a:defRPr/>
            </a:pPr>
            <a:r>
              <a:rPr lang="es-ES" sz="1600" b="1" dirty="0" smtClean="0">
                <a:solidFill>
                  <a:schemeClr val="accent1">
                    <a:lumMod val="75000"/>
                  </a:schemeClr>
                </a:solidFill>
              </a:rPr>
              <a:t>Kinetic</a:t>
            </a:r>
          </a:p>
          <a:p>
            <a:pPr marL="342000" indent="-342000">
              <a:spcBef>
                <a:spcPts val="600"/>
              </a:spcBef>
              <a:buFont typeface="Wingdings" pitchFamily="2" charset="2"/>
              <a:buChar char="q"/>
              <a:defRPr/>
            </a:pPr>
            <a:r>
              <a:rPr lang="es-ES" sz="1600" b="1" dirty="0" smtClean="0">
                <a:solidFill>
                  <a:schemeClr val="accent1">
                    <a:lumMod val="75000"/>
                  </a:schemeClr>
                </a:solidFill>
              </a:rPr>
              <a:t>Liquid	</a:t>
            </a:r>
          </a:p>
          <a:p>
            <a:pPr marL="342000" indent="-342000">
              <a:spcBef>
                <a:spcPts val="600"/>
              </a:spcBef>
              <a:buFont typeface="Wingdings" pitchFamily="2" charset="2"/>
              <a:buChar char="q"/>
              <a:defRPr/>
            </a:pPr>
            <a:r>
              <a:rPr lang="es-ES" sz="1600" b="1" dirty="0" smtClean="0">
                <a:solidFill>
                  <a:schemeClr val="accent1">
                    <a:lumMod val="75000"/>
                  </a:schemeClr>
                </a:solidFill>
              </a:rPr>
              <a:t>Malleability</a:t>
            </a:r>
          </a:p>
          <a:p>
            <a:pPr marL="342000" indent="-342000">
              <a:spcBef>
                <a:spcPts val="600"/>
              </a:spcBef>
              <a:buFont typeface="Wingdings" pitchFamily="2" charset="2"/>
              <a:buChar char="q"/>
              <a:defRPr/>
            </a:pPr>
            <a:r>
              <a:rPr lang="es-ES" sz="1600" b="1" dirty="0" smtClean="0">
                <a:solidFill>
                  <a:schemeClr val="accent1">
                    <a:lumMod val="75000"/>
                  </a:schemeClr>
                </a:solidFill>
              </a:rPr>
              <a:t>Melting</a:t>
            </a:r>
          </a:p>
          <a:p>
            <a:pPr marL="342000" indent="-342000">
              <a:spcBef>
                <a:spcPts val="600"/>
              </a:spcBef>
              <a:buFont typeface="Wingdings" pitchFamily="2" charset="2"/>
              <a:buChar char="q"/>
              <a:defRPr/>
            </a:pPr>
            <a:r>
              <a:rPr lang="es-ES" sz="1600" b="1" dirty="0" smtClean="0">
                <a:solidFill>
                  <a:schemeClr val="accent1">
                    <a:lumMod val="75000"/>
                  </a:schemeClr>
                </a:solidFill>
              </a:rPr>
              <a:t>Molecule</a:t>
            </a:r>
          </a:p>
          <a:p>
            <a:pPr marL="342000" indent="-342000">
              <a:spcBef>
                <a:spcPts val="600"/>
              </a:spcBef>
              <a:buFont typeface="Wingdings" pitchFamily="2" charset="2"/>
              <a:buChar char="q"/>
              <a:defRPr/>
            </a:pPr>
            <a:r>
              <a:rPr lang="es-ES" sz="1600" b="1" dirty="0" smtClean="0">
                <a:solidFill>
                  <a:schemeClr val="accent1">
                    <a:lumMod val="75000"/>
                  </a:schemeClr>
                </a:solidFill>
              </a:rPr>
              <a:t>Particle</a:t>
            </a:r>
          </a:p>
          <a:p>
            <a:pPr marL="342000" indent="-342000">
              <a:spcBef>
                <a:spcPts val="600"/>
              </a:spcBef>
              <a:buFont typeface="Wingdings" pitchFamily="2" charset="2"/>
              <a:buChar char="q"/>
              <a:defRPr/>
            </a:pPr>
            <a:r>
              <a:rPr lang="es-ES" sz="1600" b="1" dirty="0" smtClean="0">
                <a:solidFill>
                  <a:schemeClr val="accent1">
                    <a:lumMod val="75000"/>
                  </a:schemeClr>
                </a:solidFill>
              </a:rPr>
              <a:t>Plastic</a:t>
            </a:r>
          </a:p>
          <a:p>
            <a:pPr marL="342000" indent="-342000">
              <a:spcBef>
                <a:spcPts val="600"/>
              </a:spcBef>
              <a:buFont typeface="Wingdings" pitchFamily="2" charset="2"/>
              <a:buChar char="q"/>
              <a:defRPr/>
            </a:pPr>
            <a:r>
              <a:rPr lang="es-ES" sz="1600" b="1" dirty="0" smtClean="0">
                <a:solidFill>
                  <a:schemeClr val="accent1">
                    <a:lumMod val="75000"/>
                  </a:schemeClr>
                </a:solidFill>
              </a:rPr>
              <a:t>Rigid</a:t>
            </a:r>
          </a:p>
          <a:p>
            <a:pPr marL="342000" indent="-342000">
              <a:spcBef>
                <a:spcPts val="600"/>
              </a:spcBef>
              <a:buFont typeface="Wingdings" pitchFamily="2" charset="2"/>
              <a:buChar char="q"/>
              <a:defRPr/>
            </a:pPr>
            <a:r>
              <a:rPr lang="es-ES" sz="1600" b="1" dirty="0" smtClean="0">
                <a:solidFill>
                  <a:schemeClr val="accent1">
                    <a:lumMod val="75000"/>
                  </a:schemeClr>
                </a:solidFill>
              </a:rPr>
              <a:t>Shape</a:t>
            </a:r>
          </a:p>
          <a:p>
            <a:pPr marL="342000" indent="-342000">
              <a:spcBef>
                <a:spcPts val="600"/>
              </a:spcBef>
              <a:buFont typeface="Wingdings" pitchFamily="2" charset="2"/>
              <a:buChar char="q"/>
              <a:defRPr/>
            </a:pPr>
            <a:r>
              <a:rPr lang="es-ES" sz="1600" b="1" dirty="0" smtClean="0">
                <a:solidFill>
                  <a:schemeClr val="accent1">
                    <a:lumMod val="75000"/>
                  </a:schemeClr>
                </a:solidFill>
              </a:rPr>
              <a:t>Soft</a:t>
            </a:r>
          </a:p>
          <a:p>
            <a:pPr marL="342000" indent="-342000">
              <a:spcBef>
                <a:spcPts val="600"/>
              </a:spcBef>
              <a:buFont typeface="Wingdings" pitchFamily="2" charset="2"/>
              <a:buChar char="q"/>
              <a:defRPr/>
            </a:pPr>
            <a:r>
              <a:rPr lang="es-ES" sz="1600" b="1" dirty="0" smtClean="0">
                <a:solidFill>
                  <a:schemeClr val="accent1">
                    <a:lumMod val="75000"/>
                  </a:schemeClr>
                </a:solidFill>
              </a:rPr>
              <a:t>Solid</a:t>
            </a:r>
          </a:p>
          <a:p>
            <a:pPr marL="342000" indent="-342000">
              <a:spcBef>
                <a:spcPts val="600"/>
              </a:spcBef>
              <a:buFont typeface="Wingdings" pitchFamily="2" charset="2"/>
              <a:buChar char="q"/>
              <a:defRPr/>
            </a:pPr>
            <a:r>
              <a:rPr lang="es-ES" sz="1600" b="1" dirty="0" smtClean="0">
                <a:solidFill>
                  <a:schemeClr val="accent1">
                    <a:lumMod val="75000"/>
                  </a:schemeClr>
                </a:solidFill>
              </a:rPr>
              <a:t>Speed</a:t>
            </a:r>
          </a:p>
          <a:p>
            <a:pPr marL="342000" indent="-342000">
              <a:spcBef>
                <a:spcPts val="600"/>
              </a:spcBef>
              <a:buFont typeface="Wingdings" pitchFamily="2" charset="2"/>
              <a:buChar char="q"/>
              <a:defRPr/>
            </a:pPr>
            <a:r>
              <a:rPr lang="es-ES" sz="1600" b="1" dirty="0" smtClean="0">
                <a:solidFill>
                  <a:schemeClr val="accent1">
                    <a:lumMod val="75000"/>
                  </a:schemeClr>
                </a:solidFill>
              </a:rPr>
              <a:t>State of matter</a:t>
            </a:r>
          </a:p>
          <a:p>
            <a:pPr marL="342000" indent="-342000">
              <a:spcBef>
                <a:spcPts val="600"/>
              </a:spcBef>
              <a:buFont typeface="Wingdings" pitchFamily="2" charset="2"/>
              <a:buChar char="q"/>
              <a:defRPr/>
            </a:pPr>
            <a:r>
              <a:rPr lang="es-ES" sz="1600" b="1" dirty="0" smtClean="0">
                <a:solidFill>
                  <a:schemeClr val="accent1">
                    <a:lumMod val="75000"/>
                  </a:schemeClr>
                </a:solidFill>
              </a:rPr>
              <a:t>Strong</a:t>
            </a:r>
          </a:p>
          <a:p>
            <a:pPr marL="342000" indent="-342000">
              <a:spcBef>
                <a:spcPts val="600"/>
              </a:spcBef>
              <a:buFont typeface="Wingdings" pitchFamily="2" charset="2"/>
              <a:buChar char="q"/>
              <a:defRPr/>
            </a:pPr>
            <a:r>
              <a:rPr lang="es-ES" sz="1600" b="1" dirty="0" smtClean="0">
                <a:solidFill>
                  <a:schemeClr val="accent1">
                    <a:lumMod val="75000"/>
                  </a:schemeClr>
                </a:solidFill>
              </a:rPr>
              <a:t>Sublimation</a:t>
            </a:r>
          </a:p>
          <a:p>
            <a:pPr marL="342000" indent="-342000">
              <a:spcBef>
                <a:spcPts val="600"/>
              </a:spcBef>
              <a:buFont typeface="Wingdings" pitchFamily="2" charset="2"/>
              <a:buChar char="q"/>
              <a:defRPr/>
            </a:pPr>
            <a:r>
              <a:rPr lang="es-ES" sz="1600" b="1" dirty="0" smtClean="0">
                <a:solidFill>
                  <a:schemeClr val="accent1">
                    <a:lumMod val="75000"/>
                  </a:schemeClr>
                </a:solidFill>
              </a:rPr>
              <a:t>Tidy</a:t>
            </a:r>
          </a:p>
          <a:p>
            <a:pPr marL="342000" indent="-342000">
              <a:spcBef>
                <a:spcPts val="600"/>
              </a:spcBef>
              <a:buFont typeface="Wingdings" pitchFamily="2" charset="2"/>
              <a:buChar char="q"/>
              <a:defRPr/>
            </a:pPr>
            <a:r>
              <a:rPr lang="es-ES" sz="1600" b="1" dirty="0" smtClean="0">
                <a:solidFill>
                  <a:schemeClr val="accent1">
                    <a:lumMod val="75000"/>
                  </a:schemeClr>
                </a:solidFill>
              </a:rPr>
              <a:t>To approach</a:t>
            </a:r>
          </a:p>
          <a:p>
            <a:pPr marL="342000" indent="-342000">
              <a:lnSpc>
                <a:spcPct val="120000"/>
              </a:lnSpc>
              <a:spcBef>
                <a:spcPts val="24"/>
              </a:spcBef>
              <a:buFont typeface="Wingdings" pitchFamily="2" charset="2"/>
              <a:buChar char="q"/>
              <a:defRPr/>
            </a:pPr>
            <a:endParaRPr lang="es-ES" sz="1600" b="1" dirty="0" smtClean="0">
              <a:solidFill>
                <a:schemeClr val="accent1">
                  <a:lumMod val="75000"/>
                </a:schemeClr>
              </a:solidFill>
              <a:latin typeface="+mn-lt"/>
            </a:endParaRPr>
          </a:p>
          <a:p>
            <a:pPr marL="342000" indent="-342000">
              <a:lnSpc>
                <a:spcPct val="120000"/>
              </a:lnSpc>
              <a:spcBef>
                <a:spcPts val="24"/>
              </a:spcBef>
              <a:defRPr/>
            </a:pPr>
            <a:endParaRPr kumimoji="0" lang="es-ES" sz="1600" b="1" u="none" strike="noStrike" kern="1200" cap="none" spc="0" normalizeH="0" baseline="0" noProof="0" dirty="0" smtClean="0">
              <a:ln>
                <a:noFill/>
              </a:ln>
              <a:solidFill>
                <a:schemeClr val="accent1">
                  <a:lumMod val="75000"/>
                </a:schemeClr>
              </a:solidFill>
              <a:uLnTx/>
              <a:uFillTx/>
              <a:latin typeface="+mn-lt"/>
              <a:ea typeface="+mn-ea"/>
              <a:cs typeface="+mn-cs"/>
            </a:endParaRPr>
          </a:p>
          <a:p>
            <a:pPr marL="342000" marR="0" lvl="0" indent="-342000" algn="l" rtl="0" eaLnBrk="1" fontAlgn="auto" latinLnBrk="0" hangingPunct="1">
              <a:lnSpc>
                <a:spcPct val="120000"/>
              </a:lnSpc>
              <a:spcBef>
                <a:spcPts val="24"/>
              </a:spcBef>
              <a:buClrTx/>
              <a:buSzTx/>
              <a:buFont typeface="Wingdings" pitchFamily="2" charset="2"/>
              <a:buChar char="q"/>
              <a:tabLst/>
              <a:defRPr/>
            </a:pPr>
            <a:endParaRPr kumimoji="0" lang="es-ES" sz="1600" b="1" u="none" strike="noStrike" kern="1200" cap="none" spc="0" normalizeH="0" baseline="0" noProof="0" dirty="0" smtClean="0">
              <a:ln>
                <a:noFill/>
              </a:ln>
              <a:solidFill>
                <a:schemeClr val="accent1">
                  <a:lumMod val="75000"/>
                </a:schemeClr>
              </a:solidFill>
              <a:uLnTx/>
              <a:uFillTx/>
              <a:latin typeface="+mn-lt"/>
              <a:ea typeface="+mn-ea"/>
              <a:cs typeface="+mn-cs"/>
            </a:endParaRPr>
          </a:p>
          <a:p>
            <a:pPr marL="342000" marR="0" lvl="0" indent="-342000" algn="l" rtl="0" eaLnBrk="1" fontAlgn="auto" latinLnBrk="0" hangingPunct="1">
              <a:lnSpc>
                <a:spcPct val="120000"/>
              </a:lnSpc>
              <a:spcBef>
                <a:spcPts val="24"/>
              </a:spcBef>
              <a:buClrTx/>
              <a:buSzTx/>
              <a:buFont typeface="Wingdings" pitchFamily="2" charset="2"/>
              <a:buChar char="q"/>
              <a:tabLst/>
              <a:defRPr/>
            </a:pPr>
            <a:endParaRPr kumimoji="0" lang="es-ES" sz="1600" b="1" u="none" strike="noStrike" kern="1200" cap="none" spc="0" normalizeH="0" baseline="0" noProof="0" dirty="0" smtClean="0">
              <a:ln>
                <a:noFill/>
              </a:ln>
              <a:solidFill>
                <a:schemeClr val="accent1">
                  <a:lumMod val="75000"/>
                </a:schemeClr>
              </a:solidFill>
              <a:uLnTx/>
              <a:uFillTx/>
              <a:latin typeface="+mn-lt"/>
              <a:ea typeface="+mn-ea"/>
              <a:cs typeface="+mn-cs"/>
            </a:endParaRPr>
          </a:p>
          <a:p>
            <a:pPr marL="342000" marR="0" lvl="0" indent="-342000" algn="l" rtl="0" eaLnBrk="1" fontAlgn="auto" latinLnBrk="0" hangingPunct="1">
              <a:lnSpc>
                <a:spcPct val="120000"/>
              </a:lnSpc>
              <a:spcBef>
                <a:spcPts val="24"/>
              </a:spcBef>
              <a:buClrTx/>
              <a:buSzTx/>
              <a:buFont typeface="Arial" pitchFamily="34" charset="0"/>
              <a:buNone/>
              <a:tabLst/>
              <a:defRPr/>
            </a:pPr>
            <a:endParaRPr kumimoji="0" lang="es-ES" sz="1600" b="1" u="none" strike="noStrike" kern="1200" cap="none" spc="0" normalizeH="0" baseline="0" noProof="0" dirty="0" smtClean="0">
              <a:ln w="12700">
                <a:solidFill>
                  <a:schemeClr val="tx2">
                    <a:satMod val="155000"/>
                  </a:schemeClr>
                </a:solidFill>
                <a:prstDash val="solid"/>
              </a:ln>
              <a:solidFill>
                <a:schemeClr val="accent1">
                  <a:lumMod val="75000"/>
                </a:schemeClr>
              </a:solidFill>
              <a:uLnTx/>
              <a:uFillTx/>
              <a:latin typeface="+mn-lt"/>
              <a:ea typeface="+mn-ea"/>
              <a:cs typeface="+mn-cs"/>
            </a:endParaRPr>
          </a:p>
          <a:p>
            <a:pPr marL="342000" marR="0" lvl="0" indent="-342000" algn="l" rtl="0" eaLnBrk="1" fontAlgn="auto" latinLnBrk="0" hangingPunct="1">
              <a:lnSpc>
                <a:spcPct val="120000"/>
              </a:lnSpc>
              <a:spcBef>
                <a:spcPts val="24"/>
              </a:spcBef>
              <a:buClrTx/>
              <a:buSzTx/>
              <a:buFont typeface="Arial" pitchFamily="34" charset="0"/>
              <a:buNone/>
              <a:tabLst/>
              <a:defRPr/>
            </a:pPr>
            <a:endParaRPr kumimoji="0" lang="es-ES" sz="1600" b="1" u="none" strike="noStrike" kern="1200" cap="none" spc="0" normalizeH="0" baseline="0" noProof="0" dirty="0" smtClean="0">
              <a:ln w="12700">
                <a:solidFill>
                  <a:schemeClr val="tx2">
                    <a:satMod val="155000"/>
                  </a:schemeClr>
                </a:solidFill>
                <a:prstDash val="solid"/>
              </a:ln>
              <a:solidFill>
                <a:schemeClr val="accent1">
                  <a:lumMod val="75000"/>
                </a:schemeClr>
              </a:solidFill>
              <a:uLnTx/>
              <a:uFillTx/>
              <a:latin typeface="+mn-lt"/>
              <a:ea typeface="+mn-ea"/>
              <a:cs typeface="+mn-cs"/>
            </a:endParaRPr>
          </a:p>
          <a:p>
            <a:pPr marL="342000" marR="0" lvl="0" indent="-342000" algn="l" rtl="0" eaLnBrk="1" fontAlgn="auto" latinLnBrk="0" hangingPunct="1">
              <a:lnSpc>
                <a:spcPct val="120000"/>
              </a:lnSpc>
              <a:spcBef>
                <a:spcPts val="24"/>
              </a:spcBef>
              <a:buClrTx/>
              <a:buSzTx/>
              <a:buFont typeface="Arial" pitchFamily="34" charset="0"/>
              <a:buNone/>
              <a:tabLst/>
              <a:defRPr/>
            </a:pPr>
            <a:endParaRPr kumimoji="0" lang="es-ES" sz="1600" b="1" u="none" strike="noStrike" kern="1200" cap="none" spc="0" normalizeH="0" baseline="0" noProof="0" dirty="0" smtClean="0">
              <a:ln>
                <a:noFill/>
              </a:ln>
              <a:solidFill>
                <a:schemeClr val="accent1">
                  <a:lumMod val="75000"/>
                </a:schemeClr>
              </a:solidFill>
              <a:uLnTx/>
              <a:uFillTx/>
              <a:latin typeface="+mn-lt"/>
              <a:ea typeface="+mn-ea"/>
              <a:cs typeface="+mn-cs"/>
            </a:endParaRPr>
          </a:p>
          <a:p>
            <a:pPr marL="342000" marR="0" lvl="0" indent="-342000" algn="l" rtl="0" eaLnBrk="1" fontAlgn="auto" latinLnBrk="0" hangingPunct="1">
              <a:lnSpc>
                <a:spcPct val="120000"/>
              </a:lnSpc>
              <a:spcBef>
                <a:spcPts val="24"/>
              </a:spcBef>
              <a:buClrTx/>
              <a:buSzTx/>
              <a:buFont typeface="Arial" pitchFamily="34" charset="0"/>
              <a:buNone/>
              <a:tabLst/>
              <a:defRPr/>
            </a:pPr>
            <a:endParaRPr kumimoji="0" lang="es-ES" sz="1600" b="1" u="none" strike="noStrike" kern="1200" cap="none" spc="0" normalizeH="0" baseline="0" noProof="0" dirty="0" smtClean="0">
              <a:ln>
                <a:noFill/>
              </a:ln>
              <a:solidFill>
                <a:schemeClr val="accent1">
                  <a:lumMod val="75000"/>
                </a:schemeClr>
              </a:solidFill>
              <a:uLnTx/>
              <a:uFillTx/>
              <a:latin typeface="+mn-lt"/>
              <a:ea typeface="+mn-ea"/>
              <a:cs typeface="+mn-cs"/>
            </a:endParaRPr>
          </a:p>
          <a:p>
            <a:pPr marL="342000" marR="0" lvl="0" indent="-342000" algn="l" rtl="0" eaLnBrk="1" fontAlgn="auto" latinLnBrk="0" hangingPunct="1">
              <a:lnSpc>
                <a:spcPct val="120000"/>
              </a:lnSpc>
              <a:spcBef>
                <a:spcPts val="24"/>
              </a:spcBef>
              <a:buClrTx/>
              <a:buSzTx/>
              <a:buFont typeface="Wingdings" pitchFamily="2" charset="2"/>
              <a:buChar char="q"/>
              <a:tabLst/>
              <a:defRPr/>
            </a:pPr>
            <a:endParaRPr kumimoji="0" lang="es-ES" sz="1600" b="1" u="none" strike="noStrike" kern="1200" cap="none" spc="0" normalizeH="0" baseline="0" noProof="0" dirty="0" smtClean="0">
              <a:ln>
                <a:noFill/>
              </a:ln>
              <a:solidFill>
                <a:schemeClr val="accent1">
                  <a:lumMod val="75000"/>
                </a:schemeClr>
              </a:solidFill>
              <a:uLnTx/>
              <a:uFillTx/>
              <a:latin typeface="+mn-lt"/>
              <a:ea typeface="+mn-ea"/>
              <a:cs typeface="+mn-cs"/>
            </a:endParaRPr>
          </a:p>
          <a:p>
            <a:pPr marL="342000" marR="0" lvl="0" indent="-342000" algn="l" rtl="0" eaLnBrk="1" fontAlgn="auto" latinLnBrk="0" hangingPunct="1">
              <a:lnSpc>
                <a:spcPct val="120000"/>
              </a:lnSpc>
              <a:spcBef>
                <a:spcPts val="24"/>
              </a:spcBef>
              <a:buClrTx/>
              <a:buSzTx/>
              <a:buFont typeface="Wingdings" pitchFamily="2" charset="2"/>
              <a:buChar char="q"/>
              <a:tabLst/>
              <a:defRPr/>
            </a:pPr>
            <a:endParaRPr kumimoji="0" lang="es-ES" sz="1600" b="1" u="none" strike="noStrike" kern="1200" cap="none" spc="0" normalizeH="0" baseline="0" noProof="0" dirty="0" smtClean="0">
              <a:ln>
                <a:noFill/>
              </a:ln>
              <a:solidFill>
                <a:schemeClr val="accent1">
                  <a:lumMod val="75000"/>
                </a:schemeClr>
              </a:solidFill>
              <a:uLnTx/>
              <a:uFillTx/>
              <a:latin typeface="+mn-lt"/>
              <a:ea typeface="+mn-ea"/>
              <a:cs typeface="+mn-cs"/>
            </a:endParaRPr>
          </a:p>
          <a:p>
            <a:pPr marL="342000" marR="0" lvl="0" indent="-342000" algn="l" rtl="0" eaLnBrk="1" fontAlgn="auto" latinLnBrk="0" hangingPunct="1">
              <a:lnSpc>
                <a:spcPct val="120000"/>
              </a:lnSpc>
              <a:spcBef>
                <a:spcPts val="24"/>
              </a:spcBef>
              <a:buClrTx/>
              <a:buSzTx/>
              <a:buFont typeface="Wingdings" pitchFamily="2" charset="2"/>
              <a:buChar char="q"/>
              <a:tabLst/>
              <a:defRPr/>
            </a:pPr>
            <a:endParaRPr kumimoji="0" lang="es-ES_tradnl" sz="1600" b="1" u="none" strike="noStrike" kern="1200" cap="none" spc="0" normalizeH="0" baseline="0" noProof="0" dirty="0" smtClean="0">
              <a:ln>
                <a:noFill/>
              </a:ln>
              <a:solidFill>
                <a:schemeClr val="accent1">
                  <a:lumMod val="75000"/>
                </a:schemeClr>
              </a:solidFill>
              <a:uLnTx/>
              <a:uFillTx/>
              <a:latin typeface="+mn-lt"/>
              <a:ea typeface="+mn-ea"/>
              <a:cs typeface="+mn-cs"/>
            </a:endParaRPr>
          </a:p>
        </p:txBody>
      </p:sp>
      <p:sp>
        <p:nvSpPr>
          <p:cNvPr id="5" name="4 Marcador de pie de página"/>
          <p:cNvSpPr>
            <a:spLocks noGrp="1"/>
          </p:cNvSpPr>
          <p:nvPr>
            <p:ph type="ftr" sz="quarter" idx="11"/>
          </p:nvPr>
        </p:nvSpPr>
        <p:spPr/>
        <p:txBody>
          <a:bodyPr/>
          <a:lstStyle/>
          <a:p>
            <a:r>
              <a:rPr lang="es-ES" dirty="0" smtClean="0"/>
              <a:t>Susana Morales Bernal</a:t>
            </a:r>
            <a:endParaRPr lang="es-ES" dirty="0"/>
          </a:p>
        </p:txBody>
      </p:sp>
      <p:sp>
        <p:nvSpPr>
          <p:cNvPr id="6" name="2 Marcador de contenido"/>
          <p:cNvSpPr txBox="1">
            <a:spLocks/>
          </p:cNvSpPr>
          <p:nvPr/>
        </p:nvSpPr>
        <p:spPr>
          <a:xfrm>
            <a:off x="6143636" y="785794"/>
            <a:ext cx="2880000" cy="5760000"/>
          </a:xfrm>
          <a:prstGeom prst="rect">
            <a:avLst/>
          </a:prstGeom>
          <a:noFill/>
        </p:spPr>
        <p:txBody>
          <a:bodyPr vert="horz" lIns="91440" tIns="45720" rIns="91440" bIns="45720" rtlCol="0">
            <a:noAutofit/>
          </a:bodyPr>
          <a:lstStyle/>
          <a:p>
            <a:pPr marL="342000" indent="-342000">
              <a:spcBef>
                <a:spcPts val="600"/>
              </a:spcBef>
              <a:buFont typeface="Wingdings" pitchFamily="2" charset="2"/>
              <a:buChar char="q"/>
              <a:defRPr/>
            </a:pPr>
            <a:r>
              <a:rPr lang="es-ES" sz="1600" b="1" dirty="0" smtClean="0">
                <a:solidFill>
                  <a:schemeClr val="accent1">
                    <a:lumMod val="75000"/>
                  </a:schemeClr>
                </a:solidFill>
              </a:rPr>
              <a:t>To compress</a:t>
            </a:r>
          </a:p>
          <a:p>
            <a:pPr marL="342000" indent="-342000">
              <a:spcBef>
                <a:spcPts val="600"/>
              </a:spcBef>
              <a:buFont typeface="Wingdings" pitchFamily="2" charset="2"/>
              <a:buChar char="q"/>
              <a:defRPr/>
            </a:pPr>
            <a:r>
              <a:rPr lang="es-ES" sz="1600" b="1" dirty="0" smtClean="0">
                <a:solidFill>
                  <a:schemeClr val="accent1">
                    <a:lumMod val="75000"/>
                  </a:schemeClr>
                </a:solidFill>
              </a:rPr>
              <a:t>To crash</a:t>
            </a:r>
          </a:p>
          <a:p>
            <a:pPr marL="342000" indent="-342000">
              <a:spcBef>
                <a:spcPts val="600"/>
              </a:spcBef>
              <a:buFont typeface="Wingdings" pitchFamily="2" charset="2"/>
              <a:buChar char="q"/>
              <a:defRPr/>
            </a:pPr>
            <a:r>
              <a:rPr lang="es-ES" sz="1600" b="1" dirty="0" smtClean="0">
                <a:solidFill>
                  <a:schemeClr val="accent1">
                    <a:lumMod val="75000"/>
                  </a:schemeClr>
                </a:solidFill>
              </a:rPr>
              <a:t>To decrease</a:t>
            </a:r>
          </a:p>
          <a:p>
            <a:pPr marL="342000" indent="-342000">
              <a:spcBef>
                <a:spcPts val="600"/>
              </a:spcBef>
              <a:buFont typeface="Wingdings" pitchFamily="2" charset="2"/>
              <a:buChar char="q"/>
              <a:defRPr/>
            </a:pPr>
            <a:r>
              <a:rPr lang="es-ES" sz="1600" b="1" dirty="0" smtClean="0">
                <a:solidFill>
                  <a:schemeClr val="accent1">
                    <a:lumMod val="75000"/>
                  </a:schemeClr>
                </a:solidFill>
              </a:rPr>
              <a:t>To diminish</a:t>
            </a:r>
          </a:p>
          <a:p>
            <a:pPr marL="342000" indent="-342000">
              <a:spcBef>
                <a:spcPts val="600"/>
              </a:spcBef>
              <a:buFont typeface="Wingdings" pitchFamily="2" charset="2"/>
              <a:buChar char="q"/>
              <a:defRPr/>
            </a:pPr>
            <a:r>
              <a:rPr lang="es-ES" sz="1600" b="1" dirty="0" smtClean="0">
                <a:solidFill>
                  <a:schemeClr val="accent1">
                    <a:lumMod val="75000"/>
                  </a:schemeClr>
                </a:solidFill>
              </a:rPr>
              <a:t>To expand</a:t>
            </a:r>
          </a:p>
          <a:p>
            <a:pPr marL="342000" indent="-342000">
              <a:spcBef>
                <a:spcPts val="600"/>
              </a:spcBef>
              <a:buFont typeface="Wingdings" pitchFamily="2" charset="2"/>
              <a:buChar char="q"/>
              <a:defRPr/>
            </a:pPr>
            <a:r>
              <a:rPr lang="es-ES" sz="1600" b="1" dirty="0" smtClean="0">
                <a:solidFill>
                  <a:schemeClr val="accent1">
                    <a:lumMod val="75000"/>
                  </a:schemeClr>
                </a:solidFill>
              </a:rPr>
              <a:t>To flow</a:t>
            </a:r>
          </a:p>
          <a:p>
            <a:pPr marL="342000" indent="-342000">
              <a:spcBef>
                <a:spcPts val="600"/>
              </a:spcBef>
              <a:buFont typeface="Wingdings" pitchFamily="2" charset="2"/>
              <a:buChar char="q"/>
              <a:defRPr/>
            </a:pPr>
            <a:r>
              <a:rPr lang="es-ES" sz="1600" b="1" dirty="0" smtClean="0">
                <a:solidFill>
                  <a:schemeClr val="accent1">
                    <a:lumMod val="75000"/>
                  </a:schemeClr>
                </a:solidFill>
              </a:rPr>
              <a:t>To grow</a:t>
            </a:r>
          </a:p>
          <a:p>
            <a:pPr marL="342000" indent="-342000">
              <a:spcBef>
                <a:spcPts val="600"/>
              </a:spcBef>
              <a:buFont typeface="Wingdings" pitchFamily="2" charset="2"/>
              <a:buChar char="q"/>
              <a:defRPr/>
            </a:pPr>
            <a:r>
              <a:rPr lang="es-ES" sz="1600" b="1" dirty="0" smtClean="0">
                <a:solidFill>
                  <a:schemeClr val="accent1">
                    <a:lumMod val="75000"/>
                  </a:schemeClr>
                </a:solidFill>
              </a:rPr>
              <a:t>To hold</a:t>
            </a:r>
          </a:p>
          <a:p>
            <a:pPr marL="342000" indent="-342000">
              <a:spcBef>
                <a:spcPts val="600"/>
              </a:spcBef>
              <a:buFont typeface="Wingdings" pitchFamily="2" charset="2"/>
              <a:buChar char="q"/>
              <a:defRPr/>
            </a:pPr>
            <a:r>
              <a:rPr lang="es-ES" sz="1600" b="1" dirty="0" smtClean="0">
                <a:solidFill>
                  <a:schemeClr val="accent1">
                    <a:lumMod val="75000"/>
                  </a:schemeClr>
                </a:solidFill>
              </a:rPr>
              <a:t>To increase</a:t>
            </a:r>
          </a:p>
          <a:p>
            <a:pPr marL="342000" indent="-342000">
              <a:spcBef>
                <a:spcPts val="600"/>
              </a:spcBef>
              <a:buFont typeface="Wingdings" pitchFamily="2" charset="2"/>
              <a:buChar char="q"/>
              <a:defRPr/>
            </a:pPr>
            <a:r>
              <a:rPr lang="es-ES" sz="1600" b="1" dirty="0" smtClean="0">
                <a:solidFill>
                  <a:schemeClr val="accent1">
                    <a:lumMod val="75000"/>
                  </a:schemeClr>
                </a:solidFill>
              </a:rPr>
              <a:t>To keep</a:t>
            </a:r>
          </a:p>
          <a:p>
            <a:pPr marL="342000" indent="-342000">
              <a:spcBef>
                <a:spcPts val="600"/>
              </a:spcBef>
              <a:buFont typeface="Wingdings" pitchFamily="2" charset="2"/>
              <a:buChar char="q"/>
              <a:defRPr/>
            </a:pPr>
            <a:r>
              <a:rPr lang="es-ES" sz="1600" b="1" dirty="0" smtClean="0">
                <a:solidFill>
                  <a:schemeClr val="accent1">
                    <a:lumMod val="75000"/>
                  </a:schemeClr>
                </a:solidFill>
              </a:rPr>
              <a:t>To mix</a:t>
            </a:r>
          </a:p>
          <a:p>
            <a:pPr marL="342000" indent="-342000">
              <a:spcBef>
                <a:spcPts val="600"/>
              </a:spcBef>
              <a:buFont typeface="Wingdings" pitchFamily="2" charset="2"/>
              <a:buChar char="q"/>
              <a:defRPr/>
            </a:pPr>
            <a:r>
              <a:rPr lang="es-ES" sz="1600" b="1" dirty="0" smtClean="0">
                <a:solidFill>
                  <a:schemeClr val="accent1">
                    <a:lumMod val="75000"/>
                  </a:schemeClr>
                </a:solidFill>
              </a:rPr>
              <a:t>To move</a:t>
            </a:r>
          </a:p>
          <a:p>
            <a:pPr marL="342000" indent="-342000">
              <a:spcBef>
                <a:spcPts val="600"/>
              </a:spcBef>
              <a:buFont typeface="Wingdings" pitchFamily="2" charset="2"/>
              <a:buChar char="q"/>
              <a:defRPr/>
            </a:pPr>
            <a:r>
              <a:rPr lang="es-ES" sz="1600" b="1" dirty="0" smtClean="0">
                <a:solidFill>
                  <a:schemeClr val="accent1">
                    <a:lumMod val="75000"/>
                  </a:schemeClr>
                </a:solidFill>
              </a:rPr>
              <a:t>To push</a:t>
            </a:r>
          </a:p>
          <a:p>
            <a:pPr marL="342000" indent="-342000">
              <a:spcBef>
                <a:spcPts val="600"/>
              </a:spcBef>
              <a:buFont typeface="Wingdings" pitchFamily="2" charset="2"/>
              <a:buChar char="q"/>
              <a:defRPr/>
            </a:pPr>
            <a:r>
              <a:rPr lang="es-ES" sz="1600" b="1" dirty="0" smtClean="0">
                <a:solidFill>
                  <a:schemeClr val="accent1">
                    <a:lumMod val="75000"/>
                  </a:schemeClr>
                </a:solidFill>
              </a:rPr>
              <a:t>To reduce</a:t>
            </a:r>
          </a:p>
          <a:p>
            <a:pPr marL="342000" indent="-342000">
              <a:spcBef>
                <a:spcPts val="600"/>
              </a:spcBef>
              <a:buFont typeface="Wingdings" pitchFamily="2" charset="2"/>
              <a:buChar char="q"/>
              <a:defRPr/>
            </a:pPr>
            <a:r>
              <a:rPr lang="es-ES" sz="1600" b="1" dirty="0" smtClean="0">
                <a:solidFill>
                  <a:schemeClr val="accent1">
                    <a:lumMod val="75000"/>
                  </a:schemeClr>
                </a:solidFill>
              </a:rPr>
              <a:t>To vibrate</a:t>
            </a:r>
          </a:p>
          <a:p>
            <a:pPr marL="342000" indent="-342000">
              <a:spcBef>
                <a:spcPts val="600"/>
              </a:spcBef>
              <a:buFont typeface="Wingdings" pitchFamily="2" charset="2"/>
              <a:buChar char="q"/>
              <a:defRPr/>
            </a:pPr>
            <a:r>
              <a:rPr lang="es-ES" sz="1600" b="1" dirty="0" smtClean="0">
                <a:solidFill>
                  <a:schemeClr val="accent1">
                    <a:lumMod val="75000"/>
                  </a:schemeClr>
                </a:solidFill>
              </a:rPr>
              <a:t>Untidy</a:t>
            </a:r>
          </a:p>
          <a:p>
            <a:pPr marL="342000" indent="-342000">
              <a:spcBef>
                <a:spcPts val="600"/>
              </a:spcBef>
              <a:buFont typeface="Wingdings" pitchFamily="2" charset="2"/>
              <a:buChar char="q"/>
              <a:defRPr/>
            </a:pPr>
            <a:r>
              <a:rPr lang="es-ES" sz="1600" b="1" dirty="0" smtClean="0">
                <a:solidFill>
                  <a:schemeClr val="accent1">
                    <a:lumMod val="75000"/>
                  </a:schemeClr>
                </a:solidFill>
              </a:rPr>
              <a:t>Vaporization</a:t>
            </a:r>
          </a:p>
          <a:p>
            <a:pPr marL="342000" indent="-342000">
              <a:spcBef>
                <a:spcPts val="600"/>
              </a:spcBef>
              <a:buFont typeface="Wingdings" pitchFamily="2" charset="2"/>
              <a:buChar char="q"/>
              <a:defRPr/>
            </a:pPr>
            <a:r>
              <a:rPr lang="es-ES" sz="1600" b="1" dirty="0" smtClean="0">
                <a:solidFill>
                  <a:schemeClr val="accent1">
                    <a:lumMod val="75000"/>
                  </a:schemeClr>
                </a:solidFill>
              </a:rPr>
              <a:t>Viscosity</a:t>
            </a:r>
          </a:p>
          <a:p>
            <a:pPr marL="342000" indent="-342000">
              <a:lnSpc>
                <a:spcPct val="120000"/>
              </a:lnSpc>
              <a:spcBef>
                <a:spcPts val="24"/>
              </a:spcBef>
              <a:buFont typeface="Wingdings" pitchFamily="2" charset="2"/>
              <a:buChar char="q"/>
              <a:defRPr/>
            </a:pPr>
            <a:endParaRPr lang="es-ES" sz="1600" b="1" dirty="0" smtClean="0">
              <a:solidFill>
                <a:schemeClr val="accent1">
                  <a:lumMod val="75000"/>
                </a:schemeClr>
              </a:solidFill>
              <a:latin typeface="+mn-lt"/>
            </a:endParaRPr>
          </a:p>
          <a:p>
            <a:pPr marL="342000" indent="-342000">
              <a:lnSpc>
                <a:spcPct val="120000"/>
              </a:lnSpc>
              <a:spcBef>
                <a:spcPts val="24"/>
              </a:spcBef>
              <a:defRPr/>
            </a:pPr>
            <a:endParaRPr kumimoji="0" lang="es-ES" sz="1600" b="1" u="none" strike="noStrike" kern="1200" cap="none" spc="0" normalizeH="0" baseline="0" noProof="0" dirty="0" smtClean="0">
              <a:ln>
                <a:noFill/>
              </a:ln>
              <a:solidFill>
                <a:schemeClr val="accent1">
                  <a:lumMod val="75000"/>
                </a:schemeClr>
              </a:solidFill>
              <a:uLnTx/>
              <a:uFillTx/>
              <a:latin typeface="+mn-lt"/>
              <a:ea typeface="+mn-ea"/>
              <a:cs typeface="+mn-cs"/>
            </a:endParaRPr>
          </a:p>
          <a:p>
            <a:pPr marL="342000" marR="0" lvl="0" indent="-342000" algn="l" rtl="0" eaLnBrk="1" fontAlgn="auto" latinLnBrk="0" hangingPunct="1">
              <a:lnSpc>
                <a:spcPct val="120000"/>
              </a:lnSpc>
              <a:spcBef>
                <a:spcPts val="24"/>
              </a:spcBef>
              <a:buClrTx/>
              <a:buSzTx/>
              <a:buFont typeface="Wingdings" pitchFamily="2" charset="2"/>
              <a:buChar char="q"/>
              <a:tabLst/>
              <a:defRPr/>
            </a:pPr>
            <a:endParaRPr kumimoji="0" lang="es-ES" sz="1600" b="1" u="none" strike="noStrike" kern="1200" cap="none" spc="0" normalizeH="0" baseline="0" noProof="0" dirty="0" smtClean="0">
              <a:ln>
                <a:noFill/>
              </a:ln>
              <a:solidFill>
                <a:schemeClr val="accent1">
                  <a:lumMod val="75000"/>
                </a:schemeClr>
              </a:solidFill>
              <a:uLnTx/>
              <a:uFillTx/>
              <a:latin typeface="+mn-lt"/>
              <a:ea typeface="+mn-ea"/>
              <a:cs typeface="+mn-cs"/>
            </a:endParaRPr>
          </a:p>
          <a:p>
            <a:pPr marL="342000" marR="0" lvl="0" indent="-342000" algn="l" rtl="0" eaLnBrk="1" fontAlgn="auto" latinLnBrk="0" hangingPunct="1">
              <a:lnSpc>
                <a:spcPct val="120000"/>
              </a:lnSpc>
              <a:spcBef>
                <a:spcPts val="24"/>
              </a:spcBef>
              <a:buClrTx/>
              <a:buSzTx/>
              <a:buFont typeface="Wingdings" pitchFamily="2" charset="2"/>
              <a:buChar char="q"/>
              <a:tabLst/>
              <a:defRPr/>
            </a:pPr>
            <a:endParaRPr kumimoji="0" lang="es-ES" sz="1600" b="1" u="none" strike="noStrike" kern="1200" cap="none" spc="0" normalizeH="0" baseline="0" noProof="0" dirty="0" smtClean="0">
              <a:ln>
                <a:noFill/>
              </a:ln>
              <a:solidFill>
                <a:schemeClr val="accent1">
                  <a:lumMod val="75000"/>
                </a:schemeClr>
              </a:solidFill>
              <a:uLnTx/>
              <a:uFillTx/>
              <a:latin typeface="+mn-lt"/>
              <a:ea typeface="+mn-ea"/>
              <a:cs typeface="+mn-cs"/>
            </a:endParaRPr>
          </a:p>
          <a:p>
            <a:pPr marL="342000" marR="0" lvl="0" indent="-342000" algn="l" rtl="0" eaLnBrk="1" fontAlgn="auto" latinLnBrk="0" hangingPunct="1">
              <a:lnSpc>
                <a:spcPct val="120000"/>
              </a:lnSpc>
              <a:spcBef>
                <a:spcPts val="24"/>
              </a:spcBef>
              <a:buClrTx/>
              <a:buSzTx/>
              <a:buFont typeface="Arial" pitchFamily="34" charset="0"/>
              <a:buNone/>
              <a:tabLst/>
              <a:defRPr/>
            </a:pPr>
            <a:endParaRPr kumimoji="0" lang="es-ES" sz="1600" b="1" u="none" strike="noStrike" kern="1200" cap="none" spc="0" normalizeH="0" baseline="0" noProof="0" dirty="0" smtClean="0">
              <a:ln w="12700">
                <a:solidFill>
                  <a:schemeClr val="tx2">
                    <a:satMod val="155000"/>
                  </a:schemeClr>
                </a:solidFill>
                <a:prstDash val="solid"/>
              </a:ln>
              <a:solidFill>
                <a:schemeClr val="accent1">
                  <a:lumMod val="75000"/>
                </a:schemeClr>
              </a:solidFill>
              <a:uLnTx/>
              <a:uFillTx/>
              <a:latin typeface="+mn-lt"/>
              <a:ea typeface="+mn-ea"/>
              <a:cs typeface="+mn-cs"/>
            </a:endParaRPr>
          </a:p>
          <a:p>
            <a:pPr marL="342000" marR="0" lvl="0" indent="-342000" algn="l" rtl="0" eaLnBrk="1" fontAlgn="auto" latinLnBrk="0" hangingPunct="1">
              <a:lnSpc>
                <a:spcPct val="120000"/>
              </a:lnSpc>
              <a:spcBef>
                <a:spcPts val="24"/>
              </a:spcBef>
              <a:buClrTx/>
              <a:buSzTx/>
              <a:buFont typeface="Arial" pitchFamily="34" charset="0"/>
              <a:buNone/>
              <a:tabLst/>
              <a:defRPr/>
            </a:pPr>
            <a:endParaRPr kumimoji="0" lang="es-ES" sz="1600" b="1" u="none" strike="noStrike" kern="1200" cap="none" spc="0" normalizeH="0" baseline="0" noProof="0" dirty="0" smtClean="0">
              <a:ln w="12700">
                <a:solidFill>
                  <a:schemeClr val="tx2">
                    <a:satMod val="155000"/>
                  </a:schemeClr>
                </a:solidFill>
                <a:prstDash val="solid"/>
              </a:ln>
              <a:solidFill>
                <a:schemeClr val="accent1">
                  <a:lumMod val="75000"/>
                </a:schemeClr>
              </a:solidFill>
              <a:uLnTx/>
              <a:uFillTx/>
              <a:latin typeface="+mn-lt"/>
              <a:ea typeface="+mn-ea"/>
              <a:cs typeface="+mn-cs"/>
            </a:endParaRPr>
          </a:p>
          <a:p>
            <a:pPr marL="342000" marR="0" lvl="0" indent="-342000" algn="l" rtl="0" eaLnBrk="1" fontAlgn="auto" latinLnBrk="0" hangingPunct="1">
              <a:lnSpc>
                <a:spcPct val="120000"/>
              </a:lnSpc>
              <a:spcBef>
                <a:spcPts val="24"/>
              </a:spcBef>
              <a:buClrTx/>
              <a:buSzTx/>
              <a:buFont typeface="Arial" pitchFamily="34" charset="0"/>
              <a:buNone/>
              <a:tabLst/>
              <a:defRPr/>
            </a:pPr>
            <a:endParaRPr kumimoji="0" lang="es-ES" sz="1600" b="1" u="none" strike="noStrike" kern="1200" cap="none" spc="0" normalizeH="0" baseline="0" noProof="0" dirty="0" smtClean="0">
              <a:ln>
                <a:noFill/>
              </a:ln>
              <a:solidFill>
                <a:schemeClr val="accent1">
                  <a:lumMod val="75000"/>
                </a:schemeClr>
              </a:solidFill>
              <a:uLnTx/>
              <a:uFillTx/>
              <a:latin typeface="+mn-lt"/>
              <a:ea typeface="+mn-ea"/>
              <a:cs typeface="+mn-cs"/>
            </a:endParaRPr>
          </a:p>
          <a:p>
            <a:pPr marL="342000" marR="0" lvl="0" indent="-342000" algn="l" rtl="0" eaLnBrk="1" fontAlgn="auto" latinLnBrk="0" hangingPunct="1">
              <a:lnSpc>
                <a:spcPct val="120000"/>
              </a:lnSpc>
              <a:spcBef>
                <a:spcPts val="24"/>
              </a:spcBef>
              <a:buClrTx/>
              <a:buSzTx/>
              <a:buFont typeface="Arial" pitchFamily="34" charset="0"/>
              <a:buNone/>
              <a:tabLst/>
              <a:defRPr/>
            </a:pPr>
            <a:endParaRPr kumimoji="0" lang="es-ES" sz="1600" b="1" u="none" strike="noStrike" kern="1200" cap="none" spc="0" normalizeH="0" baseline="0" noProof="0" dirty="0" smtClean="0">
              <a:ln>
                <a:noFill/>
              </a:ln>
              <a:solidFill>
                <a:schemeClr val="accent1">
                  <a:lumMod val="75000"/>
                </a:schemeClr>
              </a:solidFill>
              <a:uLnTx/>
              <a:uFillTx/>
              <a:latin typeface="+mn-lt"/>
              <a:ea typeface="+mn-ea"/>
              <a:cs typeface="+mn-cs"/>
            </a:endParaRPr>
          </a:p>
          <a:p>
            <a:pPr marL="342000" marR="0" lvl="0" indent="-342000" algn="l" rtl="0" eaLnBrk="1" fontAlgn="auto" latinLnBrk="0" hangingPunct="1">
              <a:lnSpc>
                <a:spcPct val="120000"/>
              </a:lnSpc>
              <a:spcBef>
                <a:spcPts val="24"/>
              </a:spcBef>
              <a:buClrTx/>
              <a:buSzTx/>
              <a:buFont typeface="Wingdings" pitchFamily="2" charset="2"/>
              <a:buChar char="q"/>
              <a:tabLst/>
              <a:defRPr/>
            </a:pPr>
            <a:endParaRPr kumimoji="0" lang="es-ES" sz="1600" b="1" u="none" strike="noStrike" kern="1200" cap="none" spc="0" normalizeH="0" baseline="0" noProof="0" dirty="0" smtClean="0">
              <a:ln>
                <a:noFill/>
              </a:ln>
              <a:solidFill>
                <a:schemeClr val="accent1">
                  <a:lumMod val="75000"/>
                </a:schemeClr>
              </a:solidFill>
              <a:uLnTx/>
              <a:uFillTx/>
              <a:latin typeface="+mn-lt"/>
              <a:ea typeface="+mn-ea"/>
              <a:cs typeface="+mn-cs"/>
            </a:endParaRPr>
          </a:p>
          <a:p>
            <a:pPr marL="342000" marR="0" lvl="0" indent="-342000" algn="l" rtl="0" eaLnBrk="1" fontAlgn="auto" latinLnBrk="0" hangingPunct="1">
              <a:lnSpc>
                <a:spcPct val="120000"/>
              </a:lnSpc>
              <a:spcBef>
                <a:spcPts val="24"/>
              </a:spcBef>
              <a:buClrTx/>
              <a:buSzTx/>
              <a:buFont typeface="Wingdings" pitchFamily="2" charset="2"/>
              <a:buChar char="q"/>
              <a:tabLst/>
              <a:defRPr/>
            </a:pPr>
            <a:endParaRPr kumimoji="0" lang="es-ES" sz="1600" b="1" u="none" strike="noStrike" kern="1200" cap="none" spc="0" normalizeH="0" baseline="0" noProof="0" dirty="0" smtClean="0">
              <a:ln>
                <a:noFill/>
              </a:ln>
              <a:solidFill>
                <a:schemeClr val="accent1">
                  <a:lumMod val="75000"/>
                </a:schemeClr>
              </a:solidFill>
              <a:uLnTx/>
              <a:uFillTx/>
              <a:latin typeface="+mn-lt"/>
              <a:ea typeface="+mn-ea"/>
              <a:cs typeface="+mn-cs"/>
            </a:endParaRPr>
          </a:p>
          <a:p>
            <a:pPr marL="342000" marR="0" lvl="0" indent="-342000" algn="l" rtl="0" eaLnBrk="1" fontAlgn="auto" latinLnBrk="0" hangingPunct="1">
              <a:lnSpc>
                <a:spcPct val="120000"/>
              </a:lnSpc>
              <a:spcBef>
                <a:spcPts val="24"/>
              </a:spcBef>
              <a:buClrTx/>
              <a:buSzTx/>
              <a:buFont typeface="Wingdings" pitchFamily="2" charset="2"/>
              <a:buChar char="q"/>
              <a:tabLst/>
              <a:defRPr/>
            </a:pPr>
            <a:endParaRPr kumimoji="0" lang="es-ES_tradnl" sz="1600" b="1" u="none" strike="noStrike" kern="1200" cap="none" spc="0" normalizeH="0" baseline="0" noProof="0" dirty="0" smtClean="0">
              <a:ln>
                <a:noFill/>
              </a:ln>
              <a:solidFill>
                <a:schemeClr val="accent1">
                  <a:lumMod val="75000"/>
                </a:schemeClr>
              </a:solidFill>
              <a:uLnTx/>
              <a:uFillTx/>
              <a:latin typeface="+mn-lt"/>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18 Rectángulo"/>
          <p:cNvSpPr/>
          <p:nvPr/>
        </p:nvSpPr>
        <p:spPr>
          <a:xfrm>
            <a:off x="6572264" y="1643050"/>
            <a:ext cx="2214578" cy="492922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4" name="3 CuadroTexto"/>
          <p:cNvSpPr txBox="1"/>
          <p:nvPr/>
        </p:nvSpPr>
        <p:spPr>
          <a:xfrm>
            <a:off x="0" y="-142900"/>
            <a:ext cx="9144000" cy="830997"/>
          </a:xfrm>
          <a:prstGeom prst="rect">
            <a:avLst/>
          </a:prstGeom>
          <a:solidFill>
            <a:schemeClr val="bg1"/>
          </a:solidFill>
          <a:ln>
            <a:noFill/>
          </a:ln>
        </p:spPr>
        <p:txBody>
          <a:bodyPr wrap="square" rtlCol="0">
            <a:spAutoFit/>
          </a:bodyPr>
          <a:lstStyle/>
          <a:p>
            <a:pPr algn="ctr"/>
            <a:r>
              <a:rPr lang="es-ES" sz="4800" b="1"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Arial" pitchFamily="34" charset="0"/>
                <a:cs typeface="Arial" pitchFamily="34" charset="0"/>
              </a:rPr>
              <a:t>PROPERTIES OF GASES</a:t>
            </a:r>
            <a:endParaRPr lang="es-ES" sz="4800" b="1"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Arial" pitchFamily="34" charset="0"/>
              <a:cs typeface="Arial" pitchFamily="34" charset="0"/>
            </a:endParaRPr>
          </a:p>
        </p:txBody>
      </p:sp>
      <p:sp>
        <p:nvSpPr>
          <p:cNvPr id="5" name="4 CuadroTexto"/>
          <p:cNvSpPr txBox="1"/>
          <p:nvPr/>
        </p:nvSpPr>
        <p:spPr>
          <a:xfrm>
            <a:off x="-32" y="714356"/>
            <a:ext cx="6929486" cy="707886"/>
          </a:xfrm>
          <a:prstGeom prst="rect">
            <a:avLst/>
          </a:prstGeom>
          <a:noFill/>
        </p:spPr>
        <p:txBody>
          <a:bodyPr wrap="square" rtlCol="0">
            <a:spAutoFit/>
          </a:bodyPr>
          <a:lstStyle/>
          <a:p>
            <a:r>
              <a:rPr lang="es-ES" sz="4000" b="1" i="1" dirty="0" smtClean="0">
                <a:solidFill>
                  <a:schemeClr val="accent1">
                    <a:lumMod val="75000"/>
                  </a:schemeClr>
                </a:solidFill>
                <a:effectLst>
                  <a:outerShdw blurRad="38100" dist="38100" dir="2700000" algn="tl">
                    <a:srgbClr val="000000">
                      <a:alpha val="43137"/>
                    </a:srgbClr>
                  </a:outerShdw>
                </a:effectLst>
              </a:rPr>
              <a:t>The properties of gases are:</a:t>
            </a:r>
          </a:p>
        </p:txBody>
      </p:sp>
      <p:sp>
        <p:nvSpPr>
          <p:cNvPr id="6" name="5 CuadroTexto"/>
          <p:cNvSpPr txBox="1"/>
          <p:nvPr/>
        </p:nvSpPr>
        <p:spPr>
          <a:xfrm>
            <a:off x="-32" y="1285860"/>
            <a:ext cx="3714776" cy="646331"/>
          </a:xfrm>
          <a:prstGeom prst="rect">
            <a:avLst/>
          </a:prstGeom>
          <a:noFill/>
          <a:ln>
            <a:noFill/>
          </a:ln>
        </p:spPr>
        <p:txBody>
          <a:bodyPr wrap="square" rtlCol="0">
            <a:spAutoFit/>
          </a:bodyPr>
          <a:lstStyle/>
          <a:p>
            <a:pPr>
              <a:buClr>
                <a:schemeClr val="accent1">
                  <a:lumMod val="75000"/>
                </a:schemeClr>
              </a:buClr>
              <a:buFont typeface="Wingdings" pitchFamily="2" charset="2"/>
              <a:buChar char="Ø"/>
            </a:pPr>
            <a:r>
              <a:rPr lang="es-ES" sz="3600" dirty="0" smtClean="0"/>
              <a:t> </a:t>
            </a:r>
            <a:r>
              <a:rPr lang="es-ES" sz="3200" dirty="0" smtClean="0"/>
              <a:t>They have mass</a:t>
            </a:r>
          </a:p>
        </p:txBody>
      </p:sp>
      <p:sp>
        <p:nvSpPr>
          <p:cNvPr id="7" name="6 CuadroTexto"/>
          <p:cNvSpPr txBox="1"/>
          <p:nvPr/>
        </p:nvSpPr>
        <p:spPr>
          <a:xfrm>
            <a:off x="-32" y="1928802"/>
            <a:ext cx="6000792" cy="646331"/>
          </a:xfrm>
          <a:prstGeom prst="rect">
            <a:avLst/>
          </a:prstGeom>
          <a:noFill/>
          <a:ln>
            <a:noFill/>
          </a:ln>
        </p:spPr>
        <p:txBody>
          <a:bodyPr wrap="square" rtlCol="0">
            <a:spAutoFit/>
          </a:bodyPr>
          <a:lstStyle/>
          <a:p>
            <a:pPr>
              <a:buClr>
                <a:schemeClr val="accent1">
                  <a:lumMod val="75000"/>
                </a:schemeClr>
              </a:buClr>
              <a:buFont typeface="Wingdings" pitchFamily="2" charset="2"/>
              <a:buChar char="Ø"/>
            </a:pPr>
            <a:r>
              <a:rPr lang="es-ES" sz="3600" dirty="0" smtClean="0"/>
              <a:t> </a:t>
            </a:r>
            <a:r>
              <a:rPr lang="es-ES" sz="3200" dirty="0" smtClean="0"/>
              <a:t>They take up a place in space</a:t>
            </a:r>
            <a:endParaRPr lang="es-ES" sz="3200" dirty="0"/>
          </a:p>
        </p:txBody>
      </p:sp>
      <p:sp>
        <p:nvSpPr>
          <p:cNvPr id="9" name="8 CuadroTexto"/>
          <p:cNvSpPr txBox="1"/>
          <p:nvPr/>
        </p:nvSpPr>
        <p:spPr>
          <a:xfrm>
            <a:off x="-32" y="2571744"/>
            <a:ext cx="6000792" cy="1077218"/>
          </a:xfrm>
          <a:prstGeom prst="rect">
            <a:avLst/>
          </a:prstGeom>
          <a:noFill/>
          <a:ln>
            <a:noFill/>
          </a:ln>
        </p:spPr>
        <p:txBody>
          <a:bodyPr wrap="square" rtlCol="0">
            <a:spAutoFit/>
          </a:bodyPr>
          <a:lstStyle/>
          <a:p>
            <a:pPr algn="just">
              <a:buClr>
                <a:schemeClr val="accent1">
                  <a:lumMod val="75000"/>
                </a:schemeClr>
              </a:buClr>
              <a:buFont typeface="Wingdings" pitchFamily="2" charset="2"/>
              <a:buChar char="Ø"/>
            </a:pPr>
            <a:r>
              <a:rPr lang="es-ES" sz="3200" dirty="0" smtClean="0"/>
              <a:t>  They take up all of the available  </a:t>
            </a:r>
          </a:p>
          <a:p>
            <a:pPr algn="just">
              <a:buClr>
                <a:schemeClr val="accent1">
                  <a:lumMod val="75000"/>
                </a:schemeClr>
              </a:buClr>
            </a:pPr>
            <a:r>
              <a:rPr lang="es-ES" sz="3200" dirty="0" smtClean="0"/>
              <a:t>      space  </a:t>
            </a:r>
          </a:p>
        </p:txBody>
      </p:sp>
      <p:sp>
        <p:nvSpPr>
          <p:cNvPr id="12" name="11 CuadroTexto"/>
          <p:cNvSpPr txBox="1"/>
          <p:nvPr/>
        </p:nvSpPr>
        <p:spPr>
          <a:xfrm>
            <a:off x="-32" y="3504673"/>
            <a:ext cx="6000792" cy="1138773"/>
          </a:xfrm>
          <a:prstGeom prst="rect">
            <a:avLst/>
          </a:prstGeom>
          <a:noFill/>
          <a:ln>
            <a:noFill/>
          </a:ln>
        </p:spPr>
        <p:txBody>
          <a:bodyPr wrap="square" rtlCol="0">
            <a:spAutoFit/>
          </a:bodyPr>
          <a:lstStyle/>
          <a:p>
            <a:pPr>
              <a:buClr>
                <a:schemeClr val="accent1">
                  <a:lumMod val="75000"/>
                </a:schemeClr>
              </a:buClr>
              <a:buFont typeface="Wingdings" pitchFamily="2" charset="2"/>
              <a:buChar char="Ø"/>
            </a:pPr>
            <a:r>
              <a:rPr lang="es-ES" sz="3600" dirty="0" smtClean="0"/>
              <a:t> </a:t>
            </a:r>
            <a:r>
              <a:rPr lang="es-ES" sz="3200" dirty="0" smtClean="0"/>
              <a:t>They take the shape of their</a:t>
            </a:r>
          </a:p>
          <a:p>
            <a:pPr>
              <a:buClr>
                <a:schemeClr val="accent1">
                  <a:lumMod val="75000"/>
                </a:schemeClr>
              </a:buClr>
            </a:pPr>
            <a:r>
              <a:rPr lang="es-ES" sz="3200" dirty="0" smtClean="0"/>
              <a:t>     container</a:t>
            </a:r>
            <a:endParaRPr lang="es-ES" sz="3200" dirty="0"/>
          </a:p>
        </p:txBody>
      </p:sp>
      <p:sp>
        <p:nvSpPr>
          <p:cNvPr id="13" name="12 CuadroTexto"/>
          <p:cNvSpPr txBox="1"/>
          <p:nvPr/>
        </p:nvSpPr>
        <p:spPr>
          <a:xfrm>
            <a:off x="-32" y="5647813"/>
            <a:ext cx="6000792" cy="1138773"/>
          </a:xfrm>
          <a:prstGeom prst="rect">
            <a:avLst/>
          </a:prstGeom>
          <a:noFill/>
          <a:ln>
            <a:noFill/>
          </a:ln>
        </p:spPr>
        <p:txBody>
          <a:bodyPr wrap="square" rtlCol="0">
            <a:spAutoFit/>
          </a:bodyPr>
          <a:lstStyle/>
          <a:p>
            <a:pPr>
              <a:buClr>
                <a:schemeClr val="accent1">
                  <a:lumMod val="75000"/>
                </a:schemeClr>
              </a:buClr>
              <a:buFont typeface="Wingdings" pitchFamily="2" charset="2"/>
              <a:buChar char="Ø"/>
            </a:pPr>
            <a:r>
              <a:rPr lang="es-ES" sz="3600" dirty="0" smtClean="0"/>
              <a:t> </a:t>
            </a:r>
            <a:r>
              <a:rPr lang="es-ES" sz="3200" dirty="0" smtClean="0"/>
              <a:t>They  can  compress into a small</a:t>
            </a:r>
          </a:p>
          <a:p>
            <a:pPr>
              <a:buClr>
                <a:schemeClr val="accent1">
                  <a:lumMod val="75000"/>
                </a:schemeClr>
              </a:buClr>
            </a:pPr>
            <a:r>
              <a:rPr lang="es-ES" sz="3200" dirty="0" smtClean="0"/>
              <a:t>     space and they can expand</a:t>
            </a:r>
            <a:endParaRPr lang="es-ES" sz="3200" dirty="0"/>
          </a:p>
        </p:txBody>
      </p:sp>
      <p:sp>
        <p:nvSpPr>
          <p:cNvPr id="14" name="13 CuadroTexto"/>
          <p:cNvSpPr txBox="1"/>
          <p:nvPr/>
        </p:nvSpPr>
        <p:spPr>
          <a:xfrm>
            <a:off x="-32" y="4504805"/>
            <a:ext cx="6000792" cy="1138773"/>
          </a:xfrm>
          <a:prstGeom prst="rect">
            <a:avLst/>
          </a:prstGeom>
          <a:noFill/>
          <a:ln>
            <a:noFill/>
          </a:ln>
        </p:spPr>
        <p:txBody>
          <a:bodyPr wrap="square" rtlCol="0">
            <a:spAutoFit/>
          </a:bodyPr>
          <a:lstStyle/>
          <a:p>
            <a:pPr>
              <a:buClr>
                <a:schemeClr val="accent1">
                  <a:lumMod val="75000"/>
                </a:schemeClr>
              </a:buClr>
              <a:buFont typeface="Wingdings" pitchFamily="2" charset="2"/>
              <a:buChar char="Ø"/>
            </a:pPr>
            <a:r>
              <a:rPr lang="es-ES" sz="3600" dirty="0" smtClean="0"/>
              <a:t> </a:t>
            </a:r>
            <a:r>
              <a:rPr lang="es-ES" sz="3200" dirty="0" smtClean="0"/>
              <a:t>They mix readily with other</a:t>
            </a:r>
          </a:p>
          <a:p>
            <a:pPr>
              <a:buClr>
                <a:schemeClr val="accent1">
                  <a:lumMod val="75000"/>
                </a:schemeClr>
              </a:buClr>
            </a:pPr>
            <a:r>
              <a:rPr lang="es-ES" sz="3200" dirty="0" smtClean="0"/>
              <a:t>     gases</a:t>
            </a:r>
            <a:endParaRPr lang="es-ES" sz="3200" dirty="0"/>
          </a:p>
        </p:txBody>
      </p:sp>
      <p:pic>
        <p:nvPicPr>
          <p:cNvPr id="2052" name="Picture 4" descr="http://mediateca.educa.madrid.org/imagen/imagenes/publicas/tam3/sg/sgejpl4p9yiewyoy.jpg"/>
          <p:cNvPicPr>
            <a:picLocks noChangeAspect="1" noChangeArrowheads="1"/>
          </p:cNvPicPr>
          <p:nvPr/>
        </p:nvPicPr>
        <p:blipFill>
          <a:blip r:embed="rId3" cstate="print"/>
          <a:srcRect/>
          <a:stretch>
            <a:fillRect/>
          </a:stretch>
        </p:blipFill>
        <p:spPr bwMode="auto">
          <a:xfrm>
            <a:off x="6929455" y="1924057"/>
            <a:ext cx="1500198" cy="2147885"/>
          </a:xfrm>
          <a:prstGeom prst="rect">
            <a:avLst/>
          </a:prstGeom>
          <a:noFill/>
          <a:ln>
            <a:solidFill>
              <a:schemeClr val="tx1">
                <a:lumMod val="50000"/>
                <a:lumOff val="50000"/>
              </a:schemeClr>
            </a:solidFill>
          </a:ln>
        </p:spPr>
      </p:pic>
      <p:pic>
        <p:nvPicPr>
          <p:cNvPr id="2053" name="Picture 5" descr="G:\gas-movil.gif"/>
          <p:cNvPicPr>
            <a:picLocks noChangeAspect="1" noChangeArrowheads="1" noCrop="1"/>
          </p:cNvPicPr>
          <p:nvPr/>
        </p:nvPicPr>
        <p:blipFill>
          <a:blip r:embed="rId4" cstate="print"/>
          <a:srcRect/>
          <a:stretch>
            <a:fillRect/>
          </a:stretch>
        </p:blipFill>
        <p:spPr bwMode="auto">
          <a:xfrm>
            <a:off x="6786578" y="4500569"/>
            <a:ext cx="1807864" cy="1785951"/>
          </a:xfrm>
          <a:prstGeom prst="rect">
            <a:avLst/>
          </a:prstGeom>
          <a:noFill/>
        </p:spPr>
      </p:pic>
      <p:sp>
        <p:nvSpPr>
          <p:cNvPr id="15" name="14 Marcador de pie de página"/>
          <p:cNvSpPr>
            <a:spLocks noGrp="1"/>
          </p:cNvSpPr>
          <p:nvPr>
            <p:ph type="ftr" sz="quarter" idx="11"/>
          </p:nvPr>
        </p:nvSpPr>
        <p:spPr/>
        <p:txBody>
          <a:bodyPr/>
          <a:lstStyle/>
          <a:p>
            <a:r>
              <a:rPr lang="es-ES" dirty="0" smtClean="0"/>
              <a:t>Susana Morales Bernal</a:t>
            </a:r>
            <a:endParaRPr lang="es-E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500034" y="58143"/>
            <a:ext cx="8072494" cy="584775"/>
          </a:xfrm>
          <a:prstGeom prst="rect">
            <a:avLst/>
          </a:prstGeom>
          <a:solidFill>
            <a:schemeClr val="bg2">
              <a:lumMod val="90000"/>
            </a:schemeClr>
          </a:solidFill>
          <a:ln>
            <a:noFill/>
            <a:prstDash val="solid"/>
          </a:ln>
        </p:spPr>
        <p:txBody>
          <a:bodyPr wrap="square" rtlCol="0">
            <a:spAutoFit/>
          </a:bodyPr>
          <a:lstStyle/>
          <a:p>
            <a:pPr algn="ctr"/>
            <a:r>
              <a:rPr lang="es-ES" sz="3200" b="1" dirty="0" smtClean="0">
                <a:solidFill>
                  <a:schemeClr val="accent1">
                    <a:lumMod val="75000"/>
                  </a:schemeClr>
                </a:solidFill>
              </a:rPr>
              <a:t>The kinetic-molecular theory  </a:t>
            </a:r>
            <a:r>
              <a:rPr lang="es-ES" b="1" dirty="0" smtClean="0">
                <a:solidFill>
                  <a:schemeClr val="accent1">
                    <a:lumMod val="75000"/>
                  </a:schemeClr>
                </a:solidFill>
              </a:rPr>
              <a:t>    </a:t>
            </a:r>
            <a:endParaRPr lang="es-ES" b="1" dirty="0">
              <a:solidFill>
                <a:schemeClr val="accent1">
                  <a:lumMod val="75000"/>
                </a:schemeClr>
              </a:solidFill>
            </a:endParaRPr>
          </a:p>
        </p:txBody>
      </p:sp>
      <p:sp>
        <p:nvSpPr>
          <p:cNvPr id="7" name="6 Rectángulo"/>
          <p:cNvSpPr/>
          <p:nvPr/>
        </p:nvSpPr>
        <p:spPr>
          <a:xfrm>
            <a:off x="142844" y="863726"/>
            <a:ext cx="8715436" cy="707886"/>
          </a:xfrm>
          <a:prstGeom prst="rect">
            <a:avLst/>
          </a:prstGeom>
          <a:noFill/>
          <a:ln w="38100">
            <a:solidFill>
              <a:schemeClr val="bg2">
                <a:lumMod val="90000"/>
              </a:schemeClr>
            </a:solidFill>
          </a:ln>
        </p:spPr>
        <p:txBody>
          <a:bodyPr wrap="square">
            <a:spAutoFit/>
          </a:bodyPr>
          <a:lstStyle/>
          <a:p>
            <a:pPr algn="just"/>
            <a:r>
              <a:rPr lang="es-ES" sz="2000" b="1" dirty="0" smtClean="0">
                <a:solidFill>
                  <a:schemeClr val="accent1">
                    <a:lumMod val="75000"/>
                  </a:schemeClr>
                </a:solidFill>
              </a:rPr>
              <a:t>The kinetic-molecular theory is </a:t>
            </a:r>
            <a:r>
              <a:rPr lang="en-US" sz="2000" b="1" dirty="0" smtClean="0">
                <a:solidFill>
                  <a:schemeClr val="accent1">
                    <a:lumMod val="75000"/>
                  </a:schemeClr>
                </a:solidFill>
              </a:rPr>
              <a:t>a physical theory that explains the behavior of matter on the basis of the following assumptions: </a:t>
            </a:r>
            <a:endParaRPr lang="es-ES" sz="2000" b="1" dirty="0">
              <a:solidFill>
                <a:schemeClr val="accent1">
                  <a:lumMod val="75000"/>
                </a:schemeClr>
              </a:solidFill>
            </a:endParaRPr>
          </a:p>
        </p:txBody>
      </p:sp>
      <p:sp>
        <p:nvSpPr>
          <p:cNvPr id="6" name="5 Rectángulo"/>
          <p:cNvSpPr/>
          <p:nvPr/>
        </p:nvSpPr>
        <p:spPr>
          <a:xfrm>
            <a:off x="285720" y="1727476"/>
            <a:ext cx="8429684" cy="707886"/>
          </a:xfrm>
          <a:prstGeom prst="rect">
            <a:avLst/>
          </a:prstGeom>
          <a:solidFill>
            <a:schemeClr val="bg2">
              <a:lumMod val="90000"/>
            </a:schemeClr>
          </a:solidFill>
        </p:spPr>
        <p:txBody>
          <a:bodyPr wrap="square">
            <a:spAutoFit/>
          </a:bodyPr>
          <a:lstStyle/>
          <a:p>
            <a:pPr algn="just">
              <a:buFont typeface="Wingdings" pitchFamily="2" charset="2"/>
              <a:buChar char="q"/>
            </a:pPr>
            <a:r>
              <a:rPr lang="en-US" sz="2000" b="1" dirty="0" smtClean="0">
                <a:solidFill>
                  <a:schemeClr val="accent1">
                    <a:lumMod val="75000"/>
                  </a:schemeClr>
                </a:solidFill>
              </a:rPr>
              <a:t>  Any material thing of the universe has a very large number of very  tiny</a:t>
            </a:r>
          </a:p>
          <a:p>
            <a:pPr algn="just"/>
            <a:r>
              <a:rPr lang="en-US" sz="2000" b="1" dirty="0" smtClean="0">
                <a:solidFill>
                  <a:schemeClr val="accent1">
                    <a:lumMod val="75000"/>
                  </a:schemeClr>
                </a:solidFill>
              </a:rPr>
              <a:t>      particles called molecules that  are in continuous movement</a:t>
            </a:r>
            <a:endParaRPr lang="es-ES" sz="2000" b="1" dirty="0">
              <a:solidFill>
                <a:schemeClr val="accent1">
                  <a:lumMod val="75000"/>
                </a:schemeClr>
              </a:solidFill>
            </a:endParaRPr>
          </a:p>
        </p:txBody>
      </p:sp>
      <p:sp>
        <p:nvSpPr>
          <p:cNvPr id="8" name="7 Rectángulo"/>
          <p:cNvSpPr/>
          <p:nvPr/>
        </p:nvSpPr>
        <p:spPr>
          <a:xfrm>
            <a:off x="285720" y="4435626"/>
            <a:ext cx="8429684" cy="707886"/>
          </a:xfrm>
          <a:prstGeom prst="rect">
            <a:avLst/>
          </a:prstGeom>
          <a:solidFill>
            <a:schemeClr val="bg2">
              <a:lumMod val="90000"/>
            </a:schemeClr>
          </a:solidFill>
        </p:spPr>
        <p:txBody>
          <a:bodyPr wrap="square">
            <a:spAutoFit/>
          </a:bodyPr>
          <a:lstStyle/>
          <a:p>
            <a:pPr algn="just">
              <a:buFont typeface="Wingdings" pitchFamily="2" charset="2"/>
              <a:buChar char="q"/>
            </a:pPr>
            <a:r>
              <a:rPr lang="en-US" sz="2000" b="1" dirty="0" smtClean="0">
                <a:solidFill>
                  <a:schemeClr val="accent1">
                    <a:lumMod val="75000"/>
                  </a:schemeClr>
                </a:solidFill>
              </a:rPr>
              <a:t>  Gas molecules are very distant with respect to their size.</a:t>
            </a:r>
          </a:p>
          <a:p>
            <a:pPr algn="just"/>
            <a:r>
              <a:rPr lang="en-US" sz="2000" b="1" dirty="0" smtClean="0">
                <a:solidFill>
                  <a:schemeClr val="accent1">
                    <a:lumMod val="75000"/>
                  </a:schemeClr>
                </a:solidFill>
              </a:rPr>
              <a:t>      They are in continuous movement</a:t>
            </a:r>
          </a:p>
        </p:txBody>
      </p:sp>
      <p:sp>
        <p:nvSpPr>
          <p:cNvPr id="10" name="9 CuadroTexto"/>
          <p:cNvSpPr txBox="1"/>
          <p:nvPr/>
        </p:nvSpPr>
        <p:spPr>
          <a:xfrm>
            <a:off x="285720" y="5715016"/>
            <a:ext cx="8429684" cy="707886"/>
          </a:xfrm>
          <a:prstGeom prst="rect">
            <a:avLst/>
          </a:prstGeom>
          <a:solidFill>
            <a:schemeClr val="bg2">
              <a:lumMod val="90000"/>
            </a:schemeClr>
          </a:solidFill>
        </p:spPr>
        <p:txBody>
          <a:bodyPr wrap="square" rtlCol="0">
            <a:spAutoFit/>
          </a:bodyPr>
          <a:lstStyle/>
          <a:p>
            <a:pPr algn="just">
              <a:buFont typeface="Wingdings" pitchFamily="2" charset="2"/>
              <a:buChar char="q"/>
            </a:pPr>
            <a:r>
              <a:rPr lang="en-US" sz="2000" b="1" dirty="0" smtClean="0">
                <a:solidFill>
                  <a:schemeClr val="accent1">
                    <a:lumMod val="75000"/>
                  </a:schemeClr>
                </a:solidFill>
              </a:rPr>
              <a:t>  The speed of molecules depends on their temperature. It grows when  the</a:t>
            </a:r>
          </a:p>
          <a:p>
            <a:pPr algn="just"/>
            <a:r>
              <a:rPr lang="en-US" sz="2000" b="1" dirty="0" smtClean="0">
                <a:solidFill>
                  <a:schemeClr val="accent1">
                    <a:lumMod val="75000"/>
                  </a:schemeClr>
                </a:solidFill>
              </a:rPr>
              <a:t>      temperature increases and it diminishes when the temperature decreases</a:t>
            </a:r>
          </a:p>
        </p:txBody>
      </p:sp>
      <p:sp>
        <p:nvSpPr>
          <p:cNvPr id="12" name="11 CuadroTexto"/>
          <p:cNvSpPr txBox="1"/>
          <p:nvPr/>
        </p:nvSpPr>
        <p:spPr>
          <a:xfrm>
            <a:off x="285720" y="2435363"/>
            <a:ext cx="8429684" cy="707886"/>
          </a:xfrm>
          <a:prstGeom prst="rect">
            <a:avLst/>
          </a:prstGeom>
          <a:solidFill>
            <a:schemeClr val="bg2">
              <a:lumMod val="90000"/>
            </a:schemeClr>
          </a:solidFill>
        </p:spPr>
        <p:txBody>
          <a:bodyPr wrap="square" rtlCol="0">
            <a:spAutoFit/>
          </a:bodyPr>
          <a:lstStyle/>
          <a:p>
            <a:pPr algn="just">
              <a:buFont typeface="Wingdings" pitchFamily="2" charset="2"/>
              <a:buChar char="q"/>
            </a:pPr>
            <a:r>
              <a:rPr lang="en-US" sz="2000" b="1" dirty="0" smtClean="0">
                <a:solidFill>
                  <a:schemeClr val="accent1">
                    <a:lumMod val="75000"/>
                  </a:schemeClr>
                </a:solidFill>
              </a:rPr>
              <a:t>  Molecules are not all equal, but  they can have form and different              </a:t>
            </a:r>
          </a:p>
          <a:p>
            <a:pPr algn="just"/>
            <a:r>
              <a:rPr lang="en-US" sz="2000" b="1" dirty="0" smtClean="0">
                <a:solidFill>
                  <a:schemeClr val="accent1">
                    <a:lumMod val="75000"/>
                  </a:schemeClr>
                </a:solidFill>
              </a:rPr>
              <a:t>      sizes, depending on the type of material </a:t>
            </a:r>
            <a:endParaRPr lang="es-ES" sz="2000" b="1" dirty="0">
              <a:solidFill>
                <a:schemeClr val="accent1">
                  <a:lumMod val="75000"/>
                </a:schemeClr>
              </a:solidFill>
            </a:endParaRPr>
          </a:p>
        </p:txBody>
      </p:sp>
      <p:sp>
        <p:nvSpPr>
          <p:cNvPr id="11" name="10 CuadroTexto"/>
          <p:cNvSpPr txBox="1"/>
          <p:nvPr/>
        </p:nvSpPr>
        <p:spPr>
          <a:xfrm>
            <a:off x="285720" y="3792684"/>
            <a:ext cx="8429684" cy="707886"/>
          </a:xfrm>
          <a:prstGeom prst="rect">
            <a:avLst/>
          </a:prstGeom>
          <a:solidFill>
            <a:schemeClr val="bg2">
              <a:lumMod val="90000"/>
            </a:schemeClr>
          </a:solidFill>
        </p:spPr>
        <p:txBody>
          <a:bodyPr wrap="square" rtlCol="0">
            <a:spAutoFit/>
          </a:bodyPr>
          <a:lstStyle/>
          <a:p>
            <a:pPr algn="just">
              <a:buFont typeface="Wingdings" pitchFamily="2" charset="2"/>
              <a:buChar char="q"/>
            </a:pPr>
            <a:r>
              <a:rPr lang="es-ES" sz="2000" b="1" dirty="0" smtClean="0">
                <a:solidFill>
                  <a:schemeClr val="accent1">
                    <a:lumMod val="75000"/>
                  </a:schemeClr>
                </a:solidFill>
              </a:rPr>
              <a:t>  Liquid molecules are close and untidy. They move relative to each</a:t>
            </a:r>
          </a:p>
          <a:p>
            <a:pPr algn="just"/>
            <a:r>
              <a:rPr lang="es-ES" sz="2000" b="1" dirty="0" smtClean="0">
                <a:solidFill>
                  <a:schemeClr val="accent1">
                    <a:lumMod val="75000"/>
                  </a:schemeClr>
                </a:solidFill>
              </a:rPr>
              <a:t>      other </a:t>
            </a:r>
            <a:endParaRPr lang="es-ES" sz="2000" b="1" dirty="0">
              <a:solidFill>
                <a:schemeClr val="accent1">
                  <a:lumMod val="75000"/>
                </a:schemeClr>
              </a:solidFill>
            </a:endParaRPr>
          </a:p>
        </p:txBody>
      </p:sp>
      <p:sp>
        <p:nvSpPr>
          <p:cNvPr id="15" name="14 CuadroTexto"/>
          <p:cNvSpPr txBox="1"/>
          <p:nvPr/>
        </p:nvSpPr>
        <p:spPr>
          <a:xfrm>
            <a:off x="285720" y="3435494"/>
            <a:ext cx="8429684" cy="400110"/>
          </a:xfrm>
          <a:prstGeom prst="rect">
            <a:avLst/>
          </a:prstGeom>
          <a:solidFill>
            <a:schemeClr val="bg2">
              <a:lumMod val="90000"/>
            </a:schemeClr>
          </a:solidFill>
        </p:spPr>
        <p:txBody>
          <a:bodyPr wrap="square" rtlCol="0">
            <a:spAutoFit/>
          </a:bodyPr>
          <a:lstStyle/>
          <a:p>
            <a:pPr>
              <a:buFont typeface="Wingdings" pitchFamily="2" charset="2"/>
              <a:buChar char="q"/>
            </a:pPr>
            <a:r>
              <a:rPr lang="es-ES" sz="2000" b="1" dirty="0" smtClean="0">
                <a:solidFill>
                  <a:schemeClr val="accent1">
                    <a:lumMod val="75000"/>
                  </a:schemeClr>
                </a:solidFill>
              </a:rPr>
              <a:t>  Solid molecules are close and tidy. They can only  vibrate</a:t>
            </a:r>
            <a:endParaRPr lang="es-ES" sz="2000" b="1" dirty="0">
              <a:solidFill>
                <a:schemeClr val="accent1">
                  <a:lumMod val="75000"/>
                </a:schemeClr>
              </a:solidFill>
            </a:endParaRPr>
          </a:p>
        </p:txBody>
      </p:sp>
      <p:sp>
        <p:nvSpPr>
          <p:cNvPr id="13" name="12 CuadroTexto"/>
          <p:cNvSpPr txBox="1"/>
          <p:nvPr/>
        </p:nvSpPr>
        <p:spPr>
          <a:xfrm>
            <a:off x="285720" y="3078304"/>
            <a:ext cx="8429684" cy="400110"/>
          </a:xfrm>
          <a:prstGeom prst="rect">
            <a:avLst/>
          </a:prstGeom>
          <a:solidFill>
            <a:schemeClr val="bg2">
              <a:lumMod val="90000"/>
            </a:schemeClr>
          </a:solidFill>
        </p:spPr>
        <p:txBody>
          <a:bodyPr wrap="square" rtlCol="0">
            <a:spAutoFit/>
          </a:bodyPr>
          <a:lstStyle/>
          <a:p>
            <a:pPr algn="just">
              <a:buFont typeface="Wingdings" pitchFamily="2" charset="2"/>
              <a:buChar char="q"/>
            </a:pPr>
            <a:r>
              <a:rPr lang="en-US" sz="2000" b="1" dirty="0" smtClean="0">
                <a:solidFill>
                  <a:schemeClr val="accent1">
                    <a:lumMod val="75000"/>
                  </a:schemeClr>
                </a:solidFill>
              </a:rPr>
              <a:t>  Among molecules there are empty spaces</a:t>
            </a:r>
            <a:endParaRPr lang="es-ES" sz="2000" b="1" dirty="0">
              <a:solidFill>
                <a:schemeClr val="accent1">
                  <a:lumMod val="75000"/>
                </a:schemeClr>
              </a:solidFill>
            </a:endParaRPr>
          </a:p>
        </p:txBody>
      </p:sp>
      <p:sp>
        <p:nvSpPr>
          <p:cNvPr id="14" name="13 CuadroTexto"/>
          <p:cNvSpPr txBox="1"/>
          <p:nvPr/>
        </p:nvSpPr>
        <p:spPr>
          <a:xfrm>
            <a:off x="285720" y="5072074"/>
            <a:ext cx="8429684" cy="707886"/>
          </a:xfrm>
          <a:prstGeom prst="rect">
            <a:avLst/>
          </a:prstGeom>
          <a:solidFill>
            <a:schemeClr val="bg2">
              <a:lumMod val="90000"/>
            </a:schemeClr>
          </a:solidFill>
        </p:spPr>
        <p:txBody>
          <a:bodyPr wrap="square" rtlCol="0">
            <a:spAutoFit/>
          </a:bodyPr>
          <a:lstStyle/>
          <a:p>
            <a:pPr algn="just">
              <a:buFont typeface="Wingdings" pitchFamily="2" charset="2"/>
              <a:buChar char="q"/>
            </a:pPr>
            <a:r>
              <a:rPr lang="es-ES" sz="2000" b="1" dirty="0" smtClean="0">
                <a:solidFill>
                  <a:schemeClr val="accent1">
                    <a:lumMod val="75000"/>
                  </a:schemeClr>
                </a:solidFill>
              </a:rPr>
              <a:t>  Gas molecules crash into each other and into every  object that</a:t>
            </a:r>
          </a:p>
          <a:p>
            <a:pPr algn="just"/>
            <a:r>
              <a:rPr lang="es-ES" sz="2000" b="1" dirty="0" smtClean="0">
                <a:solidFill>
                  <a:schemeClr val="accent1">
                    <a:lumMod val="75000"/>
                  </a:schemeClr>
                </a:solidFill>
              </a:rPr>
              <a:t>      surrounds them</a:t>
            </a:r>
            <a:endParaRPr lang="es-ES" sz="2000" b="1" dirty="0">
              <a:solidFill>
                <a:schemeClr val="accent1">
                  <a:lumMod val="75000"/>
                </a:schemeClr>
              </a:solidFill>
            </a:endParaRPr>
          </a:p>
        </p:txBody>
      </p:sp>
      <p:sp>
        <p:nvSpPr>
          <p:cNvPr id="16" name="15 Marcador de pie de página"/>
          <p:cNvSpPr>
            <a:spLocks noGrp="1"/>
          </p:cNvSpPr>
          <p:nvPr>
            <p:ph type="ftr" sz="quarter" idx="11"/>
          </p:nvPr>
        </p:nvSpPr>
        <p:spPr/>
        <p:txBody>
          <a:bodyPr/>
          <a:lstStyle/>
          <a:p>
            <a:r>
              <a:rPr lang="es-ES" dirty="0" smtClean="0"/>
              <a:t>Susana Morales Bernal</a:t>
            </a:r>
            <a:endParaRPr lang="es-E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15 Rectángulo"/>
          <p:cNvSpPr/>
          <p:nvPr/>
        </p:nvSpPr>
        <p:spPr>
          <a:xfrm>
            <a:off x="0" y="5000636"/>
            <a:ext cx="9144000" cy="164307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5" name="14 Rectángulo"/>
          <p:cNvSpPr/>
          <p:nvPr/>
        </p:nvSpPr>
        <p:spPr>
          <a:xfrm>
            <a:off x="0" y="1928802"/>
            <a:ext cx="9144000" cy="271464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4" name="13 Rectángulo"/>
          <p:cNvSpPr/>
          <p:nvPr/>
        </p:nvSpPr>
        <p:spPr>
          <a:xfrm>
            <a:off x="0" y="214290"/>
            <a:ext cx="9144000" cy="135732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7" name="6 CuadroTexto"/>
          <p:cNvSpPr txBox="1"/>
          <p:nvPr/>
        </p:nvSpPr>
        <p:spPr>
          <a:xfrm>
            <a:off x="71406" y="742874"/>
            <a:ext cx="2643206" cy="400110"/>
          </a:xfrm>
          <a:prstGeom prst="rect">
            <a:avLst/>
          </a:prstGeom>
          <a:noFill/>
          <a:ln>
            <a:noFill/>
          </a:ln>
        </p:spPr>
        <p:txBody>
          <a:bodyPr wrap="square" rtlCol="0">
            <a:spAutoFit/>
          </a:bodyPr>
          <a:lstStyle/>
          <a:p>
            <a:r>
              <a:rPr lang="es-ES" sz="2000" b="1" dirty="0" smtClean="0">
                <a:solidFill>
                  <a:schemeClr val="accent1">
                    <a:lumMod val="75000"/>
                  </a:schemeClr>
                </a:solidFill>
                <a:effectLst>
                  <a:outerShdw blurRad="38100" dist="38100" dir="2700000" algn="tl">
                    <a:srgbClr val="000000">
                      <a:alpha val="43137"/>
                    </a:srgbClr>
                  </a:outerShdw>
                </a:effectLst>
              </a:rPr>
              <a:t>STRUCTURE OF SOLIDS</a:t>
            </a:r>
          </a:p>
        </p:txBody>
      </p:sp>
      <p:sp>
        <p:nvSpPr>
          <p:cNvPr id="8" name="7 CuadroTexto"/>
          <p:cNvSpPr txBox="1"/>
          <p:nvPr/>
        </p:nvSpPr>
        <p:spPr>
          <a:xfrm>
            <a:off x="71406" y="3100328"/>
            <a:ext cx="2786082" cy="400110"/>
          </a:xfrm>
          <a:prstGeom prst="rect">
            <a:avLst/>
          </a:prstGeom>
          <a:noFill/>
          <a:ln>
            <a:noFill/>
          </a:ln>
        </p:spPr>
        <p:txBody>
          <a:bodyPr wrap="square" rtlCol="0">
            <a:spAutoFit/>
          </a:bodyPr>
          <a:lstStyle/>
          <a:p>
            <a:r>
              <a:rPr lang="es-ES" sz="2000" b="1" dirty="0" smtClean="0">
                <a:solidFill>
                  <a:schemeClr val="accent1">
                    <a:lumMod val="75000"/>
                  </a:schemeClr>
                </a:solidFill>
                <a:effectLst>
                  <a:outerShdw blurRad="38100" dist="38100" dir="2700000" algn="tl">
                    <a:srgbClr val="000000">
                      <a:alpha val="43137"/>
                    </a:srgbClr>
                  </a:outerShdw>
                </a:effectLst>
              </a:rPr>
              <a:t>STRUCTURE OF LIQUIDS</a:t>
            </a:r>
          </a:p>
        </p:txBody>
      </p:sp>
      <p:sp>
        <p:nvSpPr>
          <p:cNvPr id="9" name="8 CuadroTexto"/>
          <p:cNvSpPr txBox="1"/>
          <p:nvPr/>
        </p:nvSpPr>
        <p:spPr>
          <a:xfrm>
            <a:off x="71406" y="5600658"/>
            <a:ext cx="2571768" cy="400110"/>
          </a:xfrm>
          <a:prstGeom prst="rect">
            <a:avLst/>
          </a:prstGeom>
          <a:noFill/>
          <a:ln>
            <a:noFill/>
          </a:ln>
        </p:spPr>
        <p:txBody>
          <a:bodyPr wrap="square" rtlCol="0">
            <a:spAutoFit/>
          </a:bodyPr>
          <a:lstStyle/>
          <a:p>
            <a:r>
              <a:rPr lang="es-ES" sz="2000" b="1" dirty="0" smtClean="0">
                <a:solidFill>
                  <a:schemeClr val="accent1">
                    <a:lumMod val="75000"/>
                  </a:schemeClr>
                </a:solidFill>
                <a:effectLst>
                  <a:outerShdw blurRad="38100" dist="38100" dir="2700000" algn="tl">
                    <a:srgbClr val="000000">
                      <a:alpha val="43137"/>
                    </a:srgbClr>
                  </a:outerShdw>
                </a:effectLst>
              </a:rPr>
              <a:t>STRUCTURE OF GASES</a:t>
            </a:r>
          </a:p>
        </p:txBody>
      </p:sp>
      <p:sp>
        <p:nvSpPr>
          <p:cNvPr id="10" name="9 CuadroTexto"/>
          <p:cNvSpPr txBox="1"/>
          <p:nvPr/>
        </p:nvSpPr>
        <p:spPr>
          <a:xfrm>
            <a:off x="3143240" y="214290"/>
            <a:ext cx="5929354" cy="1323439"/>
          </a:xfrm>
          <a:prstGeom prst="rect">
            <a:avLst/>
          </a:prstGeom>
          <a:noFill/>
          <a:ln>
            <a:solidFill>
              <a:schemeClr val="accent1">
                <a:lumMod val="75000"/>
              </a:schemeClr>
            </a:solidFill>
          </a:ln>
        </p:spPr>
        <p:txBody>
          <a:bodyPr wrap="square" rtlCol="0">
            <a:spAutoFit/>
          </a:bodyPr>
          <a:lstStyle/>
          <a:p>
            <a:pPr algn="just"/>
            <a:r>
              <a:rPr lang="es-ES" sz="2000" b="1" dirty="0" smtClean="0">
                <a:solidFill>
                  <a:schemeClr val="accent1">
                    <a:lumMod val="75000"/>
                  </a:schemeClr>
                </a:solidFill>
              </a:rPr>
              <a:t>There are intense attractive forces in solids that hold the molecules  together, this is the reason why solids keep their shape and their volume and they can only vibrate</a:t>
            </a:r>
            <a:endParaRPr lang="es-ES" sz="2000" b="1" dirty="0">
              <a:solidFill>
                <a:schemeClr val="accent1">
                  <a:lumMod val="75000"/>
                </a:schemeClr>
              </a:solidFill>
            </a:endParaRPr>
          </a:p>
        </p:txBody>
      </p:sp>
      <p:sp>
        <p:nvSpPr>
          <p:cNvPr id="12" name="11 CuadroTexto"/>
          <p:cNvSpPr txBox="1"/>
          <p:nvPr/>
        </p:nvSpPr>
        <p:spPr>
          <a:xfrm>
            <a:off x="3143240" y="5143512"/>
            <a:ext cx="5929354" cy="1323439"/>
          </a:xfrm>
          <a:prstGeom prst="rect">
            <a:avLst/>
          </a:prstGeom>
          <a:noFill/>
          <a:ln>
            <a:solidFill>
              <a:schemeClr val="accent1">
                <a:lumMod val="75000"/>
              </a:schemeClr>
            </a:solidFill>
          </a:ln>
        </p:spPr>
        <p:txBody>
          <a:bodyPr wrap="square" rtlCol="0">
            <a:spAutoFit/>
          </a:bodyPr>
          <a:lstStyle/>
          <a:p>
            <a:pPr algn="just"/>
            <a:r>
              <a:rPr lang="es-ES" sz="2000" b="1" dirty="0" smtClean="0">
                <a:solidFill>
                  <a:schemeClr val="accent1">
                    <a:lumMod val="75000"/>
                  </a:schemeClr>
                </a:solidFill>
              </a:rPr>
              <a:t>There are not attractive forces in gases. </a:t>
            </a:r>
            <a:r>
              <a:rPr lang="en-US" sz="2000" b="1" dirty="0" smtClean="0">
                <a:solidFill>
                  <a:schemeClr val="accent1">
                    <a:lumMod val="75000"/>
                  </a:schemeClr>
                </a:solidFill>
              </a:rPr>
              <a:t>This is the reason why molecules of gases are very distant, can move freely in any direction and they</a:t>
            </a:r>
            <a:r>
              <a:rPr lang="en-US" sz="2000" b="1" dirty="0" smtClean="0"/>
              <a:t> </a:t>
            </a:r>
            <a:r>
              <a:rPr lang="en-US" sz="2000" b="1" dirty="0" smtClean="0">
                <a:solidFill>
                  <a:schemeClr val="accent1">
                    <a:lumMod val="75000"/>
                  </a:schemeClr>
                </a:solidFill>
              </a:rPr>
              <a:t>don't keep their shape, and don't keep their volume either. </a:t>
            </a:r>
            <a:endParaRPr lang="es-ES" sz="2000" b="1" dirty="0">
              <a:solidFill>
                <a:schemeClr val="accent1">
                  <a:lumMod val="75000"/>
                </a:schemeClr>
              </a:solidFill>
            </a:endParaRPr>
          </a:p>
        </p:txBody>
      </p:sp>
      <p:sp>
        <p:nvSpPr>
          <p:cNvPr id="13" name="12 CuadroTexto"/>
          <p:cNvSpPr txBox="1"/>
          <p:nvPr/>
        </p:nvSpPr>
        <p:spPr>
          <a:xfrm>
            <a:off x="3143240" y="2347264"/>
            <a:ext cx="5929354" cy="1938992"/>
          </a:xfrm>
          <a:prstGeom prst="rect">
            <a:avLst/>
          </a:prstGeom>
          <a:noFill/>
          <a:ln>
            <a:solidFill>
              <a:schemeClr val="accent1">
                <a:lumMod val="75000"/>
              </a:schemeClr>
            </a:solidFill>
          </a:ln>
        </p:spPr>
        <p:txBody>
          <a:bodyPr wrap="square" rtlCol="0">
            <a:spAutoFit/>
          </a:bodyPr>
          <a:lstStyle/>
          <a:p>
            <a:pPr algn="just"/>
            <a:r>
              <a:rPr lang="es-ES" sz="2000" b="1" dirty="0" smtClean="0">
                <a:solidFill>
                  <a:schemeClr val="accent1">
                    <a:lumMod val="75000"/>
                  </a:schemeClr>
                </a:solidFill>
              </a:rPr>
              <a:t>There are attractive forces in liquids (but less intense than in solids) that hold the liquid molecules  together.</a:t>
            </a:r>
            <a:r>
              <a:rPr lang="en-US" sz="2000" b="1" dirty="0" smtClean="0">
                <a:solidFill>
                  <a:schemeClr val="accent1">
                    <a:lumMod val="75000"/>
                  </a:schemeClr>
                </a:solidFill>
              </a:rPr>
              <a:t> These attractive forces prevent that the molecules from separating but not from moving relative to each other, this is the reason why  liquids keep their volume but do not hold their shape.</a:t>
            </a:r>
            <a:endParaRPr lang="es-ES" sz="2000" b="1" dirty="0">
              <a:solidFill>
                <a:schemeClr val="accent1">
                  <a:lumMod val="75000"/>
                </a:schemeClr>
              </a:solidFill>
            </a:endParaRPr>
          </a:p>
        </p:txBody>
      </p:sp>
      <p:sp>
        <p:nvSpPr>
          <p:cNvPr id="11" name="10 Marcador de pie de página"/>
          <p:cNvSpPr>
            <a:spLocks noGrp="1"/>
          </p:cNvSpPr>
          <p:nvPr>
            <p:ph type="ftr" sz="quarter" idx="11"/>
          </p:nvPr>
        </p:nvSpPr>
        <p:spPr/>
        <p:txBody>
          <a:bodyPr/>
          <a:lstStyle/>
          <a:p>
            <a:r>
              <a:rPr lang="es-ES" dirty="0" smtClean="0"/>
              <a:t>Susana Morales Bernal</a:t>
            </a:r>
            <a:endParaRPr lang="es-E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0" y="77908"/>
            <a:ext cx="9144000" cy="707886"/>
          </a:xfrm>
          <a:prstGeom prst="rect">
            <a:avLst/>
          </a:prstGeom>
          <a:noFill/>
        </p:spPr>
        <p:txBody>
          <a:bodyPr wrap="square" rtlCol="0">
            <a:spAutoFit/>
          </a:bodyPr>
          <a:lstStyle/>
          <a:p>
            <a:pPr algn="ctr"/>
            <a:r>
              <a:rPr lang="es-ES" sz="4000" b="1" dirty="0" smtClean="0">
                <a:solidFill>
                  <a:schemeClr val="accent1">
                    <a:lumMod val="75000"/>
                  </a:schemeClr>
                </a:solidFill>
                <a:effectLst>
                  <a:outerShdw blurRad="38100" dist="38100" dir="2700000" algn="tl">
                    <a:srgbClr val="000000">
                      <a:alpha val="43137"/>
                    </a:srgbClr>
                  </a:outerShdw>
                </a:effectLst>
              </a:rPr>
              <a:t>Behavior of substances in gaseous state</a:t>
            </a:r>
            <a:endParaRPr lang="es-ES" sz="4000" b="1" dirty="0">
              <a:solidFill>
                <a:schemeClr val="accent1">
                  <a:lumMod val="75000"/>
                </a:schemeClr>
              </a:solidFill>
              <a:effectLst>
                <a:outerShdw blurRad="38100" dist="38100" dir="2700000" algn="tl">
                  <a:srgbClr val="000000">
                    <a:alpha val="43137"/>
                  </a:srgbClr>
                </a:outerShdw>
              </a:effectLst>
            </a:endParaRPr>
          </a:p>
        </p:txBody>
      </p:sp>
      <p:graphicFrame>
        <p:nvGraphicFramePr>
          <p:cNvPr id="6" name="5 Tabla"/>
          <p:cNvGraphicFramePr>
            <a:graphicFrameLocks noGrp="1"/>
          </p:cNvGraphicFramePr>
          <p:nvPr/>
        </p:nvGraphicFramePr>
        <p:xfrm>
          <a:off x="500034" y="1000108"/>
          <a:ext cx="8001056" cy="5584077"/>
        </p:xfrm>
        <a:graphic>
          <a:graphicData uri="http://schemas.openxmlformats.org/drawingml/2006/table">
            <a:tbl>
              <a:tblPr firstRow="1" bandRow="1">
                <a:tableStyleId>{5C22544A-7EE6-4342-B048-85BDC9FD1C3A}</a:tableStyleId>
              </a:tblPr>
              <a:tblGrid>
                <a:gridCol w="4000528"/>
                <a:gridCol w="4000528"/>
              </a:tblGrid>
              <a:tr h="885986">
                <a:tc>
                  <a:txBody>
                    <a:bodyPr/>
                    <a:lstStyle/>
                    <a:p>
                      <a:pPr algn="l"/>
                      <a:r>
                        <a:rPr lang="es-ES" sz="2100" dirty="0" smtClean="0">
                          <a:solidFill>
                            <a:schemeClr val="bg1">
                              <a:lumMod val="85000"/>
                            </a:schemeClr>
                          </a:solidFill>
                          <a:effectLst>
                            <a:outerShdw blurRad="38100" dist="38100" dir="2700000" algn="tl">
                              <a:srgbClr val="000000">
                                <a:alpha val="43137"/>
                              </a:srgbClr>
                            </a:outerShdw>
                          </a:effectLst>
                        </a:rPr>
                        <a:t>Description</a:t>
                      </a:r>
                      <a:r>
                        <a:rPr lang="es-ES" sz="2100" baseline="0" dirty="0" smtClean="0">
                          <a:solidFill>
                            <a:schemeClr val="bg1">
                              <a:lumMod val="85000"/>
                            </a:schemeClr>
                          </a:solidFill>
                          <a:effectLst>
                            <a:outerShdw blurRad="38100" dist="38100" dir="2700000" algn="tl">
                              <a:srgbClr val="000000">
                                <a:alpha val="43137"/>
                              </a:srgbClr>
                            </a:outerShdw>
                          </a:effectLst>
                        </a:rPr>
                        <a:t> </a:t>
                      </a:r>
                      <a:r>
                        <a:rPr lang="es-ES" sz="2100" dirty="0" smtClean="0">
                          <a:solidFill>
                            <a:schemeClr val="bg1">
                              <a:lumMod val="85000"/>
                            </a:schemeClr>
                          </a:solidFill>
                          <a:effectLst>
                            <a:outerShdw blurRad="38100" dist="38100" dir="2700000" algn="tl">
                              <a:srgbClr val="000000">
                                <a:alpha val="43137"/>
                              </a:srgbClr>
                            </a:outerShdw>
                          </a:effectLst>
                        </a:rPr>
                        <a:t>of the observations</a:t>
                      </a:r>
                    </a:p>
                    <a:p>
                      <a:pPr algn="ctr"/>
                      <a:r>
                        <a:rPr lang="es-ES" sz="2500" dirty="0" smtClean="0"/>
                        <a:t>                                                                                    </a:t>
                      </a:r>
                    </a:p>
                  </a:txBody>
                  <a:tcPr marL="120015" marR="120015" marT="60006" marB="60006">
                    <a:solidFill>
                      <a:schemeClr val="accent1">
                        <a:lumMod val="75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100" dirty="0" smtClean="0">
                          <a:solidFill>
                            <a:schemeClr val="bg1">
                              <a:lumMod val="85000"/>
                            </a:schemeClr>
                          </a:solidFill>
                          <a:effectLst>
                            <a:outerShdw blurRad="38100" dist="38100" dir="2700000" algn="tl">
                              <a:srgbClr val="000000">
                                <a:alpha val="43137"/>
                              </a:srgbClr>
                            </a:outerShdw>
                          </a:effectLst>
                        </a:rPr>
                        <a:t>Interpretation according to the molecular kinetic theory                     </a:t>
                      </a:r>
                    </a:p>
                  </a:txBody>
                  <a:tcPr marL="120015" marR="120015" marT="60006" marB="60006">
                    <a:solidFill>
                      <a:schemeClr val="accent1">
                        <a:lumMod val="75000"/>
                      </a:schemeClr>
                    </a:solidFill>
                  </a:tcPr>
                </a:tc>
              </a:tr>
              <a:tr h="1463130">
                <a:tc>
                  <a:txBody>
                    <a:bodyPr/>
                    <a:lstStyle/>
                    <a:p>
                      <a:pPr algn="just">
                        <a:tabLst>
                          <a:tab pos="630238" algn="l"/>
                        </a:tabLst>
                      </a:pPr>
                      <a:r>
                        <a:rPr lang="en-US" sz="2000" dirty="0" smtClean="0"/>
                        <a:t>The volume of a gas reduces when we push it from outside.</a:t>
                      </a:r>
                      <a:r>
                        <a:rPr lang="en-US" sz="2000" baseline="0" dirty="0" smtClean="0"/>
                        <a:t> W</a:t>
                      </a:r>
                      <a:r>
                        <a:rPr lang="en-US" sz="2000" dirty="0" smtClean="0"/>
                        <a:t>e</a:t>
                      </a:r>
                      <a:r>
                        <a:rPr lang="en-US" sz="2000" baseline="0" dirty="0" smtClean="0"/>
                        <a:t> </a:t>
                      </a:r>
                      <a:r>
                        <a:rPr lang="en-US" sz="2000" dirty="0" smtClean="0"/>
                        <a:t>call  this process,  compression</a:t>
                      </a:r>
                    </a:p>
                  </a:txBody>
                  <a:tcPr marL="120015" marR="120015" marT="60006" marB="60006">
                    <a:solidFill>
                      <a:schemeClr val="bg1">
                        <a:lumMod val="65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000" dirty="0" smtClean="0"/>
                        <a:t>In the compression the</a:t>
                      </a:r>
                      <a:r>
                        <a:rPr lang="en-US" sz="2000" baseline="0" dirty="0" smtClean="0"/>
                        <a:t> </a:t>
                      </a:r>
                      <a:r>
                        <a:rPr lang="en-US" sz="2000" dirty="0" smtClean="0"/>
                        <a:t>molecules approach</a:t>
                      </a:r>
                      <a:r>
                        <a:rPr lang="en-US" sz="2000" baseline="0" dirty="0" smtClean="0"/>
                        <a:t> </a:t>
                      </a:r>
                      <a:r>
                        <a:rPr lang="en-US" sz="2000" dirty="0" smtClean="0"/>
                        <a:t>and diminish  the medium ranges  among them</a:t>
                      </a:r>
                    </a:p>
                  </a:txBody>
                  <a:tcPr marL="120015" marR="120015" marT="60006" marB="60006">
                    <a:solidFill>
                      <a:schemeClr val="bg1">
                        <a:lumMod val="75000"/>
                      </a:schemeClr>
                    </a:solidFill>
                  </a:tcPr>
                </a:tc>
              </a:tr>
              <a:tr h="1463130">
                <a:tc>
                  <a:txBody>
                    <a:bodyPr/>
                    <a:lstStyle/>
                    <a:p>
                      <a:pPr algn="just"/>
                      <a:r>
                        <a:rPr lang="en-US" sz="2000" dirty="0" smtClean="0"/>
                        <a:t>The volume of a  gas  increases when it extends through the available space. </a:t>
                      </a:r>
                      <a:r>
                        <a:rPr lang="en-US" sz="2000" baseline="0" dirty="0" smtClean="0"/>
                        <a:t>W</a:t>
                      </a:r>
                      <a:r>
                        <a:rPr lang="en-US" sz="2000" dirty="0" smtClean="0"/>
                        <a:t>e call this process,  expansion</a:t>
                      </a:r>
                      <a:endParaRPr lang="es-ES" sz="2000" dirty="0"/>
                    </a:p>
                  </a:txBody>
                  <a:tcPr marL="120015" marR="120015" marT="60006" marB="60006">
                    <a:solidFill>
                      <a:schemeClr val="bg1">
                        <a:lumMod val="65000"/>
                      </a:schemeClr>
                    </a:solidFill>
                  </a:tcPr>
                </a:tc>
                <a:tc>
                  <a:txBody>
                    <a:bodyPr/>
                    <a:lstStyle/>
                    <a:p>
                      <a:pPr algn="just"/>
                      <a:r>
                        <a:rPr lang="en-US" sz="2000" dirty="0" smtClean="0"/>
                        <a:t>In the expansion the molecules move away and increase the medium ranges  among them</a:t>
                      </a:r>
                      <a:endParaRPr lang="es-ES" sz="2000" dirty="0"/>
                    </a:p>
                  </a:txBody>
                  <a:tcPr marL="120015" marR="120015" marT="60006" marB="60006">
                    <a:solidFill>
                      <a:schemeClr val="bg1">
                        <a:lumMod val="75000"/>
                      </a:schemeClr>
                    </a:solidFill>
                  </a:tcPr>
                </a:tc>
              </a:tr>
              <a:tr h="1771831">
                <a:tc>
                  <a:txBody>
                    <a:bodyPr/>
                    <a:lstStyle/>
                    <a:p>
                      <a:pPr algn="just"/>
                      <a:r>
                        <a:rPr lang="en-US" sz="2000" dirty="0" smtClean="0"/>
                        <a:t>Any gas moves through another gas and it</a:t>
                      </a:r>
                      <a:r>
                        <a:rPr lang="en-US" sz="2000" baseline="0" dirty="0" smtClean="0"/>
                        <a:t> can </a:t>
                      </a:r>
                      <a:r>
                        <a:rPr lang="en-US" sz="2000" dirty="0" smtClean="0"/>
                        <a:t>mix with</a:t>
                      </a:r>
                      <a:r>
                        <a:rPr lang="en-US" sz="2000" baseline="0" dirty="0" smtClean="0"/>
                        <a:t> it</a:t>
                      </a:r>
                      <a:r>
                        <a:rPr lang="en-US" sz="2000" dirty="0" smtClean="0"/>
                        <a:t>. </a:t>
                      </a:r>
                      <a:r>
                        <a:rPr lang="en-US" sz="2000" baseline="0" dirty="0" smtClean="0"/>
                        <a:t>W</a:t>
                      </a:r>
                      <a:r>
                        <a:rPr lang="en-US" sz="2000" dirty="0" smtClean="0"/>
                        <a:t>e call  this process, diffusion </a:t>
                      </a:r>
                      <a:endParaRPr lang="es-ES" sz="2000" dirty="0"/>
                    </a:p>
                  </a:txBody>
                  <a:tcPr marL="120015" marR="120015" marT="60006" marB="60006">
                    <a:solidFill>
                      <a:schemeClr val="bg1">
                        <a:lumMod val="65000"/>
                      </a:schemeClr>
                    </a:solidFill>
                  </a:tcPr>
                </a:tc>
                <a:tc>
                  <a:txBody>
                    <a:bodyPr/>
                    <a:lstStyle/>
                    <a:p>
                      <a:pPr algn="just"/>
                      <a:r>
                        <a:rPr lang="en-US" sz="2000" dirty="0" smtClean="0"/>
                        <a:t>In the diffusion the molecules move to each other through the empty spaces among molecules of the other gas, mixing themselves</a:t>
                      </a:r>
                      <a:endParaRPr lang="es-ES" sz="2000" dirty="0"/>
                    </a:p>
                  </a:txBody>
                  <a:tcPr marL="120015" marR="120015" marT="60006" marB="60006">
                    <a:solidFill>
                      <a:schemeClr val="bg1">
                        <a:lumMod val="75000"/>
                      </a:schemeClr>
                    </a:solidFill>
                  </a:tcPr>
                </a:tc>
              </a:tr>
            </a:tbl>
          </a:graphicData>
        </a:graphic>
      </p:graphicFrame>
      <p:sp>
        <p:nvSpPr>
          <p:cNvPr id="5" name="4 Marcador de pie de página"/>
          <p:cNvSpPr>
            <a:spLocks noGrp="1"/>
          </p:cNvSpPr>
          <p:nvPr>
            <p:ph type="ftr" sz="quarter" idx="11"/>
          </p:nvPr>
        </p:nvSpPr>
        <p:spPr/>
        <p:txBody>
          <a:bodyPr/>
          <a:lstStyle/>
          <a:p>
            <a:r>
              <a:rPr lang="es-ES" dirty="0" smtClean="0"/>
              <a:t>Susana Morales Bernal</a:t>
            </a:r>
            <a:endParaRPr lang="es-E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0" y="1617637"/>
            <a:ext cx="9144000" cy="954107"/>
          </a:xfrm>
          <a:prstGeom prst="rect">
            <a:avLst/>
          </a:prstGeom>
          <a:solidFill>
            <a:schemeClr val="bg1">
              <a:lumMod val="95000"/>
            </a:schemeClr>
          </a:solidFill>
          <a:ln>
            <a:noFill/>
          </a:ln>
        </p:spPr>
        <p:txBody>
          <a:bodyPr wrap="square" rtlCol="0">
            <a:spAutoFit/>
          </a:bodyPr>
          <a:lstStyle/>
          <a:p>
            <a:pPr algn="just">
              <a:buFont typeface="Wingdings" pitchFamily="2" charset="2"/>
              <a:buChar char="v"/>
            </a:pPr>
            <a:r>
              <a:rPr lang="en-US" sz="2800" dirty="0" smtClean="0">
                <a:solidFill>
                  <a:schemeClr val="accent1">
                    <a:lumMod val="50000"/>
                  </a:schemeClr>
                </a:solidFill>
              </a:rPr>
              <a:t>  Molecules are very small, any small piece of matter, has</a:t>
            </a:r>
          </a:p>
          <a:p>
            <a:pPr algn="just"/>
            <a:r>
              <a:rPr lang="en-US" sz="2800" dirty="0" smtClean="0">
                <a:solidFill>
                  <a:schemeClr val="accent1">
                    <a:lumMod val="50000"/>
                  </a:schemeClr>
                </a:solidFill>
              </a:rPr>
              <a:t>      thousand of millions of molecules</a:t>
            </a:r>
            <a:endParaRPr lang="es-ES" sz="2800" dirty="0">
              <a:solidFill>
                <a:schemeClr val="accent1">
                  <a:lumMod val="50000"/>
                </a:schemeClr>
              </a:solidFill>
            </a:endParaRPr>
          </a:p>
        </p:txBody>
      </p:sp>
      <p:sp>
        <p:nvSpPr>
          <p:cNvPr id="9" name="8 CuadroTexto"/>
          <p:cNvSpPr txBox="1"/>
          <p:nvPr/>
        </p:nvSpPr>
        <p:spPr>
          <a:xfrm>
            <a:off x="0" y="3332149"/>
            <a:ext cx="9144000" cy="954107"/>
          </a:xfrm>
          <a:prstGeom prst="rect">
            <a:avLst/>
          </a:prstGeom>
          <a:solidFill>
            <a:schemeClr val="bg1">
              <a:lumMod val="95000"/>
            </a:schemeClr>
          </a:solidFill>
          <a:ln>
            <a:noFill/>
          </a:ln>
        </p:spPr>
        <p:txBody>
          <a:bodyPr wrap="square" rtlCol="0">
            <a:spAutoFit/>
          </a:bodyPr>
          <a:lstStyle/>
          <a:p>
            <a:pPr algn="just">
              <a:buFont typeface="Wingdings" pitchFamily="2" charset="2"/>
              <a:buChar char="v"/>
            </a:pPr>
            <a:r>
              <a:rPr lang="en-US" sz="2800" dirty="0" smtClean="0">
                <a:solidFill>
                  <a:schemeClr val="accent1">
                    <a:lumMod val="50000"/>
                  </a:schemeClr>
                </a:solidFill>
              </a:rPr>
              <a:t>   Molecules do not expand or  compresse, the molecules</a:t>
            </a:r>
          </a:p>
          <a:p>
            <a:pPr algn="just"/>
            <a:r>
              <a:rPr lang="en-US" sz="2800" dirty="0" smtClean="0">
                <a:solidFill>
                  <a:schemeClr val="accent1">
                    <a:lumMod val="50000"/>
                  </a:schemeClr>
                </a:solidFill>
              </a:rPr>
              <a:t>       move away or  approach</a:t>
            </a:r>
            <a:endParaRPr lang="es-ES" sz="2800" dirty="0">
              <a:solidFill>
                <a:schemeClr val="accent1">
                  <a:lumMod val="50000"/>
                </a:schemeClr>
              </a:solidFill>
            </a:endParaRPr>
          </a:p>
        </p:txBody>
      </p:sp>
      <p:sp>
        <p:nvSpPr>
          <p:cNvPr id="11" name="10 CuadroTexto"/>
          <p:cNvSpPr txBox="1"/>
          <p:nvPr/>
        </p:nvSpPr>
        <p:spPr>
          <a:xfrm>
            <a:off x="0" y="5072074"/>
            <a:ext cx="9144000" cy="954107"/>
          </a:xfrm>
          <a:prstGeom prst="rect">
            <a:avLst/>
          </a:prstGeom>
          <a:solidFill>
            <a:schemeClr val="bg1">
              <a:lumMod val="95000"/>
            </a:schemeClr>
          </a:solidFill>
          <a:ln>
            <a:noFill/>
          </a:ln>
        </p:spPr>
        <p:txBody>
          <a:bodyPr wrap="square" rtlCol="0">
            <a:spAutoFit/>
          </a:bodyPr>
          <a:lstStyle/>
          <a:p>
            <a:pPr algn="just">
              <a:buFont typeface="Wingdings" pitchFamily="2" charset="2"/>
              <a:buChar char="v"/>
            </a:pPr>
            <a:r>
              <a:rPr lang="en-US" sz="2800" dirty="0" smtClean="0">
                <a:solidFill>
                  <a:schemeClr val="accent1">
                    <a:lumMod val="50000"/>
                  </a:schemeClr>
                </a:solidFill>
              </a:rPr>
              <a:t>  The speed of molecules does not change if the</a:t>
            </a:r>
          </a:p>
          <a:p>
            <a:pPr algn="just"/>
            <a:r>
              <a:rPr lang="en-US" sz="2800" dirty="0" smtClean="0">
                <a:solidFill>
                  <a:schemeClr val="accent1">
                    <a:lumMod val="50000"/>
                  </a:schemeClr>
                </a:solidFill>
              </a:rPr>
              <a:t>       temperature does not change </a:t>
            </a:r>
            <a:endParaRPr lang="es-ES" sz="2800" dirty="0">
              <a:solidFill>
                <a:schemeClr val="accent1">
                  <a:lumMod val="50000"/>
                </a:schemeClr>
              </a:solidFill>
            </a:endParaRPr>
          </a:p>
        </p:txBody>
      </p:sp>
      <p:sp>
        <p:nvSpPr>
          <p:cNvPr id="7" name="6 Rectángulo"/>
          <p:cNvSpPr/>
          <p:nvPr/>
        </p:nvSpPr>
        <p:spPr>
          <a:xfrm>
            <a:off x="285720" y="214290"/>
            <a:ext cx="8501122" cy="830997"/>
          </a:xfrm>
          <a:prstGeom prst="rect">
            <a:avLst/>
          </a:prstGeom>
          <a:solidFill>
            <a:schemeClr val="bg1">
              <a:lumMod val="85000"/>
            </a:schemeClr>
          </a:solidFill>
        </p:spPr>
        <p:txBody>
          <a:bodyPr wrap="square">
            <a:spAutoFit/>
          </a:bodyPr>
          <a:lstStyle/>
          <a:p>
            <a:pPr algn="ctr"/>
            <a:r>
              <a:rPr lang="en-US" sz="4800" b="1" dirty="0" smtClean="0">
                <a:solidFill>
                  <a:schemeClr val="accent1">
                    <a:lumMod val="75000"/>
                  </a:schemeClr>
                </a:solidFill>
                <a:effectLst>
                  <a:outerShdw blurRad="38100" dist="38100" dir="2700000" algn="tl">
                    <a:srgbClr val="000000">
                      <a:alpha val="43137"/>
                    </a:srgbClr>
                  </a:outerShdw>
                </a:effectLst>
              </a:rPr>
              <a:t>Don´t be confused about this</a:t>
            </a:r>
            <a:endParaRPr lang="es-ES" sz="4800" b="1" dirty="0">
              <a:solidFill>
                <a:schemeClr val="accent1">
                  <a:lumMod val="75000"/>
                </a:schemeClr>
              </a:solidFill>
            </a:endParaRPr>
          </a:p>
        </p:txBody>
      </p:sp>
      <p:sp>
        <p:nvSpPr>
          <p:cNvPr id="8" name="7 Marcador de pie de página"/>
          <p:cNvSpPr>
            <a:spLocks noGrp="1"/>
          </p:cNvSpPr>
          <p:nvPr>
            <p:ph type="ftr" sz="quarter" idx="11"/>
          </p:nvPr>
        </p:nvSpPr>
        <p:spPr/>
        <p:txBody>
          <a:bodyPr/>
          <a:lstStyle/>
          <a:p>
            <a:r>
              <a:rPr lang="es-ES" dirty="0" smtClean="0"/>
              <a:t>Susana Morales Bernal</a:t>
            </a:r>
            <a:endParaRPr lang="es-E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3159</TotalTime>
  <Words>3709</Words>
  <Application>Microsoft Office PowerPoint</Application>
  <PresentationFormat>Presentación en pantalla (4:3)</PresentationFormat>
  <Paragraphs>619</Paragraphs>
  <Slides>42</Slides>
  <Notes>42</Notes>
  <HiddenSlides>0</HiddenSlides>
  <MMClips>0</MMClips>
  <ScaleCrop>false</ScaleCrop>
  <HeadingPairs>
    <vt:vector size="4" baseType="variant">
      <vt:variant>
        <vt:lpstr>Tema</vt:lpstr>
      </vt:variant>
      <vt:variant>
        <vt:i4>1</vt:i4>
      </vt:variant>
      <vt:variant>
        <vt:lpstr>Títulos de diapositiva</vt:lpstr>
      </vt:variant>
      <vt:variant>
        <vt:i4>42</vt:i4>
      </vt:variant>
    </vt:vector>
  </HeadingPairs>
  <TitlesOfParts>
    <vt:vector size="43" baseType="lpstr">
      <vt:lpstr>Tema de Office</vt:lpstr>
      <vt:lpstr>UNIT 2: The physical states of matter</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lpstr>Diapositiva 33</vt:lpstr>
      <vt:lpstr>Diapositiva 34</vt:lpstr>
      <vt:lpstr>Diapositiva 35</vt:lpstr>
      <vt:lpstr>Diapositiva 36</vt:lpstr>
      <vt:lpstr>Diapositiva 37</vt:lpstr>
      <vt:lpstr>Diapositiva 38</vt:lpstr>
      <vt:lpstr>Diapositiva 39</vt:lpstr>
      <vt:lpstr>Diapositiva 40</vt:lpstr>
      <vt:lpstr>Diapositiva 41</vt:lpstr>
      <vt:lpstr>GLOSSARY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2: The physical states of the matter</dc:title>
  <dc:creator>Susana Morales</dc:creator>
  <cp:lastModifiedBy>Susana</cp:lastModifiedBy>
  <cp:revision>1484</cp:revision>
  <dcterms:created xsi:type="dcterms:W3CDTF">2008-12-28T17:54:48Z</dcterms:created>
  <dcterms:modified xsi:type="dcterms:W3CDTF">2011-06-23T14:14:30Z</dcterms:modified>
</cp:coreProperties>
</file>