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1" r:id="rId3"/>
    <p:sldId id="258" r:id="rId4"/>
    <p:sldId id="257" r:id="rId5"/>
    <p:sldId id="265" r:id="rId6"/>
    <p:sldId id="268" r:id="rId7"/>
    <p:sldId id="303" r:id="rId8"/>
    <p:sldId id="259" r:id="rId9"/>
    <p:sldId id="264" r:id="rId10"/>
    <p:sldId id="266" r:id="rId11"/>
    <p:sldId id="267" r:id="rId12"/>
    <p:sldId id="269" r:id="rId13"/>
    <p:sldId id="273" r:id="rId14"/>
    <p:sldId id="271" r:id="rId15"/>
    <p:sldId id="278" r:id="rId16"/>
    <p:sldId id="285" r:id="rId17"/>
    <p:sldId id="277" r:id="rId18"/>
    <p:sldId id="287" r:id="rId19"/>
    <p:sldId id="275" r:id="rId20"/>
    <p:sldId id="280" r:id="rId21"/>
    <p:sldId id="279" r:id="rId22"/>
    <p:sldId id="281" r:id="rId23"/>
    <p:sldId id="282" r:id="rId24"/>
    <p:sldId id="283" r:id="rId25"/>
    <p:sldId id="307" r:id="rId26"/>
    <p:sldId id="308" r:id="rId27"/>
    <p:sldId id="288" r:id="rId28"/>
    <p:sldId id="286" r:id="rId29"/>
    <p:sldId id="284" r:id="rId30"/>
    <p:sldId id="290" r:id="rId31"/>
    <p:sldId id="291" r:id="rId32"/>
    <p:sldId id="293" r:id="rId33"/>
    <p:sldId id="304" r:id="rId34"/>
    <p:sldId id="294" r:id="rId35"/>
    <p:sldId id="296" r:id="rId36"/>
    <p:sldId id="309" r:id="rId37"/>
    <p:sldId id="310" r:id="rId38"/>
    <p:sldId id="306" r:id="rId39"/>
    <p:sldId id="297" r:id="rId40"/>
    <p:sldId id="302" r:id="rId41"/>
    <p:sldId id="305"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225"/>
    <a:srgbClr val="F2750E"/>
    <a:srgbClr val="CF640B"/>
    <a:srgbClr val="BA5A0A"/>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2738" autoAdjust="0"/>
  </p:normalViewPr>
  <p:slideViewPr>
    <p:cSldViewPr>
      <p:cViewPr varScale="1">
        <p:scale>
          <a:sx n="105" d="100"/>
          <a:sy n="105" d="100"/>
        </p:scale>
        <p:origin x="-1710"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8D650-B637-4F7B-AE06-27BC11568ADC}" type="datetimeFigureOut">
              <a:rPr lang="es-ES" smtClean="0"/>
              <a:pPr/>
              <a:t>23/06/2011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24E79-943C-43D3-A6D9-74BD37523AE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4</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3F96DA-05FA-472C-95AF-4F164C9B7C0F}" type="slidenum">
              <a:rPr lang="es-ES" smtClean="0"/>
              <a:pPr/>
              <a:t>41</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5</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7</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F24E79-943C-43D3-A6D9-74BD37523AEE}" type="slidenum">
              <a:rPr lang="es-ES" smtClean="0"/>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8D3590-0185-4C9B-8AFC-49ABF4C298D5}" type="datetime1">
              <a:rPr lang="es-ES" smtClean="0"/>
              <a:pPr/>
              <a:t>23/06/2011</a:t>
            </a:fld>
            <a:endParaRPr lang="es-ES"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FED2E39-2AA8-4AB5-99E4-8F60981EFA3B}" type="datetime1">
              <a:rPr lang="es-ES" smtClean="0"/>
              <a:pPr/>
              <a:t>23/06/2011</a:t>
            </a:fld>
            <a:endParaRPr lang="es-ES"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504493-629B-4BF6-A359-80938EBE3035}" type="datetime1">
              <a:rPr lang="es-ES" smtClean="0"/>
              <a:pPr/>
              <a:t>23/06/2011</a:t>
            </a:fld>
            <a:endParaRPr lang="es-ES"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A3C809-03D7-4076-A771-0F69A30585B3}" type="datetime1">
              <a:rPr lang="es-ES" smtClean="0"/>
              <a:pPr/>
              <a:t>23/06/2011</a:t>
            </a:fld>
            <a:endParaRPr lang="es-ES"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2ED746-A1DC-453C-A955-E5A93446F576}" type="datetime1">
              <a:rPr lang="es-ES" smtClean="0"/>
              <a:pPr/>
              <a:t>23/06/2011</a:t>
            </a:fld>
            <a:endParaRPr lang="es-ES"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038E610-7780-4589-8A32-D54EEA9E1ABC}" type="datetime1">
              <a:rPr lang="es-ES" smtClean="0"/>
              <a:pPr/>
              <a:t>23/06/2011</a:t>
            </a:fld>
            <a:endParaRPr lang="es-ES" dirty="0"/>
          </a:p>
        </p:txBody>
      </p:sp>
      <p:sp>
        <p:nvSpPr>
          <p:cNvPr id="6" name="5 Marcador de pie de página"/>
          <p:cNvSpPr>
            <a:spLocks noGrp="1"/>
          </p:cNvSpPr>
          <p:nvPr>
            <p:ph type="ftr" sz="quarter" idx="11"/>
          </p:nvPr>
        </p:nvSpPr>
        <p:spPr/>
        <p:txBody>
          <a:bodyPr/>
          <a:lstStyle/>
          <a:p>
            <a:r>
              <a:rPr lang="es-ES" smtClean="0"/>
              <a:t>Susana Morales Bernal</a:t>
            </a:r>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C59CE37-2FF8-4CD1-B74B-73DA25F3F95A}" type="datetime1">
              <a:rPr lang="es-ES" smtClean="0"/>
              <a:pPr/>
              <a:t>23/06/2011</a:t>
            </a:fld>
            <a:endParaRPr lang="es-ES" dirty="0"/>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C7F1039-A4A7-458C-A471-602BAF64EF48}" type="datetime1">
              <a:rPr lang="es-ES" smtClean="0"/>
              <a:pPr/>
              <a:t>23/06/2011</a:t>
            </a:fld>
            <a:endParaRPr lang="es-ES" dirty="0"/>
          </a:p>
        </p:txBody>
      </p:sp>
      <p:sp>
        <p:nvSpPr>
          <p:cNvPr id="4" name="3 Marcador de pie de página"/>
          <p:cNvSpPr>
            <a:spLocks noGrp="1"/>
          </p:cNvSpPr>
          <p:nvPr>
            <p:ph type="ftr" sz="quarter" idx="11"/>
          </p:nvPr>
        </p:nvSpPr>
        <p:spPr/>
        <p:txBody>
          <a:bodyPr/>
          <a:lstStyle/>
          <a:p>
            <a:r>
              <a:rPr lang="es-ES" smtClean="0"/>
              <a:t>Susana Morales Bernal</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003B25-FC1E-444C-B823-2037330C6DFB}" type="datetime1">
              <a:rPr lang="es-ES" smtClean="0"/>
              <a:pPr/>
              <a:t>23/06/2011</a:t>
            </a:fld>
            <a:endParaRPr lang="es-ES" dirty="0"/>
          </a:p>
        </p:txBody>
      </p:sp>
      <p:sp>
        <p:nvSpPr>
          <p:cNvPr id="3" name="2 Marcador de pie de página"/>
          <p:cNvSpPr>
            <a:spLocks noGrp="1"/>
          </p:cNvSpPr>
          <p:nvPr>
            <p:ph type="ftr" sz="quarter" idx="11"/>
          </p:nvPr>
        </p:nvSpPr>
        <p:spPr/>
        <p:txBody>
          <a:bodyPr/>
          <a:lstStyle/>
          <a:p>
            <a:r>
              <a:rPr lang="es-ES" smtClean="0"/>
              <a:t>Susana Morales Bernal</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64504-C930-474D-A759-90C1411D5B4E}" type="datetime1">
              <a:rPr lang="es-ES" smtClean="0"/>
              <a:pPr/>
              <a:t>23/06/2011</a:t>
            </a:fld>
            <a:endParaRPr lang="es-ES" dirty="0"/>
          </a:p>
        </p:txBody>
      </p:sp>
      <p:sp>
        <p:nvSpPr>
          <p:cNvPr id="6" name="5 Marcador de pie de página"/>
          <p:cNvSpPr>
            <a:spLocks noGrp="1"/>
          </p:cNvSpPr>
          <p:nvPr>
            <p:ph type="ftr" sz="quarter" idx="11"/>
          </p:nvPr>
        </p:nvSpPr>
        <p:spPr/>
        <p:txBody>
          <a:bodyPr/>
          <a:lstStyle/>
          <a:p>
            <a:r>
              <a:rPr lang="es-ES" smtClean="0"/>
              <a:t>Susana Morales Bernal</a:t>
            </a:r>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5B3D91-D5D1-4FC4-AFE7-C26B1E01AD13}" type="datetime1">
              <a:rPr lang="es-ES" smtClean="0"/>
              <a:pPr/>
              <a:t>23/06/2011</a:t>
            </a:fld>
            <a:endParaRPr lang="es-ES" dirty="0"/>
          </a:p>
        </p:txBody>
      </p:sp>
      <p:sp>
        <p:nvSpPr>
          <p:cNvPr id="6" name="5 Marcador de pie de página"/>
          <p:cNvSpPr>
            <a:spLocks noGrp="1"/>
          </p:cNvSpPr>
          <p:nvPr>
            <p:ph type="ftr" sz="quarter" idx="11"/>
          </p:nvPr>
        </p:nvSpPr>
        <p:spPr/>
        <p:txBody>
          <a:bodyPr/>
          <a:lstStyle/>
          <a:p>
            <a:r>
              <a:rPr lang="es-ES" smtClean="0"/>
              <a:t>Susana Morales Bernal</a:t>
            </a:r>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59BC0-8059-473F-8A99-6A352EB3EC3B}" type="datetime1">
              <a:rPr lang="es-ES" smtClean="0"/>
              <a:pPr/>
              <a:t>23/06/2011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Susana Morales Bernal</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gif"/><Relationship Id="rId7"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gif"/><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28597" y="1142983"/>
            <a:ext cx="8215369" cy="5465598"/>
          </a:xfrm>
          <a:prstGeom prst="rect">
            <a:avLst/>
          </a:prstGeom>
          <a:noFill/>
          <a:ln w="9525">
            <a:noFill/>
            <a:miter lim="800000"/>
            <a:headEnd/>
            <a:tailEnd/>
          </a:ln>
          <a:effectLst/>
        </p:spPr>
      </p:pic>
      <p:sp>
        <p:nvSpPr>
          <p:cNvPr id="4" name="1 Título"/>
          <p:cNvSpPr>
            <a:spLocks noGrp="1"/>
          </p:cNvSpPr>
          <p:nvPr>
            <p:ph type="ctrTitle"/>
          </p:nvPr>
        </p:nvSpPr>
        <p:spPr>
          <a:xfrm>
            <a:off x="357158" y="500042"/>
            <a:ext cx="8286808" cy="1785938"/>
          </a:xfrm>
        </p:spPr>
        <p:txBody>
          <a:bodyPr/>
          <a:lstStyle/>
          <a:p>
            <a:pPr eaLnBrk="1" hangingPunct="1"/>
            <a:r>
              <a:rPr lang="es-ES" sz="4000" b="1" i="1" dirty="0" smtClean="0">
                <a:solidFill>
                  <a:schemeClr val="accent6">
                    <a:lumMod val="50000"/>
                  </a:schemeClr>
                </a:solidFill>
              </a:rPr>
              <a:t>UNIT 3</a:t>
            </a:r>
            <a:r>
              <a:rPr lang="es-ES" sz="4000" dirty="0" smtClean="0">
                <a:solidFill>
                  <a:schemeClr val="accent6">
                    <a:lumMod val="50000"/>
                  </a:schemeClr>
                </a:solidFill>
              </a:rPr>
              <a:t>: </a:t>
            </a:r>
            <a:r>
              <a:rPr lang="es-ES" sz="4000" b="1" i="1" dirty="0" smtClean="0">
                <a:solidFill>
                  <a:schemeClr val="accent6">
                    <a:lumMod val="50000"/>
                  </a:schemeClr>
                </a:solidFill>
              </a:rPr>
              <a:t>Pure substances and mixtures</a:t>
            </a:r>
            <a:endParaRPr lang="es-ES_tradnl" sz="4000" b="1" i="1" dirty="0" smtClean="0">
              <a:solidFill>
                <a:schemeClr val="accent6">
                  <a:lumMod val="50000"/>
                </a:schemeClr>
              </a:solidFill>
            </a:endParaRPr>
          </a:p>
        </p:txBody>
      </p:sp>
      <p:sp>
        <p:nvSpPr>
          <p:cNvPr id="5" name="4 CuadroTexto"/>
          <p:cNvSpPr txBox="1"/>
          <p:nvPr/>
        </p:nvSpPr>
        <p:spPr>
          <a:xfrm>
            <a:off x="571499" y="357166"/>
            <a:ext cx="1643047" cy="708025"/>
          </a:xfrm>
          <a:prstGeom prst="rect">
            <a:avLst/>
          </a:prstGeom>
          <a:solidFill>
            <a:schemeClr val="bg1"/>
          </a:solidFill>
        </p:spPr>
        <p:txBody>
          <a:bodyPr wrap="square">
            <a:spAutoFit/>
          </a:bodyPr>
          <a:lstStyle/>
          <a:p>
            <a:pPr fontAlgn="auto">
              <a:spcBef>
                <a:spcPts val="0"/>
              </a:spcBef>
              <a:spcAft>
                <a:spcPts val="0"/>
              </a:spcAft>
              <a:defRPr/>
            </a:pPr>
            <a:r>
              <a:rPr lang="es-ES" sz="4000" b="1" i="1" dirty="0">
                <a:solidFill>
                  <a:schemeClr val="accent6">
                    <a:lumMod val="50000"/>
                  </a:schemeClr>
                </a:solidFill>
                <a:latin typeface="+mn-lt"/>
              </a:rPr>
              <a:t>1º ESO</a:t>
            </a:r>
            <a:endParaRPr lang="es-ES_tradnl" sz="4000" b="1" i="1" dirty="0">
              <a:solidFill>
                <a:schemeClr val="accent6">
                  <a:lumMod val="50000"/>
                </a:schemeClr>
              </a:solidFill>
              <a:latin typeface="+mn-lt"/>
            </a:endParaRPr>
          </a:p>
        </p:txBody>
      </p:sp>
      <p:sp>
        <p:nvSpPr>
          <p:cNvPr id="6" name="5 Marcador de pie de página"/>
          <p:cNvSpPr>
            <a:spLocks noGrp="1"/>
          </p:cNvSpPr>
          <p:nvPr>
            <p:ph type="ftr" sz="quarter" idx="11"/>
          </p:nvPr>
        </p:nvSpPr>
        <p:spPr/>
        <p:txBody>
          <a:bodyPr/>
          <a:lstStyle/>
          <a:p>
            <a:r>
              <a:rPr lang="es-ES" dirty="0" smtClean="0"/>
              <a:t>Susana Morales Bernal</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438" y="630776"/>
            <a:ext cx="9072562" cy="369332"/>
          </a:xfrm>
          <a:prstGeom prst="rect">
            <a:avLst/>
          </a:prstGeom>
        </p:spPr>
        <p:txBody>
          <a:bodyPr wrap="square">
            <a:spAutoFit/>
          </a:bodyPr>
          <a:lstStyle/>
          <a:p>
            <a:pPr algn="just"/>
            <a:r>
              <a:rPr lang="en-US" dirty="0" smtClean="0">
                <a:solidFill>
                  <a:schemeClr val="accent6">
                    <a:lumMod val="50000"/>
                  </a:schemeClr>
                </a:solidFill>
              </a:rPr>
              <a:t>From the point of view of their structure, the mixtures have two or more  types of molecules.</a:t>
            </a:r>
            <a:endParaRPr lang="es-ES_tradnl" dirty="0">
              <a:solidFill>
                <a:schemeClr val="accent6">
                  <a:lumMod val="50000"/>
                </a:schemeClr>
              </a:solidFill>
            </a:endParaRPr>
          </a:p>
        </p:txBody>
      </p:sp>
      <p:sp>
        <p:nvSpPr>
          <p:cNvPr id="8" name="7 Rectángulo"/>
          <p:cNvSpPr/>
          <p:nvPr/>
        </p:nvSpPr>
        <p:spPr>
          <a:xfrm>
            <a:off x="47816" y="1214422"/>
            <a:ext cx="7691465" cy="400110"/>
          </a:xfrm>
          <a:prstGeom prst="rect">
            <a:avLst/>
          </a:prstGeom>
        </p:spPr>
        <p:txBody>
          <a:bodyPr wrap="none">
            <a:spAutoFit/>
          </a:bodyPr>
          <a:lstStyle/>
          <a:p>
            <a:r>
              <a:rPr lang="en-US" sz="2000" b="1" i="1" dirty="0" smtClean="0">
                <a:solidFill>
                  <a:schemeClr val="accent6">
                    <a:lumMod val="50000"/>
                  </a:schemeClr>
                </a:solidFill>
              </a:rPr>
              <a:t>Homogeneous mixture</a:t>
            </a:r>
            <a:r>
              <a:rPr lang="en-US" sz="2000" dirty="0" smtClean="0">
                <a:solidFill>
                  <a:schemeClr val="accent6">
                    <a:lumMod val="50000"/>
                  </a:schemeClr>
                </a:solidFill>
              </a:rPr>
              <a:t>: it has different molecules distributed uniformly </a:t>
            </a:r>
            <a:endParaRPr lang="es-ES_tradnl" sz="2000" dirty="0">
              <a:solidFill>
                <a:schemeClr val="accent6">
                  <a:lumMod val="50000"/>
                </a:schemeClr>
              </a:solidFill>
            </a:endParaRPr>
          </a:p>
        </p:txBody>
      </p:sp>
      <p:sp>
        <p:nvSpPr>
          <p:cNvPr id="9" name="8 Rectángulo"/>
          <p:cNvSpPr/>
          <p:nvPr/>
        </p:nvSpPr>
        <p:spPr>
          <a:xfrm>
            <a:off x="71406" y="3957584"/>
            <a:ext cx="8957709" cy="400110"/>
          </a:xfrm>
          <a:prstGeom prst="rect">
            <a:avLst/>
          </a:prstGeom>
        </p:spPr>
        <p:txBody>
          <a:bodyPr wrap="none">
            <a:spAutoFit/>
          </a:bodyPr>
          <a:lstStyle/>
          <a:p>
            <a:r>
              <a:rPr lang="en-US" sz="2000" b="1" i="1" dirty="0" smtClean="0">
                <a:solidFill>
                  <a:schemeClr val="accent6">
                    <a:lumMod val="50000"/>
                  </a:schemeClr>
                </a:solidFill>
              </a:rPr>
              <a:t>Heterogeneous mixture</a:t>
            </a:r>
            <a:r>
              <a:rPr lang="en-US" sz="2000" dirty="0" smtClean="0">
                <a:solidFill>
                  <a:schemeClr val="accent6">
                    <a:lumMod val="50000"/>
                  </a:schemeClr>
                </a:solidFill>
              </a:rPr>
              <a:t>: it has different molecules that are not distributed uniformly</a:t>
            </a:r>
            <a:endParaRPr lang="es-ES_tradnl" sz="2000" dirty="0">
              <a:solidFill>
                <a:schemeClr val="accent6">
                  <a:lumMod val="50000"/>
                </a:schemeClr>
              </a:solidFill>
            </a:endParaRPr>
          </a:p>
        </p:txBody>
      </p:sp>
      <p:grpSp>
        <p:nvGrpSpPr>
          <p:cNvPr id="11" name="10 Grupo"/>
          <p:cNvGrpSpPr/>
          <p:nvPr/>
        </p:nvGrpSpPr>
        <p:grpSpPr>
          <a:xfrm>
            <a:off x="714349" y="1826421"/>
            <a:ext cx="2160000" cy="1888331"/>
            <a:chOff x="714349" y="1469231"/>
            <a:chExt cx="2160000" cy="1888331"/>
          </a:xfrm>
        </p:grpSpPr>
        <p:pic>
          <p:nvPicPr>
            <p:cNvPr id="7" name="6 Imagen" descr="disolución sólida.jpg"/>
            <p:cNvPicPr>
              <a:picLocks noChangeAspect="1"/>
            </p:cNvPicPr>
            <p:nvPr/>
          </p:nvPicPr>
          <p:blipFill>
            <a:blip r:embed="rId3" cstate="print"/>
            <a:stretch>
              <a:fillRect/>
            </a:stretch>
          </p:blipFill>
          <p:spPr>
            <a:xfrm>
              <a:off x="714349" y="1469231"/>
              <a:ext cx="2160000" cy="1745455"/>
            </a:xfrm>
            <a:prstGeom prst="rect">
              <a:avLst/>
            </a:prstGeom>
          </p:spPr>
        </p:pic>
        <p:sp>
          <p:nvSpPr>
            <p:cNvPr id="10" name="9 CuadroTexto"/>
            <p:cNvSpPr txBox="1"/>
            <p:nvPr/>
          </p:nvSpPr>
          <p:spPr>
            <a:xfrm>
              <a:off x="785786" y="2988230"/>
              <a:ext cx="1717137" cy="369332"/>
            </a:xfrm>
            <a:prstGeom prst="rect">
              <a:avLst/>
            </a:prstGeom>
            <a:noFill/>
          </p:spPr>
          <p:txBody>
            <a:bodyPr wrap="none" rtlCol="0">
              <a:spAutoFit/>
            </a:bodyPr>
            <a:lstStyle/>
            <a:p>
              <a:r>
                <a:rPr lang="es-ES" dirty="0" smtClean="0"/>
                <a:t>Solid dissolution</a:t>
              </a:r>
              <a:endParaRPr lang="es-ES_tradnl" dirty="0"/>
            </a:p>
          </p:txBody>
        </p:sp>
      </p:grpSp>
      <p:grpSp>
        <p:nvGrpSpPr>
          <p:cNvPr id="13" name="12 Grupo"/>
          <p:cNvGrpSpPr/>
          <p:nvPr/>
        </p:nvGrpSpPr>
        <p:grpSpPr>
          <a:xfrm>
            <a:off x="3571868" y="1819276"/>
            <a:ext cx="2159000" cy="1895476"/>
            <a:chOff x="3571868" y="1462086"/>
            <a:chExt cx="2159000" cy="1895476"/>
          </a:xfrm>
        </p:grpSpPr>
        <p:pic>
          <p:nvPicPr>
            <p:cNvPr id="6" name="5 Imagen" descr="disolución líquida.jpg"/>
            <p:cNvPicPr>
              <a:picLocks noChangeAspect="1"/>
            </p:cNvPicPr>
            <p:nvPr/>
          </p:nvPicPr>
          <p:blipFill>
            <a:blip r:embed="rId4" cstate="print"/>
            <a:stretch>
              <a:fillRect/>
            </a:stretch>
          </p:blipFill>
          <p:spPr>
            <a:xfrm>
              <a:off x="3571868" y="1462086"/>
              <a:ext cx="2159000" cy="1752600"/>
            </a:xfrm>
            <a:prstGeom prst="rect">
              <a:avLst/>
            </a:prstGeom>
          </p:spPr>
        </p:pic>
        <p:sp>
          <p:nvSpPr>
            <p:cNvPr id="12" name="11 CuadroTexto"/>
            <p:cNvSpPr txBox="1"/>
            <p:nvPr/>
          </p:nvSpPr>
          <p:spPr>
            <a:xfrm>
              <a:off x="3643306" y="2988230"/>
              <a:ext cx="1830950" cy="369332"/>
            </a:xfrm>
            <a:prstGeom prst="rect">
              <a:avLst/>
            </a:prstGeom>
            <a:noFill/>
          </p:spPr>
          <p:txBody>
            <a:bodyPr wrap="none" rtlCol="0">
              <a:spAutoFit/>
            </a:bodyPr>
            <a:lstStyle/>
            <a:p>
              <a:r>
                <a:rPr lang="es-ES" dirty="0" smtClean="0"/>
                <a:t>Liquid dissolution</a:t>
              </a:r>
              <a:endParaRPr lang="es-ES_tradnl" dirty="0"/>
            </a:p>
          </p:txBody>
        </p:sp>
      </p:grpSp>
      <p:grpSp>
        <p:nvGrpSpPr>
          <p:cNvPr id="15" name="14 Grupo"/>
          <p:cNvGrpSpPr/>
          <p:nvPr/>
        </p:nvGrpSpPr>
        <p:grpSpPr>
          <a:xfrm>
            <a:off x="6357950" y="1806534"/>
            <a:ext cx="2169584" cy="1908218"/>
            <a:chOff x="6343681" y="1461486"/>
            <a:chExt cx="2169584" cy="1908218"/>
          </a:xfrm>
        </p:grpSpPr>
        <p:pic>
          <p:nvPicPr>
            <p:cNvPr id="5" name="4 Imagen" descr="disolucón gaseosa.jpg"/>
            <p:cNvPicPr>
              <a:picLocks noChangeAspect="1"/>
            </p:cNvPicPr>
            <p:nvPr/>
          </p:nvPicPr>
          <p:blipFill>
            <a:blip r:embed="rId5" cstate="print"/>
            <a:stretch>
              <a:fillRect/>
            </a:stretch>
          </p:blipFill>
          <p:spPr>
            <a:xfrm>
              <a:off x="6343681" y="1461486"/>
              <a:ext cx="2169584" cy="1753200"/>
            </a:xfrm>
            <a:prstGeom prst="rect">
              <a:avLst/>
            </a:prstGeom>
          </p:spPr>
        </p:pic>
        <p:sp>
          <p:nvSpPr>
            <p:cNvPr id="14" name="13 CuadroTexto"/>
            <p:cNvSpPr txBox="1"/>
            <p:nvPr/>
          </p:nvSpPr>
          <p:spPr>
            <a:xfrm>
              <a:off x="6415119" y="3000372"/>
              <a:ext cx="2056973" cy="369332"/>
            </a:xfrm>
            <a:prstGeom prst="rect">
              <a:avLst/>
            </a:prstGeom>
            <a:noFill/>
          </p:spPr>
          <p:txBody>
            <a:bodyPr wrap="none" rtlCol="0">
              <a:spAutoFit/>
            </a:bodyPr>
            <a:lstStyle/>
            <a:p>
              <a:r>
                <a:rPr lang="es-ES" dirty="0" smtClean="0"/>
                <a:t>Gaseous dissolution</a:t>
              </a:r>
              <a:endParaRPr lang="es-ES_tradnl" dirty="0"/>
            </a:p>
          </p:txBody>
        </p:sp>
      </p:grpSp>
      <p:grpSp>
        <p:nvGrpSpPr>
          <p:cNvPr id="26" name="25 Grupo"/>
          <p:cNvGrpSpPr/>
          <p:nvPr/>
        </p:nvGrpSpPr>
        <p:grpSpPr>
          <a:xfrm>
            <a:off x="571472" y="4500570"/>
            <a:ext cx="2571768" cy="2214578"/>
            <a:chOff x="571472" y="4500570"/>
            <a:chExt cx="2571768" cy="2214578"/>
          </a:xfrm>
        </p:grpSpPr>
        <p:pic>
          <p:nvPicPr>
            <p:cNvPr id="16" name="15 Imagen" descr="mezcla heterogénea 1.jpg"/>
            <p:cNvPicPr>
              <a:picLocks noChangeAspect="1"/>
            </p:cNvPicPr>
            <p:nvPr/>
          </p:nvPicPr>
          <p:blipFill>
            <a:blip r:embed="rId6" cstate="print"/>
            <a:stretch>
              <a:fillRect/>
            </a:stretch>
          </p:blipFill>
          <p:spPr>
            <a:xfrm>
              <a:off x="697488" y="4500570"/>
              <a:ext cx="2160000" cy="1745455"/>
            </a:xfrm>
            <a:prstGeom prst="rect">
              <a:avLst/>
            </a:prstGeom>
          </p:spPr>
        </p:pic>
        <p:sp>
          <p:nvSpPr>
            <p:cNvPr id="19" name="18 CuadroTexto"/>
            <p:cNvSpPr txBox="1"/>
            <p:nvPr/>
          </p:nvSpPr>
          <p:spPr>
            <a:xfrm>
              <a:off x="571472" y="6068817"/>
              <a:ext cx="2571768" cy="646331"/>
            </a:xfrm>
            <a:prstGeom prst="rect">
              <a:avLst/>
            </a:prstGeom>
            <a:noFill/>
          </p:spPr>
          <p:txBody>
            <a:bodyPr wrap="square" rtlCol="0">
              <a:spAutoFit/>
            </a:bodyPr>
            <a:lstStyle/>
            <a:p>
              <a:r>
                <a:rPr lang="es-ES" dirty="0" smtClean="0"/>
                <a:t>Heterogeneous mixture </a:t>
              </a:r>
            </a:p>
            <a:p>
              <a:r>
                <a:rPr lang="es-ES" dirty="0" smtClean="0"/>
                <a:t>of one solid and one gas</a:t>
              </a:r>
              <a:endParaRPr lang="es-ES_tradnl" dirty="0"/>
            </a:p>
          </p:txBody>
        </p:sp>
      </p:grpSp>
      <p:grpSp>
        <p:nvGrpSpPr>
          <p:cNvPr id="24" name="23 Grupo"/>
          <p:cNvGrpSpPr/>
          <p:nvPr/>
        </p:nvGrpSpPr>
        <p:grpSpPr>
          <a:xfrm>
            <a:off x="3556008" y="4500570"/>
            <a:ext cx="2587628" cy="2217967"/>
            <a:chOff x="3556008" y="4500570"/>
            <a:chExt cx="2587628" cy="2217967"/>
          </a:xfrm>
        </p:grpSpPr>
        <p:pic>
          <p:nvPicPr>
            <p:cNvPr id="17" name="16 Imagen" descr="mezcla heterogénea 2.jpg"/>
            <p:cNvPicPr>
              <a:picLocks noChangeAspect="1"/>
            </p:cNvPicPr>
            <p:nvPr/>
          </p:nvPicPr>
          <p:blipFill>
            <a:blip r:embed="rId7" cstate="print"/>
            <a:stretch>
              <a:fillRect/>
            </a:stretch>
          </p:blipFill>
          <p:spPr>
            <a:xfrm>
              <a:off x="3556008" y="4500570"/>
              <a:ext cx="2159000" cy="1752600"/>
            </a:xfrm>
            <a:prstGeom prst="rect">
              <a:avLst/>
            </a:prstGeom>
          </p:spPr>
        </p:pic>
        <p:sp>
          <p:nvSpPr>
            <p:cNvPr id="20" name="19 CuadroTexto"/>
            <p:cNvSpPr txBox="1"/>
            <p:nvPr/>
          </p:nvSpPr>
          <p:spPr>
            <a:xfrm>
              <a:off x="3571868" y="6072206"/>
              <a:ext cx="2571768" cy="646331"/>
            </a:xfrm>
            <a:prstGeom prst="rect">
              <a:avLst/>
            </a:prstGeom>
            <a:noFill/>
          </p:spPr>
          <p:txBody>
            <a:bodyPr wrap="square" rtlCol="0">
              <a:spAutoFit/>
            </a:bodyPr>
            <a:lstStyle/>
            <a:p>
              <a:r>
                <a:rPr lang="es-ES" dirty="0" smtClean="0"/>
                <a:t>Heterogeneous mixture </a:t>
              </a:r>
            </a:p>
            <a:p>
              <a:r>
                <a:rPr lang="es-ES" dirty="0" smtClean="0"/>
                <a:t>of two liquids</a:t>
              </a:r>
              <a:endParaRPr lang="es-ES_tradnl" dirty="0"/>
            </a:p>
          </p:txBody>
        </p:sp>
      </p:grpSp>
      <p:grpSp>
        <p:nvGrpSpPr>
          <p:cNvPr id="25" name="24 Grupo"/>
          <p:cNvGrpSpPr/>
          <p:nvPr/>
        </p:nvGrpSpPr>
        <p:grpSpPr>
          <a:xfrm>
            <a:off x="6357950" y="4500570"/>
            <a:ext cx="2786050" cy="2217967"/>
            <a:chOff x="6357950" y="4500570"/>
            <a:chExt cx="2786050" cy="2217967"/>
          </a:xfrm>
        </p:grpSpPr>
        <p:pic>
          <p:nvPicPr>
            <p:cNvPr id="18" name="17 Imagen" descr="mezcla heterogénea 3.jpg"/>
            <p:cNvPicPr>
              <a:picLocks noChangeAspect="1"/>
            </p:cNvPicPr>
            <p:nvPr/>
          </p:nvPicPr>
          <p:blipFill>
            <a:blip r:embed="rId8" cstate="print"/>
            <a:stretch>
              <a:fillRect/>
            </a:stretch>
          </p:blipFill>
          <p:spPr>
            <a:xfrm>
              <a:off x="6357950" y="4500570"/>
              <a:ext cx="2159000" cy="1752600"/>
            </a:xfrm>
            <a:prstGeom prst="rect">
              <a:avLst/>
            </a:prstGeom>
          </p:spPr>
        </p:pic>
        <p:sp>
          <p:nvSpPr>
            <p:cNvPr id="21" name="20 CuadroTexto"/>
            <p:cNvSpPr txBox="1"/>
            <p:nvPr/>
          </p:nvSpPr>
          <p:spPr>
            <a:xfrm>
              <a:off x="6357950" y="6072206"/>
              <a:ext cx="2786050" cy="646331"/>
            </a:xfrm>
            <a:prstGeom prst="rect">
              <a:avLst/>
            </a:prstGeom>
            <a:noFill/>
          </p:spPr>
          <p:txBody>
            <a:bodyPr wrap="square" rtlCol="0">
              <a:spAutoFit/>
            </a:bodyPr>
            <a:lstStyle/>
            <a:p>
              <a:r>
                <a:rPr lang="es-ES" dirty="0" smtClean="0"/>
                <a:t>Heterogeneous mixture of one solid and one liquid</a:t>
              </a:r>
              <a:endParaRPr lang="es-ES_tradnl" dirty="0"/>
            </a:p>
          </p:txBody>
        </p:sp>
      </p:grpSp>
      <p:sp>
        <p:nvSpPr>
          <p:cNvPr id="22" name="21 Rectángulo"/>
          <p:cNvSpPr/>
          <p:nvPr/>
        </p:nvSpPr>
        <p:spPr>
          <a:xfrm>
            <a:off x="0" y="-24"/>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Structure of mixtures</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23" name="22 Marcador de pie de página"/>
          <p:cNvSpPr>
            <a:spLocks noGrp="1"/>
          </p:cNvSpPr>
          <p:nvPr>
            <p:ph type="ftr" sz="quarter" idx="11"/>
          </p:nvPr>
        </p:nvSpPr>
        <p:spPr/>
        <p:txBody>
          <a:bodyPr/>
          <a:lstStyle/>
          <a:p>
            <a:r>
              <a:rPr lang="es-ES" dirty="0" smtClean="0"/>
              <a:t>Susana Morales Bernal</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Homogeneous mixtures</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285720" y="630776"/>
            <a:ext cx="6823791" cy="369332"/>
          </a:xfrm>
          <a:prstGeom prst="rect">
            <a:avLst/>
          </a:prstGeom>
          <a:solidFill>
            <a:schemeClr val="accent6">
              <a:lumMod val="20000"/>
              <a:lumOff val="80000"/>
            </a:schemeClr>
          </a:solidFill>
        </p:spPr>
        <p:txBody>
          <a:bodyPr wrap="none">
            <a:spAutoFit/>
          </a:bodyPr>
          <a:lstStyle/>
          <a:p>
            <a:r>
              <a:rPr lang="en-US" b="1" i="1" dirty="0" smtClean="0"/>
              <a:t>Homogeneous mixture</a:t>
            </a:r>
            <a:r>
              <a:rPr lang="en-US" b="1" dirty="0" smtClean="0"/>
              <a:t>:</a:t>
            </a:r>
            <a:r>
              <a:rPr lang="en-US" b="1" i="1" dirty="0" smtClean="0"/>
              <a:t> </a:t>
            </a:r>
            <a:r>
              <a:rPr lang="en-US" dirty="0" smtClean="0"/>
              <a:t>is that has the same properties at all its points</a:t>
            </a:r>
            <a:endParaRPr lang="es-ES" dirty="0"/>
          </a:p>
        </p:txBody>
      </p:sp>
      <p:sp>
        <p:nvSpPr>
          <p:cNvPr id="6" name="5 Rectángulo"/>
          <p:cNvSpPr/>
          <p:nvPr/>
        </p:nvSpPr>
        <p:spPr>
          <a:xfrm>
            <a:off x="0" y="1000108"/>
            <a:ext cx="9144000" cy="707886"/>
          </a:xfrm>
          <a:prstGeom prst="rect">
            <a:avLst/>
          </a:prstGeom>
        </p:spPr>
        <p:txBody>
          <a:bodyPr wrap="square">
            <a:spAutoFit/>
          </a:bodyPr>
          <a:lstStyle/>
          <a:p>
            <a:pPr algn="just"/>
            <a:r>
              <a:rPr lang="en-US" sz="2000" dirty="0" smtClean="0"/>
              <a:t>A dissolution (solution) is a homogeneous mixture composed of two or more substances. </a:t>
            </a:r>
          </a:p>
        </p:txBody>
      </p:sp>
      <p:graphicFrame>
        <p:nvGraphicFramePr>
          <p:cNvPr id="8" name="7 Tabla"/>
          <p:cNvGraphicFramePr>
            <a:graphicFrameLocks noGrp="1"/>
          </p:cNvGraphicFramePr>
          <p:nvPr/>
        </p:nvGraphicFramePr>
        <p:xfrm>
          <a:off x="71406" y="3857628"/>
          <a:ext cx="9001155" cy="2863564"/>
        </p:xfrm>
        <a:graphic>
          <a:graphicData uri="http://schemas.openxmlformats.org/drawingml/2006/table">
            <a:tbl>
              <a:tblPr firstRow="1" bandRow="1">
                <a:tableStyleId>{5C22544A-7EE6-4342-B048-85BDC9FD1C3A}</a:tableStyleId>
              </a:tblPr>
              <a:tblGrid>
                <a:gridCol w="1475599"/>
                <a:gridCol w="1254259"/>
                <a:gridCol w="2065839"/>
                <a:gridCol w="1996095"/>
                <a:gridCol w="2209363"/>
              </a:tblGrid>
              <a:tr h="500066">
                <a:tc rowSpan="2" gridSpan="2">
                  <a:txBody>
                    <a:bodyPr/>
                    <a:lstStyle/>
                    <a:p>
                      <a:pPr algn="ctr"/>
                      <a:r>
                        <a:rPr lang="es-ES" sz="2400" dirty="0" smtClean="0"/>
                        <a:t>EXAMPLES OF SOLUTIONS</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hMerge="1">
                  <a:txBody>
                    <a:bodyPr/>
                    <a:lstStyle/>
                    <a:p>
                      <a:endParaRPr lang="es-ES" dirty="0"/>
                    </a:p>
                  </a:txBody>
                  <a:tcPr/>
                </a:tc>
                <a:tc gridSpan="3">
                  <a:txBody>
                    <a:bodyPr/>
                    <a:lstStyle/>
                    <a:p>
                      <a:pPr algn="ctr"/>
                      <a:r>
                        <a:rPr lang="es-ES" sz="2400" dirty="0" smtClean="0"/>
                        <a:t>SOLUTE</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s-ES"/>
                    </a:p>
                  </a:txBody>
                  <a:tcPr/>
                </a:tc>
                <a:tc hMerge="1">
                  <a:txBody>
                    <a:bodyPr/>
                    <a:lstStyle/>
                    <a:p>
                      <a:endParaRPr lang="es-ES"/>
                    </a:p>
                  </a:txBody>
                  <a:tcPr/>
                </a:tc>
              </a:tr>
              <a:tr h="500066">
                <a:tc gridSpan="2" vMerge="1">
                  <a:txBody>
                    <a:bodyPr/>
                    <a:lstStyle/>
                    <a:p>
                      <a:endParaRPr lang="es-ES" dirty="0"/>
                    </a:p>
                  </a:txBody>
                  <a:tcPr/>
                </a:tc>
                <a:tc hMerge="1" vMerge="1">
                  <a:txBody>
                    <a:bodyPr/>
                    <a:lstStyle/>
                    <a:p>
                      <a:endParaRPr lang="es-ES"/>
                    </a:p>
                  </a:txBody>
                  <a:tcPr/>
                </a:tc>
                <a:tc>
                  <a:txBody>
                    <a:bodyPr/>
                    <a:lstStyle/>
                    <a:p>
                      <a:pPr algn="ctr"/>
                      <a:r>
                        <a:rPr lang="es-ES" sz="2400" dirty="0" smtClean="0"/>
                        <a:t>GAS</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sz="2400" dirty="0" smtClean="0"/>
                        <a:t>LIQUID</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sz="2400" dirty="0" smtClean="0"/>
                        <a:t>SOLID</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00066">
                <a:tc rowSpan="3">
                  <a:txBody>
                    <a:bodyPr/>
                    <a:lstStyle/>
                    <a:p>
                      <a:pPr algn="ctr"/>
                      <a:r>
                        <a:rPr lang="es-ES" sz="2400" b="1" dirty="0" smtClean="0">
                          <a:solidFill>
                            <a:schemeClr val="bg1"/>
                          </a:solidFill>
                        </a:rPr>
                        <a:t>SOLVENT</a:t>
                      </a:r>
                      <a:endParaRPr lang="es-ES" sz="2400" b="1" dirty="0">
                        <a:solidFill>
                          <a:schemeClr val="bg1"/>
                        </a:solidFill>
                      </a:endParaRPr>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s-ES" sz="2400" dirty="0" smtClean="0"/>
                        <a:t>GAS </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es-ES" sz="1400" dirty="0" smtClean="0"/>
                        <a:t>Air (oxygen and other gases)</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Water in air</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Naphthalene in air (it sublimes)</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00066">
                <a:tc vMerge="1">
                  <a:txBody>
                    <a:bodyPr/>
                    <a:lstStyle/>
                    <a:p>
                      <a:endParaRPr lang="es-ES" dirty="0"/>
                    </a:p>
                  </a:txBody>
                  <a:tcPr/>
                </a:tc>
                <a:tc>
                  <a:txBody>
                    <a:bodyPr/>
                    <a:lstStyle/>
                    <a:p>
                      <a:pPr algn="ctr"/>
                      <a:r>
                        <a:rPr lang="es-ES" sz="2400" dirty="0" smtClean="0"/>
                        <a:t>LIQUID</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es-ES" sz="1400" dirty="0" smtClean="0"/>
                        <a:t>Carbon dioxide in water</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Ethanol in water</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Sodium</a:t>
                      </a:r>
                      <a:r>
                        <a:rPr lang="es-ES" sz="1400" baseline="0" dirty="0" smtClean="0"/>
                        <a:t> chloride in water, sucrose in water, gold in mercury</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00066">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400" dirty="0" smtClean="0"/>
                        <a:t>SOLID</a:t>
                      </a:r>
                      <a:endParaRPr lang="es-ES" sz="2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lang="es-ES" sz="1400" dirty="0" smtClean="0"/>
                        <a:t>Hydrogen dissolved in metals</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Mercury in gold</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r>
                        <a:rPr lang="es-ES" sz="1400" dirty="0" smtClean="0"/>
                        <a:t>Steel (metal alloys)</a:t>
                      </a:r>
                      <a:endParaRPr lang="es-ES" sz="1400" dirty="0"/>
                    </a:p>
                  </a:txBody>
                  <a:tcPr marL="123304" marR="123304" marT="61652" marB="6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11" name="10 Rectángulo"/>
          <p:cNvSpPr/>
          <p:nvPr/>
        </p:nvSpPr>
        <p:spPr>
          <a:xfrm>
            <a:off x="0" y="2285992"/>
            <a:ext cx="9144000" cy="707886"/>
          </a:xfrm>
          <a:prstGeom prst="rect">
            <a:avLst/>
          </a:prstGeom>
        </p:spPr>
        <p:txBody>
          <a:bodyPr wrap="square">
            <a:spAutoFit/>
          </a:bodyPr>
          <a:lstStyle/>
          <a:p>
            <a:pPr algn="just"/>
            <a:r>
              <a:rPr lang="en-US" sz="2000" dirty="0" smtClean="0"/>
              <a:t>Solute is the substance that is in smaller proportion, unless it is water in which case we consider it the dissolvent.</a:t>
            </a:r>
            <a:endParaRPr lang="es-ES" sz="2000" dirty="0"/>
          </a:p>
        </p:txBody>
      </p:sp>
      <p:sp>
        <p:nvSpPr>
          <p:cNvPr id="12" name="11 Rectángulo"/>
          <p:cNvSpPr/>
          <p:nvPr/>
        </p:nvSpPr>
        <p:spPr>
          <a:xfrm>
            <a:off x="0" y="2967335"/>
            <a:ext cx="9144000" cy="707886"/>
          </a:xfrm>
          <a:prstGeom prst="rect">
            <a:avLst/>
          </a:prstGeom>
          <a:solidFill>
            <a:schemeClr val="accent6">
              <a:lumMod val="20000"/>
              <a:lumOff val="80000"/>
            </a:schemeClr>
          </a:solidFill>
        </p:spPr>
        <p:txBody>
          <a:bodyPr wrap="square">
            <a:spAutoFit/>
          </a:bodyPr>
          <a:lstStyle/>
          <a:p>
            <a:pPr algn="just"/>
            <a:r>
              <a:rPr lang="en-US" sz="2000" dirty="0" smtClean="0"/>
              <a:t>When we mix two substances and we do not obtain a solution, we say that these substances are insoluble.</a:t>
            </a:r>
            <a:endParaRPr lang="es-ES" sz="2000" dirty="0"/>
          </a:p>
        </p:txBody>
      </p:sp>
      <p:sp>
        <p:nvSpPr>
          <p:cNvPr id="13" name="12 Rectángulo"/>
          <p:cNvSpPr/>
          <p:nvPr/>
        </p:nvSpPr>
        <p:spPr>
          <a:xfrm>
            <a:off x="0" y="1711099"/>
            <a:ext cx="9144000" cy="646331"/>
          </a:xfrm>
          <a:prstGeom prst="rect">
            <a:avLst/>
          </a:prstGeom>
          <a:solidFill>
            <a:schemeClr val="accent6">
              <a:lumMod val="20000"/>
              <a:lumOff val="80000"/>
            </a:schemeClr>
          </a:solidFill>
        </p:spPr>
        <p:txBody>
          <a:bodyPr wrap="square">
            <a:spAutoFit/>
          </a:bodyPr>
          <a:lstStyle/>
          <a:p>
            <a:pPr algn="just"/>
            <a:r>
              <a:rPr lang="en-US" dirty="0" smtClean="0"/>
              <a:t>When we mix two substances and we obtain a solution, we say that these substances are soluble. A  solute is dissolved in another substance, known as a solvent. </a:t>
            </a:r>
          </a:p>
        </p:txBody>
      </p:sp>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94 Rectángulo"/>
          <p:cNvSpPr/>
          <p:nvPr/>
        </p:nvSpPr>
        <p:spPr>
          <a:xfrm>
            <a:off x="0" y="0"/>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Process of solution</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96" name="95 Rectángulo"/>
          <p:cNvSpPr/>
          <p:nvPr/>
        </p:nvSpPr>
        <p:spPr>
          <a:xfrm>
            <a:off x="0" y="787770"/>
            <a:ext cx="9144000" cy="1569660"/>
          </a:xfrm>
          <a:prstGeom prst="rect">
            <a:avLst/>
          </a:prstGeom>
          <a:solidFill>
            <a:schemeClr val="accent6">
              <a:lumMod val="20000"/>
              <a:lumOff val="80000"/>
            </a:schemeClr>
          </a:solidFill>
        </p:spPr>
        <p:txBody>
          <a:bodyPr wrap="square">
            <a:spAutoFit/>
          </a:bodyPr>
          <a:lstStyle/>
          <a:p>
            <a:pPr algn="just"/>
            <a:r>
              <a:rPr lang="en-US" sz="2400" dirty="0" smtClean="0">
                <a:solidFill>
                  <a:schemeClr val="accent6">
                    <a:lumMod val="50000"/>
                  </a:schemeClr>
                </a:solidFill>
              </a:rPr>
              <a:t>When a dissolution of a solid in a liquid takes place, the molecules of the liquid bang to the solid, pulling molecules away and separating them. Finally, the molecules of the solid remain surrounded by molecules of the liquid and distributed uniformly.</a:t>
            </a:r>
            <a:endParaRPr lang="es-ES" sz="2400" dirty="0">
              <a:solidFill>
                <a:schemeClr val="accent6">
                  <a:lumMod val="50000"/>
                </a:schemeClr>
              </a:solidFill>
            </a:endParaRPr>
          </a:p>
        </p:txBody>
      </p:sp>
      <p:grpSp>
        <p:nvGrpSpPr>
          <p:cNvPr id="100" name="99 Grupo"/>
          <p:cNvGrpSpPr/>
          <p:nvPr/>
        </p:nvGrpSpPr>
        <p:grpSpPr>
          <a:xfrm>
            <a:off x="1120496" y="2886014"/>
            <a:ext cx="2880000" cy="3329068"/>
            <a:chOff x="857224" y="2928934"/>
            <a:chExt cx="2880000" cy="3329068"/>
          </a:xfrm>
        </p:grpSpPr>
        <p:grpSp>
          <p:nvGrpSpPr>
            <p:cNvPr id="94" name="93 Grupo"/>
            <p:cNvGrpSpPr/>
            <p:nvPr/>
          </p:nvGrpSpPr>
          <p:grpSpPr>
            <a:xfrm>
              <a:off x="857224" y="2928934"/>
              <a:ext cx="2880000" cy="2880000"/>
              <a:chOff x="1500166" y="3643314"/>
              <a:chExt cx="2286016" cy="2214578"/>
            </a:xfrm>
          </p:grpSpPr>
          <p:sp>
            <p:nvSpPr>
              <p:cNvPr id="3" name="2 Rectángulo"/>
              <p:cNvSpPr/>
              <p:nvPr/>
            </p:nvSpPr>
            <p:spPr>
              <a:xfrm>
                <a:off x="1500166" y="3643314"/>
                <a:ext cx="2286016" cy="2214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3" name="22 Grupo"/>
              <p:cNvGrpSpPr/>
              <p:nvPr/>
            </p:nvGrpSpPr>
            <p:grpSpPr>
              <a:xfrm>
                <a:off x="2214546" y="4429132"/>
                <a:ext cx="785818" cy="785818"/>
                <a:chOff x="2214546" y="4429132"/>
                <a:chExt cx="785818" cy="785818"/>
              </a:xfrm>
            </p:grpSpPr>
            <p:sp>
              <p:nvSpPr>
                <p:cNvPr id="14" name="13 Conector"/>
                <p:cNvSpPr/>
                <p:nvPr/>
              </p:nvSpPr>
              <p:spPr>
                <a:xfrm>
                  <a:off x="2214546" y="4429132"/>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onector"/>
                <p:cNvSpPr/>
                <p:nvPr/>
              </p:nvSpPr>
              <p:spPr>
                <a:xfrm>
                  <a:off x="2500298" y="4429132"/>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onector"/>
                <p:cNvSpPr/>
                <p:nvPr/>
              </p:nvSpPr>
              <p:spPr>
                <a:xfrm>
                  <a:off x="2214546" y="4714884"/>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onector"/>
                <p:cNvSpPr/>
                <p:nvPr/>
              </p:nvSpPr>
              <p:spPr>
                <a:xfrm>
                  <a:off x="2500298" y="4714884"/>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onector"/>
                <p:cNvSpPr/>
                <p:nvPr/>
              </p:nvSpPr>
              <p:spPr>
                <a:xfrm>
                  <a:off x="2500298" y="5000636"/>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onector"/>
                <p:cNvSpPr/>
                <p:nvPr/>
              </p:nvSpPr>
              <p:spPr>
                <a:xfrm>
                  <a:off x="2786050" y="4429132"/>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onector"/>
                <p:cNvSpPr/>
                <p:nvPr/>
              </p:nvSpPr>
              <p:spPr>
                <a:xfrm>
                  <a:off x="2786050" y="4714884"/>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onector"/>
                <p:cNvSpPr/>
                <p:nvPr/>
              </p:nvSpPr>
              <p:spPr>
                <a:xfrm>
                  <a:off x="2786050" y="5000636"/>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onector"/>
                <p:cNvSpPr/>
                <p:nvPr/>
              </p:nvSpPr>
              <p:spPr>
                <a:xfrm>
                  <a:off x="2214546" y="5000636"/>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2" name="61 Grupo"/>
              <p:cNvGrpSpPr/>
              <p:nvPr/>
            </p:nvGrpSpPr>
            <p:grpSpPr>
              <a:xfrm>
                <a:off x="1535037" y="4104685"/>
                <a:ext cx="2194440" cy="1748887"/>
                <a:chOff x="1535037" y="4104685"/>
                <a:chExt cx="2194440" cy="1748887"/>
              </a:xfrm>
            </p:grpSpPr>
            <p:sp>
              <p:nvSpPr>
                <p:cNvPr id="27" name="26 Conector"/>
                <p:cNvSpPr/>
                <p:nvPr/>
              </p:nvSpPr>
              <p:spPr>
                <a:xfrm>
                  <a:off x="3357553" y="531913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onector"/>
                <p:cNvSpPr/>
                <p:nvPr/>
              </p:nvSpPr>
              <p:spPr>
                <a:xfrm>
                  <a:off x="3032062" y="4676189"/>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Conector"/>
                <p:cNvSpPr/>
                <p:nvPr/>
              </p:nvSpPr>
              <p:spPr>
                <a:xfrm>
                  <a:off x="3071801" y="496194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onector"/>
                <p:cNvSpPr/>
                <p:nvPr/>
              </p:nvSpPr>
              <p:spPr>
                <a:xfrm>
                  <a:off x="3032062" y="4390437"/>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onector"/>
                <p:cNvSpPr/>
                <p:nvPr/>
              </p:nvSpPr>
              <p:spPr>
                <a:xfrm>
                  <a:off x="2928925" y="524769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onector"/>
                <p:cNvSpPr/>
                <p:nvPr/>
              </p:nvSpPr>
              <p:spPr>
                <a:xfrm>
                  <a:off x="3389251" y="5033379"/>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onector"/>
                <p:cNvSpPr/>
                <p:nvPr/>
              </p:nvSpPr>
              <p:spPr>
                <a:xfrm>
                  <a:off x="1857355" y="4828589"/>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Conector"/>
                <p:cNvSpPr/>
                <p:nvPr/>
              </p:nvSpPr>
              <p:spPr>
                <a:xfrm>
                  <a:off x="3071801" y="5533446"/>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Conector"/>
                <p:cNvSpPr/>
                <p:nvPr/>
              </p:nvSpPr>
              <p:spPr>
                <a:xfrm>
                  <a:off x="3428991" y="560488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onector"/>
                <p:cNvSpPr/>
                <p:nvPr/>
              </p:nvSpPr>
              <p:spPr>
                <a:xfrm rot="1594283">
                  <a:off x="3426138" y="473176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Conector"/>
                <p:cNvSpPr/>
                <p:nvPr/>
              </p:nvSpPr>
              <p:spPr>
                <a:xfrm rot="20756102">
                  <a:off x="3389536" y="4428570"/>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Conector"/>
                <p:cNvSpPr/>
                <p:nvPr/>
              </p:nvSpPr>
              <p:spPr>
                <a:xfrm>
                  <a:off x="1857355" y="453331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Conector"/>
                <p:cNvSpPr/>
                <p:nvPr/>
              </p:nvSpPr>
              <p:spPr>
                <a:xfrm>
                  <a:off x="2714611" y="5533446"/>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Conector"/>
                <p:cNvSpPr/>
                <p:nvPr/>
              </p:nvSpPr>
              <p:spPr>
                <a:xfrm>
                  <a:off x="2357421" y="560488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onector"/>
                <p:cNvSpPr/>
                <p:nvPr/>
              </p:nvSpPr>
              <p:spPr>
                <a:xfrm>
                  <a:off x="2143107" y="531913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Conector"/>
                <p:cNvSpPr/>
                <p:nvPr/>
              </p:nvSpPr>
              <p:spPr>
                <a:xfrm rot="18757621">
                  <a:off x="1862230" y="5100861"/>
                  <a:ext cx="280373" cy="225365"/>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onector"/>
                <p:cNvSpPr/>
                <p:nvPr/>
              </p:nvSpPr>
              <p:spPr>
                <a:xfrm rot="19724805">
                  <a:off x="1535037" y="518512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49 Conector"/>
                <p:cNvSpPr/>
                <p:nvPr/>
              </p:nvSpPr>
              <p:spPr>
                <a:xfrm>
                  <a:off x="1571603" y="560488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Conector"/>
                <p:cNvSpPr/>
                <p:nvPr/>
              </p:nvSpPr>
              <p:spPr>
                <a:xfrm rot="2217804">
                  <a:off x="1747465" y="5401517"/>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onector"/>
                <p:cNvSpPr/>
                <p:nvPr/>
              </p:nvSpPr>
              <p:spPr>
                <a:xfrm>
                  <a:off x="2500297" y="531913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onector"/>
                <p:cNvSpPr/>
                <p:nvPr/>
              </p:nvSpPr>
              <p:spPr>
                <a:xfrm rot="18437775">
                  <a:off x="2005633" y="5600703"/>
                  <a:ext cx="280373" cy="225365"/>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Conector"/>
                <p:cNvSpPr/>
                <p:nvPr/>
              </p:nvSpPr>
              <p:spPr>
                <a:xfrm rot="17722853">
                  <a:off x="1521836" y="4810652"/>
                  <a:ext cx="280373" cy="225365"/>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onector"/>
                <p:cNvSpPr/>
                <p:nvPr/>
              </p:nvSpPr>
              <p:spPr>
                <a:xfrm rot="2716309">
                  <a:off x="1524794" y="4450459"/>
                  <a:ext cx="280373" cy="225365"/>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Conector"/>
                <p:cNvSpPr/>
                <p:nvPr/>
              </p:nvSpPr>
              <p:spPr>
                <a:xfrm>
                  <a:off x="3389251" y="4104685"/>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Conector"/>
                <p:cNvSpPr/>
                <p:nvPr/>
              </p:nvSpPr>
              <p:spPr>
                <a:xfrm>
                  <a:off x="3032062" y="4104685"/>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Conector"/>
                <p:cNvSpPr/>
                <p:nvPr/>
              </p:nvSpPr>
              <p:spPr>
                <a:xfrm>
                  <a:off x="2714612" y="414741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Conector"/>
                <p:cNvSpPr/>
                <p:nvPr/>
              </p:nvSpPr>
              <p:spPr>
                <a:xfrm>
                  <a:off x="1571604" y="414741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Conector"/>
                <p:cNvSpPr/>
                <p:nvPr/>
              </p:nvSpPr>
              <p:spPr>
                <a:xfrm>
                  <a:off x="1928794" y="4218851"/>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Conector"/>
                <p:cNvSpPr/>
                <p:nvPr/>
              </p:nvSpPr>
              <p:spPr>
                <a:xfrm>
                  <a:off x="2357422" y="4147413"/>
                  <a:ext cx="300486" cy="21028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98" name="97 CuadroTexto"/>
            <p:cNvSpPr txBox="1"/>
            <p:nvPr/>
          </p:nvSpPr>
          <p:spPr>
            <a:xfrm>
              <a:off x="857224" y="5857892"/>
              <a:ext cx="2857520" cy="400110"/>
            </a:xfrm>
            <a:prstGeom prst="rect">
              <a:avLst/>
            </a:prstGeom>
            <a:noFill/>
          </p:spPr>
          <p:txBody>
            <a:bodyPr wrap="square" rtlCol="0">
              <a:spAutoFit/>
            </a:bodyPr>
            <a:lstStyle/>
            <a:p>
              <a:r>
                <a:rPr lang="es-ES" sz="2000" b="1" dirty="0" smtClean="0">
                  <a:solidFill>
                    <a:schemeClr val="accent6">
                      <a:lumMod val="50000"/>
                    </a:schemeClr>
                  </a:solidFill>
                </a:rPr>
                <a:t>Before dissolving</a:t>
              </a:r>
              <a:endParaRPr lang="es-ES" sz="2000" b="1" dirty="0">
                <a:solidFill>
                  <a:schemeClr val="accent6">
                    <a:lumMod val="50000"/>
                  </a:schemeClr>
                </a:solidFill>
              </a:endParaRPr>
            </a:p>
          </p:txBody>
        </p:sp>
      </p:grpSp>
      <p:grpSp>
        <p:nvGrpSpPr>
          <p:cNvPr id="101" name="100 Grupo"/>
          <p:cNvGrpSpPr/>
          <p:nvPr/>
        </p:nvGrpSpPr>
        <p:grpSpPr>
          <a:xfrm>
            <a:off x="5121024" y="2898156"/>
            <a:ext cx="2880000" cy="3316926"/>
            <a:chOff x="4978148" y="2928934"/>
            <a:chExt cx="2880000" cy="3316926"/>
          </a:xfrm>
        </p:grpSpPr>
        <p:grpSp>
          <p:nvGrpSpPr>
            <p:cNvPr id="97" name="96 Grupo"/>
            <p:cNvGrpSpPr/>
            <p:nvPr/>
          </p:nvGrpSpPr>
          <p:grpSpPr>
            <a:xfrm>
              <a:off x="4978148" y="2928934"/>
              <a:ext cx="2880000" cy="2880000"/>
              <a:chOff x="4429124" y="3714752"/>
              <a:chExt cx="2286016" cy="2214578"/>
            </a:xfrm>
          </p:grpSpPr>
          <p:sp>
            <p:nvSpPr>
              <p:cNvPr id="5" name="4 Rectángulo"/>
              <p:cNvSpPr/>
              <p:nvPr/>
            </p:nvSpPr>
            <p:spPr>
              <a:xfrm>
                <a:off x="4429124" y="3714752"/>
                <a:ext cx="2286016" cy="22145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23 Grupo"/>
              <p:cNvGrpSpPr/>
              <p:nvPr/>
            </p:nvGrpSpPr>
            <p:grpSpPr>
              <a:xfrm>
                <a:off x="4742992" y="4264075"/>
                <a:ext cx="1614958" cy="1379503"/>
                <a:chOff x="4814430" y="4121199"/>
                <a:chExt cx="1614958" cy="1379503"/>
              </a:xfrm>
            </p:grpSpPr>
            <p:sp>
              <p:nvSpPr>
                <p:cNvPr id="6" name="5 Conector"/>
                <p:cNvSpPr/>
                <p:nvPr/>
              </p:nvSpPr>
              <p:spPr>
                <a:xfrm>
                  <a:off x="4814430" y="4121199"/>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onector"/>
                <p:cNvSpPr/>
                <p:nvPr/>
              </p:nvSpPr>
              <p:spPr>
                <a:xfrm>
                  <a:off x="5286380" y="4714884"/>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onector"/>
                <p:cNvSpPr/>
                <p:nvPr/>
              </p:nvSpPr>
              <p:spPr>
                <a:xfrm>
                  <a:off x="6106126" y="4181546"/>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onector"/>
                <p:cNvSpPr/>
                <p:nvPr/>
              </p:nvSpPr>
              <p:spPr>
                <a:xfrm>
                  <a:off x="5891812" y="4714884"/>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onector"/>
                <p:cNvSpPr/>
                <p:nvPr/>
              </p:nvSpPr>
              <p:spPr>
                <a:xfrm>
                  <a:off x="6215074" y="5214950"/>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onector"/>
                <p:cNvSpPr/>
                <p:nvPr/>
              </p:nvSpPr>
              <p:spPr>
                <a:xfrm>
                  <a:off x="5000628" y="5214950"/>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onector"/>
                <p:cNvSpPr/>
                <p:nvPr/>
              </p:nvSpPr>
              <p:spPr>
                <a:xfrm>
                  <a:off x="5500694" y="4143380"/>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onector"/>
                <p:cNvSpPr/>
                <p:nvPr/>
              </p:nvSpPr>
              <p:spPr>
                <a:xfrm>
                  <a:off x="5572132" y="5286388"/>
                  <a:ext cx="214314" cy="214314"/>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3" name="62 Grupo"/>
              <p:cNvGrpSpPr/>
              <p:nvPr/>
            </p:nvGrpSpPr>
            <p:grpSpPr>
              <a:xfrm>
                <a:off x="4472537" y="4000504"/>
                <a:ext cx="2204007" cy="1893112"/>
                <a:chOff x="1510737" y="4036219"/>
                <a:chExt cx="2204007" cy="1893112"/>
              </a:xfrm>
            </p:grpSpPr>
            <p:sp>
              <p:nvSpPr>
                <p:cNvPr id="64" name="63 Conector"/>
                <p:cNvSpPr/>
                <p:nvPr/>
              </p:nvSpPr>
              <p:spPr>
                <a:xfrm>
                  <a:off x="3396150" y="5179227"/>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Conector"/>
                <p:cNvSpPr/>
                <p:nvPr/>
              </p:nvSpPr>
              <p:spPr>
                <a:xfrm>
                  <a:off x="3127362" y="4893475"/>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Conector"/>
                <p:cNvSpPr/>
                <p:nvPr/>
              </p:nvSpPr>
              <p:spPr>
                <a:xfrm rot="7485655">
                  <a:off x="2512275" y="4821917"/>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Conector"/>
                <p:cNvSpPr/>
                <p:nvPr/>
              </p:nvSpPr>
              <p:spPr>
                <a:xfrm>
                  <a:off x="2253142" y="460772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Conector"/>
                <p:cNvSpPr/>
                <p:nvPr/>
              </p:nvSpPr>
              <p:spPr>
                <a:xfrm>
                  <a:off x="2928926" y="5214950"/>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68 Conector"/>
                <p:cNvSpPr/>
                <p:nvPr/>
              </p:nvSpPr>
              <p:spPr>
                <a:xfrm rot="4996699">
                  <a:off x="3428992" y="4869317"/>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69 Conector"/>
                <p:cNvSpPr/>
                <p:nvPr/>
              </p:nvSpPr>
              <p:spPr>
                <a:xfrm>
                  <a:off x="1879868" y="4795846"/>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0 Conector"/>
                <p:cNvSpPr/>
                <p:nvPr/>
              </p:nvSpPr>
              <p:spPr>
                <a:xfrm>
                  <a:off x="3110398" y="567929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Conector"/>
                <p:cNvSpPr/>
                <p:nvPr/>
              </p:nvSpPr>
              <p:spPr>
                <a:xfrm>
                  <a:off x="3428992" y="5572140"/>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Conector"/>
                <p:cNvSpPr/>
                <p:nvPr/>
              </p:nvSpPr>
              <p:spPr>
                <a:xfrm rot="1594283">
                  <a:off x="2786049" y="4552938"/>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Conector"/>
                <p:cNvSpPr/>
                <p:nvPr/>
              </p:nvSpPr>
              <p:spPr>
                <a:xfrm rot="20871403">
                  <a:off x="3233928" y="456394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74 Conector"/>
                <p:cNvSpPr/>
                <p:nvPr/>
              </p:nvSpPr>
              <p:spPr>
                <a:xfrm rot="9053643">
                  <a:off x="1933308" y="4500570"/>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75 Conector"/>
                <p:cNvSpPr/>
                <p:nvPr/>
              </p:nvSpPr>
              <p:spPr>
                <a:xfrm>
                  <a:off x="2714612" y="567929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76 Conector"/>
                <p:cNvSpPr/>
                <p:nvPr/>
              </p:nvSpPr>
              <p:spPr>
                <a:xfrm>
                  <a:off x="2253142" y="567929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Conector"/>
                <p:cNvSpPr/>
                <p:nvPr/>
              </p:nvSpPr>
              <p:spPr>
                <a:xfrm rot="4346751">
                  <a:off x="2250758" y="5260718"/>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Conector"/>
                <p:cNvSpPr/>
                <p:nvPr/>
              </p:nvSpPr>
              <p:spPr>
                <a:xfrm rot="18757621">
                  <a:off x="1857356" y="5115852"/>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Conector"/>
                <p:cNvSpPr/>
                <p:nvPr/>
              </p:nvSpPr>
              <p:spPr>
                <a:xfrm rot="19724805">
                  <a:off x="1535028" y="5094928"/>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Conector"/>
                <p:cNvSpPr/>
                <p:nvPr/>
              </p:nvSpPr>
              <p:spPr>
                <a:xfrm>
                  <a:off x="1538762" y="5679293"/>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Conector"/>
                <p:cNvSpPr/>
                <p:nvPr/>
              </p:nvSpPr>
              <p:spPr>
                <a:xfrm rot="490290">
                  <a:off x="1582074" y="5405268"/>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Conector"/>
                <p:cNvSpPr/>
                <p:nvPr/>
              </p:nvSpPr>
              <p:spPr>
                <a:xfrm rot="19511948">
                  <a:off x="2610332" y="5179227"/>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83 Conector"/>
                <p:cNvSpPr/>
                <p:nvPr/>
              </p:nvSpPr>
              <p:spPr>
                <a:xfrm rot="18437775">
                  <a:off x="1924895" y="5679298"/>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84 Conector"/>
                <p:cNvSpPr/>
                <p:nvPr/>
              </p:nvSpPr>
              <p:spPr>
                <a:xfrm rot="19629160">
                  <a:off x="1510737" y="4786093"/>
                  <a:ext cx="294970" cy="207617"/>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Conector"/>
                <p:cNvSpPr/>
                <p:nvPr/>
              </p:nvSpPr>
              <p:spPr>
                <a:xfrm rot="5114397">
                  <a:off x="1491556" y="4429132"/>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86 Conector"/>
                <p:cNvSpPr/>
                <p:nvPr/>
              </p:nvSpPr>
              <p:spPr>
                <a:xfrm rot="5668217">
                  <a:off x="3428992" y="4206896"/>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87 Conector"/>
                <p:cNvSpPr/>
                <p:nvPr/>
              </p:nvSpPr>
              <p:spPr>
                <a:xfrm>
                  <a:off x="3071801" y="4071942"/>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88 Conector"/>
                <p:cNvSpPr/>
                <p:nvPr/>
              </p:nvSpPr>
              <p:spPr>
                <a:xfrm>
                  <a:off x="2714611" y="4143380"/>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89 Conector"/>
                <p:cNvSpPr/>
                <p:nvPr/>
              </p:nvSpPr>
              <p:spPr>
                <a:xfrm>
                  <a:off x="1571603" y="4036219"/>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90 Conector"/>
                <p:cNvSpPr/>
                <p:nvPr/>
              </p:nvSpPr>
              <p:spPr>
                <a:xfrm rot="4212988">
                  <a:off x="2038827" y="4179095"/>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Conector"/>
                <p:cNvSpPr/>
                <p:nvPr/>
              </p:nvSpPr>
              <p:spPr>
                <a:xfrm>
                  <a:off x="2357421" y="4036219"/>
                  <a:ext cx="285752" cy="21431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99" name="98 CuadroTexto"/>
            <p:cNvSpPr txBox="1"/>
            <p:nvPr/>
          </p:nvSpPr>
          <p:spPr>
            <a:xfrm>
              <a:off x="5000628" y="5845750"/>
              <a:ext cx="2857520" cy="400110"/>
            </a:xfrm>
            <a:prstGeom prst="rect">
              <a:avLst/>
            </a:prstGeom>
            <a:noFill/>
          </p:spPr>
          <p:txBody>
            <a:bodyPr wrap="square" rtlCol="0">
              <a:spAutoFit/>
            </a:bodyPr>
            <a:lstStyle/>
            <a:p>
              <a:r>
                <a:rPr lang="es-ES" sz="2000" b="1" dirty="0" smtClean="0">
                  <a:solidFill>
                    <a:schemeClr val="accent6">
                      <a:lumMod val="50000"/>
                    </a:schemeClr>
                  </a:solidFill>
                </a:rPr>
                <a:t>After dissolving</a:t>
              </a:r>
              <a:endParaRPr lang="es-ES" sz="2000" b="1" dirty="0">
                <a:solidFill>
                  <a:schemeClr val="accent6">
                    <a:lumMod val="50000"/>
                  </a:schemeClr>
                </a:solidFill>
              </a:endParaRPr>
            </a:p>
          </p:txBody>
        </p:sp>
      </p:grpSp>
      <p:sp>
        <p:nvSpPr>
          <p:cNvPr id="93" name="92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23220"/>
          </a:xfrm>
          <a:prstGeom prst="rect">
            <a:avLst/>
          </a:prstGeom>
        </p:spPr>
        <p:txBody>
          <a:bodyPr wrap="square">
            <a:spAutoFit/>
          </a:bodyPr>
          <a:lstStyle/>
          <a:p>
            <a:pPr algn="ctr"/>
            <a:r>
              <a:rPr lang="en-US" sz="2800" b="1" dirty="0" smtClean="0">
                <a:solidFill>
                  <a:schemeClr val="accent6">
                    <a:lumMod val="50000"/>
                  </a:schemeClr>
                </a:solidFill>
                <a:effectLst>
                  <a:outerShdw blurRad="38100" dist="38100" dir="2700000" algn="tl">
                    <a:srgbClr val="000000">
                      <a:alpha val="43137"/>
                    </a:srgbClr>
                  </a:outerShdw>
                </a:effectLst>
              </a:rPr>
              <a:t>Methods of separation of substances in mixtures</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0" y="720850"/>
            <a:ext cx="9144000" cy="769441"/>
          </a:xfrm>
          <a:prstGeom prst="rect">
            <a:avLst/>
          </a:prstGeom>
          <a:solidFill>
            <a:schemeClr val="accent6">
              <a:lumMod val="20000"/>
              <a:lumOff val="80000"/>
            </a:schemeClr>
          </a:solidFill>
        </p:spPr>
        <p:txBody>
          <a:bodyPr wrap="square">
            <a:spAutoFit/>
          </a:bodyPr>
          <a:lstStyle/>
          <a:p>
            <a:r>
              <a:rPr lang="en-US" sz="2000" dirty="0" smtClean="0"/>
              <a:t>The main techniques of separation of the substances that integrate the heterogeneous mixtures are:</a:t>
            </a:r>
            <a:r>
              <a:rPr lang="en-US" sz="2400" b="1" dirty="0" smtClean="0">
                <a:solidFill>
                  <a:schemeClr val="accent6">
                    <a:lumMod val="50000"/>
                  </a:schemeClr>
                </a:solidFill>
              </a:rPr>
              <a:t> decantation,  filtration and magnetic separation</a:t>
            </a:r>
            <a:endParaRPr lang="es-ES" sz="2400" b="1" dirty="0">
              <a:solidFill>
                <a:schemeClr val="accent6">
                  <a:lumMod val="50000"/>
                </a:schemeClr>
              </a:solidFill>
            </a:endParaRPr>
          </a:p>
        </p:txBody>
      </p:sp>
      <p:sp>
        <p:nvSpPr>
          <p:cNvPr id="11" name="10 Rectángulo"/>
          <p:cNvSpPr/>
          <p:nvPr/>
        </p:nvSpPr>
        <p:spPr>
          <a:xfrm>
            <a:off x="0" y="3647549"/>
            <a:ext cx="9144000" cy="769441"/>
          </a:xfrm>
          <a:prstGeom prst="rect">
            <a:avLst/>
          </a:prstGeom>
          <a:solidFill>
            <a:schemeClr val="accent6">
              <a:lumMod val="20000"/>
              <a:lumOff val="80000"/>
            </a:schemeClr>
          </a:solidFill>
        </p:spPr>
        <p:txBody>
          <a:bodyPr wrap="square">
            <a:spAutoFit/>
          </a:bodyPr>
          <a:lstStyle/>
          <a:p>
            <a:pPr algn="just"/>
            <a:r>
              <a:rPr lang="en-US" sz="2000" dirty="0" smtClean="0"/>
              <a:t>The main techniques of separation of the substances that integrate the homogeneous mixtures are: </a:t>
            </a:r>
            <a:r>
              <a:rPr lang="en-US" sz="2400" b="1" dirty="0" smtClean="0">
                <a:solidFill>
                  <a:schemeClr val="accent6">
                    <a:lumMod val="50000"/>
                  </a:schemeClr>
                </a:solidFill>
              </a:rPr>
              <a:t>heating to dryness, crystallisation and distillation</a:t>
            </a:r>
            <a:endParaRPr lang="es-ES" sz="2400" b="1" dirty="0">
              <a:solidFill>
                <a:schemeClr val="accent6">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3143240" y="1643050"/>
            <a:ext cx="2914875" cy="1836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71406" y="1643050"/>
            <a:ext cx="2928958" cy="1836000"/>
          </a:xfrm>
          <a:prstGeom prst="rect">
            <a:avLst/>
          </a:prstGeom>
          <a:noFill/>
          <a:ln w="9525">
            <a:noFill/>
            <a:miter lim="800000"/>
            <a:headEnd/>
            <a:tailEnd/>
          </a:ln>
          <a:effectLst/>
        </p:spPr>
      </p:pic>
      <p:pic>
        <p:nvPicPr>
          <p:cNvPr id="2056" name="Picture 8" descr="http://thales.cica.es/rd/Recursos/rd99/ed99-0555-02/destilaci%F3n.JPG"/>
          <p:cNvPicPr>
            <a:picLocks noChangeAspect="1" noChangeArrowheads="1"/>
          </p:cNvPicPr>
          <p:nvPr/>
        </p:nvPicPr>
        <p:blipFill>
          <a:blip r:embed="rId5" cstate="print"/>
          <a:srcRect/>
          <a:stretch>
            <a:fillRect/>
          </a:stretch>
        </p:blipFill>
        <p:spPr bwMode="auto">
          <a:xfrm>
            <a:off x="6143635" y="4950586"/>
            <a:ext cx="2928959" cy="1836000"/>
          </a:xfrm>
          <a:prstGeom prst="rect">
            <a:avLst/>
          </a:prstGeom>
          <a:noFill/>
        </p:spPr>
      </p:pic>
      <p:pic>
        <p:nvPicPr>
          <p:cNvPr id="2058" name="Picture 10" descr="http://thales.cica.es/rd/Recursos/rd99/ed99-0555-02/cristalizaci%f3n.JPG"/>
          <p:cNvPicPr>
            <a:picLocks noChangeAspect="1" noChangeArrowheads="1"/>
          </p:cNvPicPr>
          <p:nvPr/>
        </p:nvPicPr>
        <p:blipFill>
          <a:blip r:embed="rId6" cstate="print"/>
          <a:srcRect/>
          <a:stretch>
            <a:fillRect/>
          </a:stretch>
        </p:blipFill>
        <p:spPr bwMode="auto">
          <a:xfrm>
            <a:off x="3071800" y="4950586"/>
            <a:ext cx="3000397" cy="1845463"/>
          </a:xfrm>
          <a:prstGeom prst="rect">
            <a:avLst/>
          </a:prstGeom>
          <a:noFill/>
        </p:spPr>
      </p:pic>
      <p:pic>
        <p:nvPicPr>
          <p:cNvPr id="59396" name="Picture 4" descr="http://bp0.blogger.com/_epfMTOL9LU4/R_GFygNTiTI/AAAAAAAAACg/qtvfJ6C33_I/s400/Fotos+Agus+088.jpg"/>
          <p:cNvPicPr>
            <a:picLocks noChangeAspect="1" noChangeArrowheads="1"/>
          </p:cNvPicPr>
          <p:nvPr/>
        </p:nvPicPr>
        <p:blipFill>
          <a:blip r:embed="rId7" cstate="print"/>
          <a:srcRect/>
          <a:stretch>
            <a:fillRect/>
          </a:stretch>
        </p:blipFill>
        <p:spPr bwMode="auto">
          <a:xfrm>
            <a:off x="63500" y="4929198"/>
            <a:ext cx="2937600" cy="1871146"/>
          </a:xfrm>
          <a:prstGeom prst="rect">
            <a:avLst/>
          </a:prstGeom>
          <a:noFill/>
        </p:spPr>
      </p:pic>
      <p:pic>
        <p:nvPicPr>
          <p:cNvPr id="12" name="Picture 4" descr="Iron Filings"/>
          <p:cNvPicPr>
            <a:picLocks noChangeAspect="1" noChangeArrowheads="1"/>
          </p:cNvPicPr>
          <p:nvPr/>
        </p:nvPicPr>
        <p:blipFill>
          <a:blip r:embed="rId8" cstate="print"/>
          <a:srcRect/>
          <a:stretch>
            <a:fillRect/>
          </a:stretch>
        </p:blipFill>
        <p:spPr bwMode="auto">
          <a:xfrm>
            <a:off x="6247979" y="1643050"/>
            <a:ext cx="2824615" cy="1836000"/>
          </a:xfrm>
          <a:prstGeom prst="rect">
            <a:avLst/>
          </a:prstGeom>
          <a:noFill/>
        </p:spPr>
      </p:pic>
      <p:sp>
        <p:nvSpPr>
          <p:cNvPr id="13" name="12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32594" y="2798762"/>
            <a:ext cx="4071600" cy="3787200"/>
          </a:xfrm>
          <a:prstGeom prst="rect">
            <a:avLst/>
          </a:prstGeom>
          <a:solidFill>
            <a:schemeClr val="accent6">
              <a:lumMod val="20000"/>
              <a:lumOff val="80000"/>
            </a:schemeClr>
          </a:solidFill>
        </p:spPr>
        <p:txBody>
          <a:bodyPr wrap="square" rtlCol="0">
            <a:spAutoFit/>
          </a:bodyPr>
          <a:lstStyle/>
          <a:p>
            <a:pPr algn="just"/>
            <a:r>
              <a:rPr lang="en-US" sz="2400" dirty="0" smtClean="0"/>
              <a:t>After this, we  open the funnel tap and the liquid at the bottom of the funnel  is transferred into a container. We do not collect the part of liquid that can contain a small part of the other liquid. After this, we collect  the next layer in another container, obtaining two  separate liquids. </a:t>
            </a:r>
            <a:endParaRPr lang="es-ES" sz="2400" dirty="0"/>
          </a:p>
        </p:txBody>
      </p:sp>
      <p:pic>
        <p:nvPicPr>
          <p:cNvPr id="5" name="Picture 1" descr="LIQUID-LIQUID EXTRACTION"/>
          <p:cNvPicPr>
            <a:picLocks noChangeAspect="1" noChangeArrowheads="1"/>
          </p:cNvPicPr>
          <p:nvPr/>
        </p:nvPicPr>
        <p:blipFill>
          <a:blip r:embed="rId3" cstate="print"/>
          <a:srcRect/>
          <a:stretch>
            <a:fillRect/>
          </a:stretch>
        </p:blipFill>
        <p:spPr bwMode="auto">
          <a:xfrm>
            <a:off x="46156" y="2694950"/>
            <a:ext cx="4740158" cy="3877322"/>
          </a:xfrm>
          <a:prstGeom prst="rect">
            <a:avLst/>
          </a:prstGeom>
          <a:noFill/>
          <a:ln>
            <a:solidFill>
              <a:schemeClr val="tx1"/>
            </a:solidFill>
          </a:ln>
        </p:spPr>
      </p:pic>
      <p:sp>
        <p:nvSpPr>
          <p:cNvPr id="6" name="5 Rectángulo"/>
          <p:cNvSpPr/>
          <p:nvPr/>
        </p:nvSpPr>
        <p:spPr>
          <a:xfrm>
            <a:off x="0" y="-71462"/>
            <a:ext cx="9144000" cy="523220"/>
          </a:xfrm>
          <a:prstGeom prst="rect">
            <a:avLst/>
          </a:prstGeom>
        </p:spPr>
        <p:txBody>
          <a:bodyPr wrap="square">
            <a:spAutoFit/>
          </a:bodyPr>
          <a:lstStyle/>
          <a:p>
            <a:pPr algn="ctr"/>
            <a:r>
              <a:rPr lang="es-ES_tradnl" sz="2800" b="1" dirty="0" smtClean="0">
                <a:solidFill>
                  <a:schemeClr val="accent6">
                    <a:lumMod val="50000"/>
                  </a:schemeClr>
                </a:solidFill>
                <a:effectLst>
                  <a:outerShdw blurRad="38100" dist="38100" dir="2700000" algn="tl">
                    <a:srgbClr val="000000">
                      <a:alpha val="43137"/>
                    </a:srgbClr>
                  </a:outerShdw>
                </a:effectLst>
              </a:rPr>
              <a:t>DECANTATION</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7" name="6 Rectángulo"/>
          <p:cNvSpPr/>
          <p:nvPr/>
        </p:nvSpPr>
        <p:spPr>
          <a:xfrm>
            <a:off x="0" y="334858"/>
            <a:ext cx="9144000" cy="2308324"/>
          </a:xfrm>
          <a:prstGeom prst="rect">
            <a:avLst/>
          </a:prstGeom>
          <a:solidFill>
            <a:schemeClr val="accent6">
              <a:lumMod val="20000"/>
              <a:lumOff val="80000"/>
            </a:schemeClr>
          </a:solidFill>
        </p:spPr>
        <p:txBody>
          <a:bodyPr wrap="square">
            <a:spAutoFit/>
          </a:bodyPr>
          <a:lstStyle/>
          <a:p>
            <a:pPr algn="just"/>
            <a:r>
              <a:rPr lang="es-ES" sz="2400" dirty="0" smtClean="0"/>
              <a:t>We use this methode to separate two or more inmiscible liquids with different densities.</a:t>
            </a:r>
            <a:r>
              <a:rPr lang="en-US" sz="2400" dirty="0" smtClean="0"/>
              <a:t> </a:t>
            </a:r>
          </a:p>
          <a:p>
            <a:pPr algn="just"/>
            <a:r>
              <a:rPr lang="en-US" sz="2400" dirty="0" smtClean="0"/>
              <a:t>We put the mixture  into a separating funnel and we allow it to stand for some time. This separates the liquids into layers. The liquid with the lowest density floats on the top and the one with higher density lies below it. </a:t>
            </a:r>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2844" y="2285992"/>
            <a:ext cx="3500461" cy="3416320"/>
          </a:xfrm>
          <a:prstGeom prst="rect">
            <a:avLst/>
          </a:prstGeom>
          <a:solidFill>
            <a:schemeClr val="accent6">
              <a:lumMod val="20000"/>
              <a:lumOff val="80000"/>
            </a:schemeClr>
          </a:solidFill>
        </p:spPr>
        <p:txBody>
          <a:bodyPr wrap="square">
            <a:spAutoFit/>
          </a:bodyPr>
          <a:lstStyle/>
          <a:p>
            <a:pPr algn="just"/>
            <a:r>
              <a:rPr lang="en-US" sz="2400" dirty="0" smtClean="0"/>
              <a:t>Then, we pour the mixture slowly into a container; through the funnel. We can see the particles of  solid on the filter paper. We call residue to the solid particles and we call filtrate to the clear liquid obtained.</a:t>
            </a:r>
            <a:endParaRPr lang="en-US" sz="2400" dirty="0"/>
          </a:p>
        </p:txBody>
      </p:sp>
      <p:pic>
        <p:nvPicPr>
          <p:cNvPr id="4" name="Picture 1" descr="Filteration"/>
          <p:cNvPicPr>
            <a:picLocks noChangeAspect="1" noChangeArrowheads="1"/>
          </p:cNvPicPr>
          <p:nvPr/>
        </p:nvPicPr>
        <p:blipFill>
          <a:blip r:embed="rId3" cstate="print"/>
          <a:srcRect/>
          <a:stretch>
            <a:fillRect/>
          </a:stretch>
        </p:blipFill>
        <p:spPr bwMode="auto">
          <a:xfrm>
            <a:off x="3857652" y="2071678"/>
            <a:ext cx="4929190" cy="4027648"/>
          </a:xfrm>
          <a:prstGeom prst="rect">
            <a:avLst/>
          </a:prstGeom>
          <a:noFill/>
          <a:ln>
            <a:solidFill>
              <a:schemeClr val="tx1"/>
            </a:solidFill>
          </a:ln>
        </p:spPr>
      </p:pic>
      <p:sp>
        <p:nvSpPr>
          <p:cNvPr id="5" name="4 Rectángulo"/>
          <p:cNvSpPr/>
          <p:nvPr/>
        </p:nvSpPr>
        <p:spPr>
          <a:xfrm>
            <a:off x="0" y="-71462"/>
            <a:ext cx="9144000" cy="523220"/>
          </a:xfrm>
          <a:prstGeom prst="rect">
            <a:avLst/>
          </a:prstGeom>
        </p:spPr>
        <p:txBody>
          <a:bodyPr wrap="square">
            <a:spAutoFit/>
          </a:bodyPr>
          <a:lstStyle/>
          <a:p>
            <a:pPr algn="ctr"/>
            <a:r>
              <a:rPr lang="es-ES_tradnl" sz="2800" b="1" dirty="0" smtClean="0">
                <a:solidFill>
                  <a:schemeClr val="accent6">
                    <a:lumMod val="50000"/>
                  </a:schemeClr>
                </a:solidFill>
                <a:effectLst>
                  <a:outerShdw blurRad="38100" dist="38100" dir="2700000" algn="tl">
                    <a:srgbClr val="000000">
                      <a:alpha val="43137"/>
                    </a:srgbClr>
                  </a:outerShdw>
                </a:effectLst>
              </a:rPr>
              <a:t>FILTRATION</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7" name="6 Rectángulo"/>
          <p:cNvSpPr/>
          <p:nvPr/>
        </p:nvSpPr>
        <p:spPr>
          <a:xfrm>
            <a:off x="0" y="669177"/>
            <a:ext cx="9144000" cy="830997"/>
          </a:xfrm>
          <a:prstGeom prst="rect">
            <a:avLst/>
          </a:prstGeom>
          <a:solidFill>
            <a:schemeClr val="accent6">
              <a:lumMod val="20000"/>
              <a:lumOff val="80000"/>
            </a:schemeClr>
          </a:solidFill>
        </p:spPr>
        <p:txBody>
          <a:bodyPr wrap="square">
            <a:spAutoFit/>
          </a:bodyPr>
          <a:lstStyle/>
          <a:p>
            <a:r>
              <a:rPr lang="en-US" sz="2400" dirty="0" smtClean="0"/>
              <a:t>We use this method  to separate an insoluble solid from a liquid. We take a filter paper and fix it to a funnel. </a:t>
            </a:r>
            <a:endParaRPr lang="es-ES" sz="2400" dirty="0"/>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71462"/>
            <a:ext cx="9144000" cy="523220"/>
          </a:xfrm>
          <a:prstGeom prst="rect">
            <a:avLst/>
          </a:prstGeom>
        </p:spPr>
        <p:txBody>
          <a:bodyPr wrap="square">
            <a:spAutoFit/>
          </a:bodyPr>
          <a:lstStyle/>
          <a:p>
            <a:pPr algn="ctr"/>
            <a:r>
              <a:rPr lang="es-ES_tradnl" sz="2800" b="1" dirty="0" smtClean="0">
                <a:solidFill>
                  <a:schemeClr val="accent6">
                    <a:lumMod val="50000"/>
                  </a:schemeClr>
                </a:solidFill>
                <a:effectLst>
                  <a:outerShdw blurRad="38100" dist="38100" dir="2700000" algn="tl">
                    <a:srgbClr val="000000">
                      <a:alpha val="43137"/>
                    </a:srgbClr>
                  </a:outerShdw>
                </a:effectLst>
              </a:rPr>
              <a:t>MAGNETIC SEPARATION</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4" name="3 Rectángulo"/>
          <p:cNvSpPr/>
          <p:nvPr/>
        </p:nvSpPr>
        <p:spPr>
          <a:xfrm>
            <a:off x="0" y="785794"/>
            <a:ext cx="9144000" cy="830997"/>
          </a:xfrm>
          <a:prstGeom prst="rect">
            <a:avLst/>
          </a:prstGeom>
          <a:solidFill>
            <a:schemeClr val="accent6">
              <a:lumMod val="20000"/>
              <a:lumOff val="80000"/>
            </a:schemeClr>
          </a:solidFill>
        </p:spPr>
        <p:txBody>
          <a:bodyPr wrap="square">
            <a:spAutoFit/>
          </a:bodyPr>
          <a:lstStyle/>
          <a:p>
            <a:pPr algn="just"/>
            <a:r>
              <a:rPr lang="es-ES" sz="2400" dirty="0" smtClean="0"/>
              <a:t>We use this methode to separate </a:t>
            </a:r>
            <a:r>
              <a:rPr lang="en-US" sz="2400" dirty="0" smtClean="0"/>
              <a:t> magnetic solids from non magnetic solids.</a:t>
            </a:r>
            <a:endParaRPr lang="es-ES" sz="2400" dirty="0"/>
          </a:p>
        </p:txBody>
      </p:sp>
      <p:sp>
        <p:nvSpPr>
          <p:cNvPr id="16" name="15 CuadroTexto"/>
          <p:cNvSpPr txBox="1"/>
          <p:nvPr/>
        </p:nvSpPr>
        <p:spPr>
          <a:xfrm>
            <a:off x="2857488" y="3571876"/>
            <a:ext cx="2357454" cy="369332"/>
          </a:xfrm>
          <a:prstGeom prst="rect">
            <a:avLst/>
          </a:prstGeom>
          <a:noFill/>
        </p:spPr>
        <p:txBody>
          <a:bodyPr wrap="square" rtlCol="0">
            <a:spAutoFit/>
          </a:bodyPr>
          <a:lstStyle/>
          <a:p>
            <a:endParaRPr lang="es-ES" dirty="0"/>
          </a:p>
        </p:txBody>
      </p:sp>
      <p:sp>
        <p:nvSpPr>
          <p:cNvPr id="18" name="17 CuadroTexto"/>
          <p:cNvSpPr txBox="1"/>
          <p:nvPr/>
        </p:nvSpPr>
        <p:spPr>
          <a:xfrm>
            <a:off x="3000364" y="3571876"/>
            <a:ext cx="2071702" cy="369332"/>
          </a:xfrm>
          <a:prstGeom prst="rect">
            <a:avLst/>
          </a:prstGeom>
          <a:solidFill>
            <a:schemeClr val="bg1"/>
          </a:solidFill>
        </p:spPr>
        <p:txBody>
          <a:bodyPr wrap="square" rtlCol="0">
            <a:spAutoFit/>
          </a:bodyPr>
          <a:lstStyle/>
          <a:p>
            <a:endParaRPr lang="es-ES" dirty="0"/>
          </a:p>
        </p:txBody>
      </p:sp>
      <p:sp>
        <p:nvSpPr>
          <p:cNvPr id="20" name="19 CuadroTexto"/>
          <p:cNvSpPr txBox="1"/>
          <p:nvPr/>
        </p:nvSpPr>
        <p:spPr>
          <a:xfrm>
            <a:off x="2928926" y="3929066"/>
            <a:ext cx="857256" cy="369332"/>
          </a:xfrm>
          <a:prstGeom prst="rect">
            <a:avLst/>
          </a:prstGeom>
          <a:solidFill>
            <a:schemeClr val="bg1"/>
          </a:solidFill>
        </p:spPr>
        <p:txBody>
          <a:bodyPr wrap="square" rtlCol="0">
            <a:spAutoFit/>
          </a:bodyPr>
          <a:lstStyle/>
          <a:p>
            <a:endParaRPr lang="es-ES" dirty="0"/>
          </a:p>
        </p:txBody>
      </p:sp>
      <p:sp>
        <p:nvSpPr>
          <p:cNvPr id="28" name="27 CuadroTexto"/>
          <p:cNvSpPr txBox="1"/>
          <p:nvPr/>
        </p:nvSpPr>
        <p:spPr>
          <a:xfrm>
            <a:off x="1643042" y="2773916"/>
            <a:ext cx="285752" cy="369332"/>
          </a:xfrm>
          <a:prstGeom prst="rect">
            <a:avLst/>
          </a:prstGeom>
          <a:solidFill>
            <a:schemeClr val="bg1"/>
          </a:solidFill>
        </p:spPr>
        <p:txBody>
          <a:bodyPr wrap="square" rtlCol="0">
            <a:spAutoFit/>
          </a:bodyPr>
          <a:lstStyle/>
          <a:p>
            <a:endParaRPr lang="es-ES" dirty="0"/>
          </a:p>
        </p:txBody>
      </p:sp>
      <p:sp>
        <p:nvSpPr>
          <p:cNvPr id="29" name="28 CuadroTexto"/>
          <p:cNvSpPr txBox="1"/>
          <p:nvPr/>
        </p:nvSpPr>
        <p:spPr>
          <a:xfrm>
            <a:off x="2714612" y="4214818"/>
            <a:ext cx="428628" cy="369332"/>
          </a:xfrm>
          <a:prstGeom prst="rect">
            <a:avLst/>
          </a:prstGeom>
          <a:solidFill>
            <a:schemeClr val="bg1"/>
          </a:solidFill>
        </p:spPr>
        <p:txBody>
          <a:bodyPr wrap="square" rtlCol="0">
            <a:spAutoFit/>
          </a:bodyPr>
          <a:lstStyle/>
          <a:p>
            <a:endParaRPr lang="es-ES" dirty="0"/>
          </a:p>
        </p:txBody>
      </p:sp>
      <p:sp>
        <p:nvSpPr>
          <p:cNvPr id="30" name="29 CuadroTexto"/>
          <p:cNvSpPr txBox="1"/>
          <p:nvPr/>
        </p:nvSpPr>
        <p:spPr>
          <a:xfrm>
            <a:off x="2357422" y="4572008"/>
            <a:ext cx="428628" cy="369332"/>
          </a:xfrm>
          <a:prstGeom prst="rect">
            <a:avLst/>
          </a:prstGeom>
          <a:solidFill>
            <a:schemeClr val="bg1"/>
          </a:solidFill>
        </p:spPr>
        <p:txBody>
          <a:bodyPr wrap="square" rtlCol="0">
            <a:spAutoFit/>
          </a:bodyPr>
          <a:lstStyle/>
          <a:p>
            <a:endParaRPr lang="es-ES" dirty="0"/>
          </a:p>
        </p:txBody>
      </p:sp>
      <p:grpSp>
        <p:nvGrpSpPr>
          <p:cNvPr id="37" name="36 Grupo"/>
          <p:cNvGrpSpPr/>
          <p:nvPr/>
        </p:nvGrpSpPr>
        <p:grpSpPr>
          <a:xfrm>
            <a:off x="285720" y="2202412"/>
            <a:ext cx="4976827" cy="3941232"/>
            <a:chOff x="428596" y="2202412"/>
            <a:chExt cx="4976827" cy="3941232"/>
          </a:xfrm>
        </p:grpSpPr>
        <p:grpSp>
          <p:nvGrpSpPr>
            <p:cNvPr id="35" name="34 Grupo"/>
            <p:cNvGrpSpPr/>
            <p:nvPr/>
          </p:nvGrpSpPr>
          <p:grpSpPr>
            <a:xfrm>
              <a:off x="428596" y="2202412"/>
              <a:ext cx="4976827" cy="3941232"/>
              <a:chOff x="285720" y="2357430"/>
              <a:chExt cx="4976827" cy="3941232"/>
            </a:xfrm>
          </p:grpSpPr>
          <p:grpSp>
            <p:nvGrpSpPr>
              <p:cNvPr id="22" name="21 Grupo"/>
              <p:cNvGrpSpPr/>
              <p:nvPr/>
            </p:nvGrpSpPr>
            <p:grpSpPr>
              <a:xfrm>
                <a:off x="285720" y="2357430"/>
                <a:ext cx="4976827" cy="3732621"/>
                <a:chOff x="285720" y="2357430"/>
                <a:chExt cx="4976827" cy="3732621"/>
              </a:xfrm>
            </p:grpSpPr>
            <p:grpSp>
              <p:nvGrpSpPr>
                <p:cNvPr id="17" name="16 Grupo"/>
                <p:cNvGrpSpPr/>
                <p:nvPr/>
              </p:nvGrpSpPr>
              <p:grpSpPr>
                <a:xfrm>
                  <a:off x="285720" y="2357430"/>
                  <a:ext cx="4976827" cy="3732621"/>
                  <a:chOff x="285720" y="2357430"/>
                  <a:chExt cx="4976827" cy="3732621"/>
                </a:xfrm>
              </p:grpSpPr>
              <p:pic>
                <p:nvPicPr>
                  <p:cNvPr id="53250" name="Picture 2" descr="http://bp0.blogger.com/_HchKYPwgvFE/R453dfnbcrI/AAAAAAAAANc/TQE7qEobZhE/s320/MEZCLA.JPG"/>
                  <p:cNvPicPr>
                    <a:picLocks noChangeAspect="1" noChangeArrowheads="1"/>
                  </p:cNvPicPr>
                  <p:nvPr/>
                </p:nvPicPr>
                <p:blipFill>
                  <a:blip r:embed="rId3" cstate="print"/>
                  <a:srcRect/>
                  <a:stretch>
                    <a:fillRect/>
                  </a:stretch>
                </p:blipFill>
                <p:spPr bwMode="auto">
                  <a:xfrm>
                    <a:off x="285720" y="2357430"/>
                    <a:ext cx="4976827" cy="3732621"/>
                  </a:xfrm>
                  <a:prstGeom prst="rect">
                    <a:avLst/>
                  </a:prstGeom>
                  <a:noFill/>
                </p:spPr>
              </p:pic>
              <p:sp>
                <p:nvSpPr>
                  <p:cNvPr id="6" name="5 CuadroTexto"/>
                  <p:cNvSpPr txBox="1"/>
                  <p:nvPr/>
                </p:nvSpPr>
                <p:spPr>
                  <a:xfrm>
                    <a:off x="1357290" y="3273982"/>
                    <a:ext cx="928694" cy="369332"/>
                  </a:xfrm>
                  <a:prstGeom prst="rect">
                    <a:avLst/>
                  </a:prstGeom>
                  <a:solidFill>
                    <a:schemeClr val="accent6">
                      <a:lumMod val="20000"/>
                      <a:lumOff val="80000"/>
                    </a:schemeClr>
                  </a:solidFill>
                </p:spPr>
                <p:txBody>
                  <a:bodyPr wrap="square" rtlCol="0">
                    <a:spAutoFit/>
                  </a:bodyPr>
                  <a:lstStyle/>
                  <a:p>
                    <a:pPr algn="ctr"/>
                    <a:r>
                      <a:rPr lang="es-ES" dirty="0" smtClean="0"/>
                      <a:t>Magnet</a:t>
                    </a:r>
                    <a:endParaRPr lang="es-ES" dirty="0"/>
                  </a:p>
                </p:txBody>
              </p:sp>
              <p:cxnSp>
                <p:nvCxnSpPr>
                  <p:cNvPr id="9" name="8 Conector recto de flecha"/>
                  <p:cNvCxnSpPr/>
                  <p:nvPr/>
                </p:nvCxnSpPr>
                <p:spPr>
                  <a:xfrm flipV="1">
                    <a:off x="3214678" y="4214818"/>
                    <a:ext cx="857256" cy="64294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1785918" y="3714752"/>
                    <a:ext cx="428628" cy="4286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20 CuadroTexto"/>
                <p:cNvSpPr txBox="1"/>
                <p:nvPr/>
              </p:nvSpPr>
              <p:spPr>
                <a:xfrm>
                  <a:off x="2571736" y="3714752"/>
                  <a:ext cx="2357454" cy="369332"/>
                </a:xfrm>
                <a:prstGeom prst="rect">
                  <a:avLst/>
                </a:prstGeom>
                <a:solidFill>
                  <a:schemeClr val="accent6">
                    <a:lumMod val="20000"/>
                    <a:lumOff val="80000"/>
                  </a:schemeClr>
                </a:solidFill>
              </p:spPr>
              <p:txBody>
                <a:bodyPr wrap="square" rtlCol="0">
                  <a:spAutoFit/>
                </a:bodyPr>
                <a:lstStyle/>
                <a:p>
                  <a:pPr algn="ctr"/>
                  <a:r>
                    <a:rPr lang="en-US" dirty="0" smtClean="0"/>
                    <a:t>Sulfur and iron filings</a:t>
                  </a:r>
                  <a:endParaRPr lang="es-ES" dirty="0"/>
                </a:p>
              </p:txBody>
            </p:sp>
          </p:grpSp>
          <p:sp>
            <p:nvSpPr>
              <p:cNvPr id="23" name="22 CuadroTexto"/>
              <p:cNvSpPr txBox="1"/>
              <p:nvPr/>
            </p:nvSpPr>
            <p:spPr>
              <a:xfrm>
                <a:off x="3000364" y="3357562"/>
                <a:ext cx="2000264" cy="369332"/>
              </a:xfrm>
              <a:prstGeom prst="rect">
                <a:avLst/>
              </a:prstGeom>
              <a:solidFill>
                <a:schemeClr val="bg1"/>
              </a:solidFill>
            </p:spPr>
            <p:txBody>
              <a:bodyPr wrap="square" rtlCol="0">
                <a:spAutoFit/>
              </a:bodyPr>
              <a:lstStyle/>
              <a:p>
                <a:endParaRPr lang="es-ES" dirty="0"/>
              </a:p>
            </p:txBody>
          </p:sp>
          <p:cxnSp>
            <p:nvCxnSpPr>
              <p:cNvPr id="33" name="32 Conector recto de flecha"/>
              <p:cNvCxnSpPr/>
              <p:nvPr/>
            </p:nvCxnSpPr>
            <p:spPr>
              <a:xfrm>
                <a:off x="2786050" y="5572140"/>
                <a:ext cx="714380" cy="3571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3571868" y="5929330"/>
                <a:ext cx="1214446" cy="369332"/>
              </a:xfrm>
              <a:prstGeom prst="rect">
                <a:avLst/>
              </a:prstGeom>
              <a:solidFill>
                <a:schemeClr val="accent6">
                  <a:lumMod val="20000"/>
                  <a:lumOff val="80000"/>
                </a:schemeClr>
              </a:solidFill>
            </p:spPr>
            <p:txBody>
              <a:bodyPr wrap="square" rtlCol="0">
                <a:spAutoFit/>
              </a:bodyPr>
              <a:lstStyle/>
              <a:p>
                <a:pPr algn="ctr"/>
                <a:r>
                  <a:rPr lang="es-ES" dirty="0" smtClean="0"/>
                  <a:t>Clock glass</a:t>
                </a:r>
                <a:endParaRPr lang="es-ES" dirty="0"/>
              </a:p>
            </p:txBody>
          </p:sp>
        </p:grpSp>
        <p:sp>
          <p:nvSpPr>
            <p:cNvPr id="36" name="35 CuadroTexto"/>
            <p:cNvSpPr txBox="1"/>
            <p:nvPr/>
          </p:nvSpPr>
          <p:spPr>
            <a:xfrm>
              <a:off x="1714480" y="2643182"/>
              <a:ext cx="571504" cy="369332"/>
            </a:xfrm>
            <a:prstGeom prst="rect">
              <a:avLst/>
            </a:prstGeom>
            <a:solidFill>
              <a:schemeClr val="bg1"/>
            </a:solidFill>
          </p:spPr>
          <p:txBody>
            <a:bodyPr wrap="square" rtlCol="0">
              <a:spAutoFit/>
            </a:bodyPr>
            <a:lstStyle/>
            <a:p>
              <a:endParaRPr lang="es-ES" dirty="0"/>
            </a:p>
          </p:txBody>
        </p:sp>
      </p:grpSp>
      <p:pic>
        <p:nvPicPr>
          <p:cNvPr id="38" name="Picture 4"/>
          <p:cNvPicPr>
            <a:picLocks noChangeAspect="1" noChangeArrowheads="1"/>
          </p:cNvPicPr>
          <p:nvPr/>
        </p:nvPicPr>
        <p:blipFill>
          <a:blip r:embed="rId4" cstate="print"/>
          <a:srcRect/>
          <a:stretch>
            <a:fillRect/>
          </a:stretch>
        </p:blipFill>
        <p:spPr bwMode="auto">
          <a:xfrm>
            <a:off x="5857884" y="2000240"/>
            <a:ext cx="2885145" cy="1836000"/>
          </a:xfrm>
          <a:prstGeom prst="rect">
            <a:avLst/>
          </a:prstGeom>
          <a:noFill/>
          <a:ln w="9525">
            <a:noFill/>
            <a:miter lim="800000"/>
            <a:headEnd/>
            <a:tailEnd/>
          </a:ln>
          <a:effectLst/>
        </p:spPr>
      </p:pic>
      <p:sp>
        <p:nvSpPr>
          <p:cNvPr id="40" name="39 Rectángulo"/>
          <p:cNvSpPr/>
          <p:nvPr/>
        </p:nvSpPr>
        <p:spPr>
          <a:xfrm>
            <a:off x="5357818" y="4786322"/>
            <a:ext cx="3571836" cy="1200329"/>
          </a:xfrm>
          <a:prstGeom prst="rect">
            <a:avLst/>
          </a:prstGeom>
          <a:solidFill>
            <a:schemeClr val="accent2">
              <a:lumMod val="40000"/>
              <a:lumOff val="60000"/>
            </a:schemeClr>
          </a:solidFill>
        </p:spPr>
        <p:txBody>
          <a:bodyPr wrap="square">
            <a:spAutoFit/>
          </a:bodyPr>
          <a:lstStyle/>
          <a:p>
            <a:pPr algn="just"/>
            <a:r>
              <a:rPr lang="en-US" sz="2400" dirty="0" smtClean="0"/>
              <a:t>Iron filings are very small pieces of iron that look like a light powder.</a:t>
            </a:r>
            <a:endParaRPr lang="es-ES" sz="2400" dirty="0"/>
          </a:p>
        </p:txBody>
      </p:sp>
      <p:sp>
        <p:nvSpPr>
          <p:cNvPr id="25" name="2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Evapouration"/>
          <p:cNvPicPr>
            <a:picLocks noChangeAspect="1" noChangeArrowheads="1"/>
          </p:cNvPicPr>
          <p:nvPr/>
        </p:nvPicPr>
        <p:blipFill>
          <a:blip r:embed="rId3" cstate="print"/>
          <a:srcRect/>
          <a:stretch>
            <a:fillRect/>
          </a:stretch>
        </p:blipFill>
        <p:spPr bwMode="auto">
          <a:xfrm>
            <a:off x="785787" y="2542328"/>
            <a:ext cx="4143403" cy="2924756"/>
          </a:xfrm>
          <a:prstGeom prst="rect">
            <a:avLst/>
          </a:prstGeom>
          <a:noFill/>
          <a:ln>
            <a:solidFill>
              <a:schemeClr val="tx1"/>
            </a:solidFill>
          </a:ln>
        </p:spPr>
      </p:pic>
      <p:sp>
        <p:nvSpPr>
          <p:cNvPr id="4" name="3 Rectángulo"/>
          <p:cNvSpPr/>
          <p:nvPr/>
        </p:nvSpPr>
        <p:spPr>
          <a:xfrm>
            <a:off x="0" y="-71462"/>
            <a:ext cx="9144000" cy="523220"/>
          </a:xfrm>
          <a:prstGeom prst="rect">
            <a:avLst/>
          </a:prstGeom>
        </p:spPr>
        <p:txBody>
          <a:bodyPr wrap="square">
            <a:spAutoFit/>
          </a:bodyPr>
          <a:lstStyle/>
          <a:p>
            <a:pPr algn="ctr"/>
            <a:r>
              <a:rPr lang="es-ES_tradnl" sz="2800" b="1" smtClean="0">
                <a:solidFill>
                  <a:schemeClr val="accent6">
                    <a:lumMod val="50000"/>
                  </a:schemeClr>
                </a:solidFill>
                <a:effectLst>
                  <a:outerShdw blurRad="38100" dist="38100" dir="2700000" algn="tl">
                    <a:srgbClr val="000000">
                      <a:alpha val="43137"/>
                    </a:srgbClr>
                  </a:outerShdw>
                </a:effectLst>
              </a:rPr>
              <a:t>HEATING TO </a:t>
            </a:r>
            <a:r>
              <a:rPr lang="es-ES_tradnl" sz="2800" b="1" dirty="0" smtClean="0">
                <a:solidFill>
                  <a:schemeClr val="accent6">
                    <a:lumMod val="50000"/>
                  </a:schemeClr>
                </a:solidFill>
                <a:effectLst>
                  <a:outerShdw blurRad="38100" dist="38100" dir="2700000" algn="tl">
                    <a:srgbClr val="000000">
                      <a:alpha val="43137"/>
                    </a:srgbClr>
                  </a:outerShdw>
                </a:effectLst>
              </a:rPr>
              <a:t>DRYNESS</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0" y="642918"/>
            <a:ext cx="9144000" cy="830997"/>
          </a:xfrm>
          <a:prstGeom prst="rect">
            <a:avLst/>
          </a:prstGeom>
          <a:solidFill>
            <a:schemeClr val="accent6">
              <a:lumMod val="20000"/>
              <a:lumOff val="80000"/>
            </a:schemeClr>
          </a:solidFill>
        </p:spPr>
        <p:txBody>
          <a:bodyPr wrap="square">
            <a:spAutoFit/>
          </a:bodyPr>
          <a:lstStyle/>
          <a:p>
            <a:r>
              <a:rPr lang="en-US" sz="2400" dirty="0" smtClean="0"/>
              <a:t>We use this method  to separate  soluble solids from solutions. We heat the solution in an evaporating dish until the solvent vaporizes. </a:t>
            </a:r>
            <a:endParaRPr lang="es-ES" sz="2400" dirty="0" smtClean="0"/>
          </a:p>
        </p:txBody>
      </p:sp>
      <p:sp>
        <p:nvSpPr>
          <p:cNvPr id="11" name="10 CuadroTexto"/>
          <p:cNvSpPr txBox="1"/>
          <p:nvPr/>
        </p:nvSpPr>
        <p:spPr>
          <a:xfrm>
            <a:off x="5857884" y="2500306"/>
            <a:ext cx="3071834" cy="1938992"/>
          </a:xfrm>
          <a:prstGeom prst="rect">
            <a:avLst/>
          </a:prstGeom>
          <a:solidFill>
            <a:schemeClr val="accent6">
              <a:lumMod val="20000"/>
              <a:lumOff val="80000"/>
            </a:schemeClr>
          </a:solidFill>
        </p:spPr>
        <p:txBody>
          <a:bodyPr wrap="square" rtlCol="0">
            <a:spAutoFit/>
          </a:bodyPr>
          <a:lstStyle/>
          <a:p>
            <a:r>
              <a:rPr lang="es-ES" sz="2400" dirty="0" smtClean="0"/>
              <a:t>When we heat:</a:t>
            </a:r>
          </a:p>
          <a:p>
            <a:endParaRPr lang="es-ES" sz="2400" dirty="0" smtClean="0"/>
          </a:p>
          <a:p>
            <a:pPr>
              <a:buFont typeface="Arial" pitchFamily="34" charset="0"/>
              <a:buChar char="•"/>
            </a:pPr>
            <a:r>
              <a:rPr lang="es-ES" sz="2400" dirty="0" smtClean="0"/>
              <a:t>  We waste energy</a:t>
            </a:r>
          </a:p>
          <a:p>
            <a:pPr>
              <a:buFont typeface="Arial" pitchFamily="34" charset="0"/>
              <a:buChar char="•"/>
            </a:pPr>
            <a:r>
              <a:rPr lang="es-ES" sz="2400" dirty="0" smtClean="0"/>
              <a:t>  Crystals are smaller</a:t>
            </a:r>
          </a:p>
          <a:p>
            <a:pPr>
              <a:buFont typeface="Arial" pitchFamily="34" charset="0"/>
              <a:buChar char="•"/>
            </a:pPr>
            <a:r>
              <a:rPr lang="es-ES" sz="2400" dirty="0" smtClean="0"/>
              <a:t>  The process is faster</a:t>
            </a:r>
          </a:p>
        </p:txBody>
      </p:sp>
      <p:sp>
        <p:nvSpPr>
          <p:cNvPr id="12" name="11 Rectángulo"/>
          <p:cNvSpPr/>
          <p:nvPr/>
        </p:nvSpPr>
        <p:spPr>
          <a:xfrm>
            <a:off x="0" y="6072206"/>
            <a:ext cx="9144000" cy="461665"/>
          </a:xfrm>
          <a:prstGeom prst="rect">
            <a:avLst/>
          </a:prstGeom>
          <a:solidFill>
            <a:schemeClr val="accent6">
              <a:lumMod val="20000"/>
              <a:lumOff val="80000"/>
            </a:schemeClr>
          </a:solidFill>
        </p:spPr>
        <p:txBody>
          <a:bodyPr wrap="square">
            <a:spAutoFit/>
          </a:bodyPr>
          <a:lstStyle/>
          <a:p>
            <a:pPr algn="just"/>
            <a:r>
              <a:rPr lang="en-US" sz="2400" dirty="0" smtClean="0"/>
              <a:t>In this process we only obtain the solute, not the solvent. </a:t>
            </a:r>
            <a:endParaRPr lang="en-US" sz="2400" dirty="0"/>
          </a:p>
        </p:txBody>
      </p:sp>
      <p:sp>
        <p:nvSpPr>
          <p:cNvPr id="7" name="6 CuadroTexto"/>
          <p:cNvSpPr txBox="1"/>
          <p:nvPr/>
        </p:nvSpPr>
        <p:spPr>
          <a:xfrm>
            <a:off x="3714744" y="4143380"/>
            <a:ext cx="1143008" cy="369332"/>
          </a:xfrm>
          <a:prstGeom prst="rect">
            <a:avLst/>
          </a:prstGeom>
          <a:noFill/>
        </p:spPr>
        <p:txBody>
          <a:bodyPr wrap="square" rtlCol="0">
            <a:spAutoFit/>
          </a:bodyPr>
          <a:lstStyle/>
          <a:p>
            <a:endParaRPr lang="es-ES" dirty="0"/>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1462"/>
            <a:ext cx="9144000" cy="523220"/>
          </a:xfrm>
          <a:prstGeom prst="rect">
            <a:avLst/>
          </a:prstGeom>
        </p:spPr>
        <p:txBody>
          <a:bodyPr wrap="square">
            <a:spAutoFit/>
          </a:bodyPr>
          <a:lstStyle/>
          <a:p>
            <a:pPr algn="ctr"/>
            <a:r>
              <a:rPr lang="es-ES_tradnl" sz="2800" b="1" dirty="0" smtClean="0">
                <a:solidFill>
                  <a:schemeClr val="accent6">
                    <a:lumMod val="50000"/>
                  </a:schemeClr>
                </a:solidFill>
                <a:effectLst>
                  <a:outerShdw blurRad="38100" dist="38100" dir="2700000" algn="tl">
                    <a:srgbClr val="000000">
                      <a:alpha val="43137"/>
                    </a:srgbClr>
                  </a:outerShdw>
                </a:effectLst>
              </a:rPr>
              <a:t>CRYSTALLISATION</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3" name="2 Rectángulo"/>
          <p:cNvSpPr/>
          <p:nvPr/>
        </p:nvSpPr>
        <p:spPr>
          <a:xfrm>
            <a:off x="0" y="714356"/>
            <a:ext cx="9144000" cy="1200329"/>
          </a:xfrm>
          <a:prstGeom prst="rect">
            <a:avLst/>
          </a:prstGeom>
          <a:solidFill>
            <a:schemeClr val="accent6">
              <a:lumMod val="20000"/>
              <a:lumOff val="80000"/>
            </a:schemeClr>
          </a:solidFill>
        </p:spPr>
        <p:txBody>
          <a:bodyPr wrap="square">
            <a:spAutoFit/>
          </a:bodyPr>
          <a:lstStyle/>
          <a:p>
            <a:pPr algn="just"/>
            <a:r>
              <a:rPr lang="en-US" sz="2400" dirty="0" smtClean="0"/>
              <a:t>We use this method to separate soluble solids from solutions. In this process we must wait for the liquid to evaporate at room temperature without  heating it and the solid  crystallizes.</a:t>
            </a:r>
            <a:endParaRPr lang="es-ES" sz="2400" dirty="0" smtClean="0"/>
          </a:p>
        </p:txBody>
      </p:sp>
      <p:sp>
        <p:nvSpPr>
          <p:cNvPr id="5" name="4 CuadroTexto"/>
          <p:cNvSpPr txBox="1"/>
          <p:nvPr/>
        </p:nvSpPr>
        <p:spPr>
          <a:xfrm>
            <a:off x="5143504" y="2500306"/>
            <a:ext cx="3786214" cy="1938992"/>
          </a:xfrm>
          <a:prstGeom prst="rect">
            <a:avLst/>
          </a:prstGeom>
          <a:solidFill>
            <a:schemeClr val="accent6">
              <a:lumMod val="20000"/>
              <a:lumOff val="80000"/>
            </a:schemeClr>
          </a:solidFill>
        </p:spPr>
        <p:txBody>
          <a:bodyPr wrap="square" rtlCol="0">
            <a:spAutoFit/>
          </a:bodyPr>
          <a:lstStyle/>
          <a:p>
            <a:r>
              <a:rPr lang="es-ES" sz="2400" dirty="0" smtClean="0"/>
              <a:t>In the crystallisation:</a:t>
            </a:r>
          </a:p>
          <a:p>
            <a:endParaRPr lang="es-ES" sz="2400" dirty="0" smtClean="0"/>
          </a:p>
          <a:p>
            <a:pPr>
              <a:buFont typeface="Arial" pitchFamily="34" charset="0"/>
              <a:buChar char="•"/>
            </a:pPr>
            <a:r>
              <a:rPr lang="es-ES" sz="2400" dirty="0" smtClean="0"/>
              <a:t>  We do not waste energy</a:t>
            </a:r>
          </a:p>
          <a:p>
            <a:pPr>
              <a:buFont typeface="Arial" pitchFamily="34" charset="0"/>
              <a:buChar char="•"/>
            </a:pPr>
            <a:r>
              <a:rPr lang="es-ES" sz="2400" dirty="0" smtClean="0"/>
              <a:t>  Crystals are greater</a:t>
            </a:r>
          </a:p>
          <a:p>
            <a:pPr>
              <a:buFont typeface="Arial" pitchFamily="34" charset="0"/>
              <a:buChar char="•"/>
            </a:pPr>
            <a:r>
              <a:rPr lang="es-ES" sz="2400" dirty="0" smtClean="0"/>
              <a:t>  The process is slower</a:t>
            </a:r>
          </a:p>
        </p:txBody>
      </p:sp>
      <p:pic>
        <p:nvPicPr>
          <p:cNvPr id="49154" name="Picture 2" descr="http://www.geocities.com/jdazconejo/p3.JPG"/>
          <p:cNvPicPr>
            <a:picLocks noChangeAspect="1" noChangeArrowheads="1"/>
          </p:cNvPicPr>
          <p:nvPr/>
        </p:nvPicPr>
        <p:blipFill>
          <a:blip r:embed="rId3" cstate="print"/>
          <a:srcRect/>
          <a:stretch>
            <a:fillRect/>
          </a:stretch>
        </p:blipFill>
        <p:spPr bwMode="auto">
          <a:xfrm>
            <a:off x="357158" y="2357430"/>
            <a:ext cx="4458782" cy="3429002"/>
          </a:xfrm>
          <a:prstGeom prst="rect">
            <a:avLst/>
          </a:prstGeom>
          <a:noFill/>
          <a:ln>
            <a:solidFill>
              <a:schemeClr val="tx1">
                <a:lumMod val="85000"/>
                <a:lumOff val="15000"/>
              </a:schemeClr>
            </a:solidFill>
          </a:ln>
        </p:spPr>
      </p:pic>
      <p:sp>
        <p:nvSpPr>
          <p:cNvPr id="7" name="6 CuadroTexto"/>
          <p:cNvSpPr txBox="1"/>
          <p:nvPr/>
        </p:nvSpPr>
        <p:spPr>
          <a:xfrm>
            <a:off x="3714744" y="3071810"/>
            <a:ext cx="357190" cy="369332"/>
          </a:xfrm>
          <a:prstGeom prst="rect">
            <a:avLst/>
          </a:prstGeom>
          <a:solidFill>
            <a:schemeClr val="bg1"/>
          </a:solidFill>
        </p:spPr>
        <p:txBody>
          <a:bodyPr wrap="square" rtlCol="0">
            <a:spAutoFit/>
          </a:bodyPr>
          <a:lstStyle/>
          <a:p>
            <a:endParaRPr lang="es-ES" dirty="0"/>
          </a:p>
        </p:txBody>
      </p:sp>
      <p:sp>
        <p:nvSpPr>
          <p:cNvPr id="8" name="7 CuadroTexto"/>
          <p:cNvSpPr txBox="1"/>
          <p:nvPr/>
        </p:nvSpPr>
        <p:spPr>
          <a:xfrm>
            <a:off x="1714480" y="3000372"/>
            <a:ext cx="285752" cy="369332"/>
          </a:xfrm>
          <a:prstGeom prst="rect">
            <a:avLst/>
          </a:prstGeom>
          <a:solidFill>
            <a:schemeClr val="bg1"/>
          </a:solidFill>
        </p:spPr>
        <p:txBody>
          <a:bodyPr wrap="square" rtlCol="0">
            <a:spAutoFit/>
          </a:bodyPr>
          <a:lstStyle/>
          <a:p>
            <a:endParaRPr lang="es-ES" dirty="0"/>
          </a:p>
        </p:txBody>
      </p:sp>
      <p:sp>
        <p:nvSpPr>
          <p:cNvPr id="9" name="8 CuadroTexto"/>
          <p:cNvSpPr txBox="1"/>
          <p:nvPr/>
        </p:nvSpPr>
        <p:spPr>
          <a:xfrm>
            <a:off x="3714744" y="2928934"/>
            <a:ext cx="1000132" cy="369332"/>
          </a:xfrm>
          <a:prstGeom prst="rect">
            <a:avLst/>
          </a:prstGeom>
          <a:solidFill>
            <a:schemeClr val="bg1"/>
          </a:solidFill>
        </p:spPr>
        <p:txBody>
          <a:bodyPr wrap="square" rtlCol="0">
            <a:spAutoFit/>
          </a:bodyPr>
          <a:lstStyle/>
          <a:p>
            <a:endParaRPr lang="es-ES" dirty="0"/>
          </a:p>
        </p:txBody>
      </p:sp>
      <p:sp>
        <p:nvSpPr>
          <p:cNvPr id="10" name="9 CuadroTexto"/>
          <p:cNvSpPr txBox="1"/>
          <p:nvPr/>
        </p:nvSpPr>
        <p:spPr>
          <a:xfrm>
            <a:off x="3857620" y="2786058"/>
            <a:ext cx="357190" cy="369332"/>
          </a:xfrm>
          <a:prstGeom prst="rect">
            <a:avLst/>
          </a:prstGeom>
          <a:solidFill>
            <a:schemeClr val="bg1"/>
          </a:solidFill>
        </p:spPr>
        <p:txBody>
          <a:bodyPr wrap="square" rtlCol="0">
            <a:spAutoFit/>
          </a:bodyPr>
          <a:lstStyle/>
          <a:p>
            <a:endParaRPr lang="es-ES" dirty="0">
              <a:solidFill>
                <a:schemeClr val="bg1"/>
              </a:solidFill>
            </a:endParaRPr>
          </a:p>
        </p:txBody>
      </p:sp>
      <p:sp>
        <p:nvSpPr>
          <p:cNvPr id="11" name="10 CuadroTexto"/>
          <p:cNvSpPr txBox="1"/>
          <p:nvPr/>
        </p:nvSpPr>
        <p:spPr>
          <a:xfrm>
            <a:off x="1928794" y="2786058"/>
            <a:ext cx="214314" cy="369332"/>
          </a:xfrm>
          <a:prstGeom prst="rect">
            <a:avLst/>
          </a:prstGeom>
          <a:solidFill>
            <a:schemeClr val="bg1"/>
          </a:solidFill>
        </p:spPr>
        <p:txBody>
          <a:bodyPr wrap="square" rtlCol="0">
            <a:spAutoFit/>
          </a:bodyPr>
          <a:lstStyle/>
          <a:p>
            <a:endParaRPr lang="es-ES" dirty="0"/>
          </a:p>
        </p:txBody>
      </p:sp>
      <p:sp>
        <p:nvSpPr>
          <p:cNvPr id="12" name="11 CuadroTexto"/>
          <p:cNvSpPr txBox="1"/>
          <p:nvPr/>
        </p:nvSpPr>
        <p:spPr>
          <a:xfrm>
            <a:off x="1785918" y="2857496"/>
            <a:ext cx="571504" cy="369332"/>
          </a:xfrm>
          <a:prstGeom prst="rect">
            <a:avLst/>
          </a:prstGeom>
          <a:solidFill>
            <a:schemeClr val="bg1"/>
          </a:solidFill>
        </p:spPr>
        <p:txBody>
          <a:bodyPr wrap="square" rtlCol="0">
            <a:spAutoFit/>
          </a:bodyPr>
          <a:lstStyle/>
          <a:p>
            <a:endParaRPr lang="es-ES" dirty="0"/>
          </a:p>
        </p:txBody>
      </p:sp>
      <p:sp>
        <p:nvSpPr>
          <p:cNvPr id="13" name="12 CuadroTexto"/>
          <p:cNvSpPr txBox="1"/>
          <p:nvPr/>
        </p:nvSpPr>
        <p:spPr>
          <a:xfrm>
            <a:off x="3786182" y="2428868"/>
            <a:ext cx="428628" cy="369332"/>
          </a:xfrm>
          <a:prstGeom prst="rect">
            <a:avLst/>
          </a:prstGeom>
          <a:solidFill>
            <a:schemeClr val="bg1"/>
          </a:solidFill>
        </p:spPr>
        <p:txBody>
          <a:bodyPr wrap="square" rtlCol="0">
            <a:spAutoFit/>
          </a:bodyPr>
          <a:lstStyle/>
          <a:p>
            <a:endParaRPr lang="es-ES" dirty="0"/>
          </a:p>
        </p:txBody>
      </p:sp>
      <p:sp>
        <p:nvSpPr>
          <p:cNvPr id="14" name="13 CuadroTexto"/>
          <p:cNvSpPr txBox="1"/>
          <p:nvPr/>
        </p:nvSpPr>
        <p:spPr>
          <a:xfrm>
            <a:off x="1857356" y="2428868"/>
            <a:ext cx="500066" cy="369332"/>
          </a:xfrm>
          <a:prstGeom prst="rect">
            <a:avLst/>
          </a:prstGeom>
          <a:solidFill>
            <a:schemeClr val="bg1"/>
          </a:solidFill>
        </p:spPr>
        <p:txBody>
          <a:bodyPr wrap="square" rtlCol="0">
            <a:spAutoFit/>
          </a:bodyPr>
          <a:lstStyle/>
          <a:p>
            <a:endParaRPr lang="es-ES" dirty="0"/>
          </a:p>
        </p:txBody>
      </p:sp>
      <p:sp>
        <p:nvSpPr>
          <p:cNvPr id="15" name="14 Rectángulo"/>
          <p:cNvSpPr/>
          <p:nvPr/>
        </p:nvSpPr>
        <p:spPr>
          <a:xfrm>
            <a:off x="0" y="6072206"/>
            <a:ext cx="9144000" cy="461665"/>
          </a:xfrm>
          <a:prstGeom prst="rect">
            <a:avLst/>
          </a:prstGeom>
          <a:solidFill>
            <a:schemeClr val="accent6">
              <a:lumMod val="20000"/>
              <a:lumOff val="80000"/>
            </a:schemeClr>
          </a:solidFill>
        </p:spPr>
        <p:txBody>
          <a:bodyPr wrap="square">
            <a:spAutoFit/>
          </a:bodyPr>
          <a:lstStyle/>
          <a:p>
            <a:pPr algn="just"/>
            <a:r>
              <a:rPr lang="en-US" sz="2400" dirty="0" smtClean="0"/>
              <a:t>In this process we only obtain the solute, not the solvent. </a:t>
            </a:r>
            <a:endParaRPr lang="en-US" sz="2400" dirty="0"/>
          </a:p>
        </p:txBody>
      </p:sp>
      <p:sp>
        <p:nvSpPr>
          <p:cNvPr id="16" name="15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DISTILLATION"/>
          <p:cNvPicPr>
            <a:picLocks noChangeAspect="1" noChangeArrowheads="1"/>
          </p:cNvPicPr>
          <p:nvPr/>
        </p:nvPicPr>
        <p:blipFill>
          <a:blip r:embed="rId3" cstate="print"/>
          <a:srcRect/>
          <a:stretch>
            <a:fillRect/>
          </a:stretch>
        </p:blipFill>
        <p:spPr bwMode="auto">
          <a:xfrm>
            <a:off x="147641" y="3429000"/>
            <a:ext cx="4924425" cy="3333750"/>
          </a:xfrm>
          <a:prstGeom prst="rect">
            <a:avLst/>
          </a:prstGeom>
          <a:noFill/>
          <a:ln>
            <a:solidFill>
              <a:schemeClr val="tx1"/>
            </a:solidFill>
          </a:ln>
        </p:spPr>
      </p:pic>
      <p:sp>
        <p:nvSpPr>
          <p:cNvPr id="6" name="5 Rectángulo"/>
          <p:cNvSpPr/>
          <p:nvPr/>
        </p:nvSpPr>
        <p:spPr>
          <a:xfrm>
            <a:off x="142844" y="357166"/>
            <a:ext cx="8715436" cy="3046988"/>
          </a:xfrm>
          <a:prstGeom prst="rect">
            <a:avLst/>
          </a:prstGeom>
          <a:solidFill>
            <a:schemeClr val="accent6">
              <a:lumMod val="20000"/>
              <a:lumOff val="80000"/>
            </a:schemeClr>
          </a:solidFill>
        </p:spPr>
        <p:txBody>
          <a:bodyPr wrap="square">
            <a:spAutoFit/>
          </a:bodyPr>
          <a:lstStyle/>
          <a:p>
            <a:pPr algn="just"/>
            <a:r>
              <a:rPr lang="en-US" sz="2400" dirty="0" smtClean="0"/>
              <a:t>We use this method  to obtain both the solute and the solvent from a solution. The solute can be a soluble solid or a liquid. We take the solution in a distillation flask and we heat it so that the solvent slowly starts to vaporize. We connect the distillation flask to a condenser tube which has a lower tube for the inlet of cool water and an upper tube for the outlet of water. The circulation of cold water in the condenser helps to cool the gases from the solution and they form the distillate. </a:t>
            </a:r>
            <a:endParaRPr lang="en-US" sz="2400" dirty="0"/>
          </a:p>
        </p:txBody>
      </p:sp>
      <p:sp>
        <p:nvSpPr>
          <p:cNvPr id="4" name="3 Rectángulo"/>
          <p:cNvSpPr/>
          <p:nvPr/>
        </p:nvSpPr>
        <p:spPr>
          <a:xfrm>
            <a:off x="0" y="-71462"/>
            <a:ext cx="9144000" cy="523220"/>
          </a:xfrm>
          <a:prstGeom prst="rect">
            <a:avLst/>
          </a:prstGeom>
        </p:spPr>
        <p:txBody>
          <a:bodyPr wrap="square">
            <a:spAutoFit/>
          </a:bodyPr>
          <a:lstStyle/>
          <a:p>
            <a:pPr algn="ctr"/>
            <a:r>
              <a:rPr lang="es-ES_tradnl" sz="2800" b="1" dirty="0" smtClean="0">
                <a:solidFill>
                  <a:schemeClr val="accent6">
                    <a:lumMod val="50000"/>
                  </a:schemeClr>
                </a:solidFill>
                <a:effectLst>
                  <a:outerShdw blurRad="38100" dist="38100" dir="2700000" algn="tl">
                    <a:srgbClr val="000000">
                      <a:alpha val="43137"/>
                    </a:srgbClr>
                  </a:outerShdw>
                </a:effectLst>
              </a:rPr>
              <a:t>DISTILLATION</a:t>
            </a:r>
            <a:endParaRPr lang="es-ES_tradnl" sz="28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5286380" y="3571876"/>
            <a:ext cx="3500462" cy="1938992"/>
          </a:xfrm>
          <a:prstGeom prst="rect">
            <a:avLst/>
          </a:prstGeom>
          <a:solidFill>
            <a:schemeClr val="accent6">
              <a:lumMod val="20000"/>
              <a:lumOff val="80000"/>
            </a:schemeClr>
          </a:solidFill>
        </p:spPr>
        <p:txBody>
          <a:bodyPr wrap="square">
            <a:spAutoFit/>
          </a:bodyPr>
          <a:lstStyle/>
          <a:p>
            <a:pPr algn="just"/>
            <a:r>
              <a:rPr lang="en-US" sz="2400" dirty="0" smtClean="0"/>
              <a:t>We collect the distillate (the solvent) in a separate container. The remaining residue, in the distillation flask, is the solute. </a:t>
            </a:r>
            <a:endParaRPr lang="en-US" sz="2400" dirty="0"/>
          </a:p>
        </p:txBody>
      </p:sp>
      <p:sp>
        <p:nvSpPr>
          <p:cNvPr id="7" name="6 Rectángulo"/>
          <p:cNvSpPr/>
          <p:nvPr/>
        </p:nvSpPr>
        <p:spPr>
          <a:xfrm>
            <a:off x="5286380" y="5669837"/>
            <a:ext cx="3571900" cy="830997"/>
          </a:xfrm>
          <a:prstGeom prst="rect">
            <a:avLst/>
          </a:prstGeom>
          <a:solidFill>
            <a:schemeClr val="accent6">
              <a:lumMod val="20000"/>
              <a:lumOff val="80000"/>
            </a:schemeClr>
          </a:solidFill>
        </p:spPr>
        <p:txBody>
          <a:bodyPr wrap="square">
            <a:spAutoFit/>
          </a:bodyPr>
          <a:lstStyle/>
          <a:p>
            <a:pPr algn="just"/>
            <a:r>
              <a:rPr lang="en-US" sz="2400" dirty="0" smtClean="0"/>
              <a:t>In this process we obtain the solute and the solvent. </a:t>
            </a:r>
            <a:endParaRPr lang="en-US" sz="2400" dirty="0"/>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285728"/>
            <a:ext cx="8287200" cy="6494085"/>
          </a:xfrm>
          <a:prstGeom prst="rect">
            <a:avLst/>
          </a:prstGeom>
          <a:ln w="28575">
            <a:solidFill>
              <a:schemeClr val="accent6">
                <a:lumMod val="75000"/>
              </a:schemeClr>
            </a:solidFill>
          </a:ln>
        </p:spPr>
        <p:txBody>
          <a:bodyPr wrap="square">
            <a:spAutoFit/>
          </a:bodyPr>
          <a:lstStyle/>
          <a:p>
            <a:pPr marL="342900" indent="-342900" algn="just">
              <a:buFont typeface="+mj-lt"/>
              <a:buAutoNum type="arabicPeriod"/>
            </a:pPr>
            <a:r>
              <a:rPr lang="en-US" sz="1600" dirty="0" smtClean="0">
                <a:latin typeface="Arial" pitchFamily="34" charset="0"/>
                <a:cs typeface="Arial" pitchFamily="34" charset="0"/>
              </a:rPr>
              <a:t>To know that a substance is identified according to its characteristic properties like: density and melting or boiling points. </a:t>
            </a:r>
          </a:p>
          <a:p>
            <a:pPr marL="342900" indent="-342900" algn="just">
              <a:buFont typeface="+mj-lt"/>
              <a:buAutoNum type="arabicPeriod"/>
            </a:pPr>
            <a:r>
              <a:rPr lang="en-US" sz="1600" dirty="0" smtClean="0">
                <a:latin typeface="Arial" pitchFamily="34" charset="0"/>
                <a:cs typeface="Arial" pitchFamily="34" charset="0"/>
              </a:rPr>
              <a:t>To know the concepts of pure substance, heterogenous mixtures and dissolutions at experimental and theoretical level.</a:t>
            </a:r>
          </a:p>
          <a:p>
            <a:pPr marL="342900" indent="-342900" algn="just">
              <a:buFont typeface="+mj-lt"/>
              <a:buAutoNum type="arabicPeriod"/>
            </a:pPr>
            <a:r>
              <a:rPr lang="en-US" sz="1600" dirty="0" smtClean="0">
                <a:latin typeface="Arial" pitchFamily="34" charset="0"/>
                <a:cs typeface="Arial" pitchFamily="34" charset="0"/>
              </a:rPr>
              <a:t>To know that in the dissolution, the dissolved substances are disintegrated at molecular level. </a:t>
            </a:r>
          </a:p>
          <a:p>
            <a:pPr marL="342900" indent="-342900" algn="just">
              <a:buFont typeface="+mj-lt"/>
              <a:buAutoNum type="arabicPeriod"/>
            </a:pPr>
            <a:r>
              <a:rPr lang="en-US" sz="1600" dirty="0" smtClean="0">
                <a:latin typeface="Arial" pitchFamily="34" charset="0"/>
                <a:cs typeface="Arial" pitchFamily="34" charset="0"/>
              </a:rPr>
              <a:t>To know the differences between dissolution, dissolvent and solute. </a:t>
            </a:r>
          </a:p>
          <a:p>
            <a:pPr marL="342900" indent="-342900" algn="just">
              <a:buFont typeface="+mj-lt"/>
              <a:buAutoNum type="arabicPeriod"/>
            </a:pPr>
            <a:r>
              <a:rPr lang="en-US" sz="1600" dirty="0" smtClean="0">
                <a:latin typeface="Arial" pitchFamily="34" charset="0"/>
                <a:cs typeface="Arial" pitchFamily="34" charset="0"/>
              </a:rPr>
              <a:t>To differentiate between simple substance and compound. </a:t>
            </a:r>
          </a:p>
          <a:p>
            <a:pPr marL="342900" indent="-342900" algn="just">
              <a:buFont typeface="+mj-lt"/>
              <a:buAutoNum type="arabicPeriod"/>
            </a:pPr>
            <a:r>
              <a:rPr lang="en-US" sz="1600" dirty="0" smtClean="0">
                <a:latin typeface="Arial" pitchFamily="34" charset="0"/>
                <a:cs typeface="Arial" pitchFamily="34" charset="0"/>
              </a:rPr>
              <a:t>To know how to differentiate between dissolutions and heterogenous mixtures observing its properties. </a:t>
            </a:r>
          </a:p>
          <a:p>
            <a:pPr marL="342900" indent="-342900" algn="just">
              <a:buFont typeface="+mj-lt"/>
              <a:buAutoNum type="arabicPeriod"/>
            </a:pPr>
            <a:r>
              <a:rPr lang="en-US" sz="1600" dirty="0" smtClean="0">
                <a:latin typeface="Arial" pitchFamily="34" charset="0"/>
                <a:cs typeface="Arial" pitchFamily="34" charset="0"/>
              </a:rPr>
              <a:t>To know that the properties of the substances at </a:t>
            </a:r>
            <a:r>
              <a:rPr lang="en-US" sz="1600" dirty="0" err="1" smtClean="0">
                <a:latin typeface="Arial" pitchFamily="34" charset="0"/>
                <a:cs typeface="Arial" pitchFamily="34" charset="0"/>
              </a:rPr>
              <a:t>macrocospic</a:t>
            </a:r>
            <a:r>
              <a:rPr lang="en-US" sz="1600" dirty="0" smtClean="0">
                <a:latin typeface="Arial" pitchFamily="34" charset="0"/>
                <a:cs typeface="Arial" pitchFamily="34" charset="0"/>
              </a:rPr>
              <a:t> level cannot be applied to their molecules.</a:t>
            </a:r>
          </a:p>
          <a:p>
            <a:pPr marL="342900" indent="-342900" algn="just">
              <a:buFont typeface="+mj-lt"/>
              <a:buAutoNum type="arabicPeriod"/>
            </a:pPr>
            <a:r>
              <a:rPr lang="en-US" sz="1600" dirty="0" smtClean="0">
                <a:latin typeface="Arial" pitchFamily="34" charset="0"/>
                <a:cs typeface="Arial" pitchFamily="34" charset="0"/>
              </a:rPr>
              <a:t>To know how to draw molecular diagrams that they represent mixtures and pure substances. </a:t>
            </a:r>
          </a:p>
          <a:p>
            <a:pPr marL="342900" indent="-342900" algn="just">
              <a:buFont typeface="+mj-lt"/>
              <a:buAutoNum type="arabicPeriod"/>
            </a:pPr>
            <a:r>
              <a:rPr lang="en-US" sz="1600" dirty="0" smtClean="0">
                <a:latin typeface="Arial" pitchFamily="34" charset="0"/>
                <a:cs typeface="Arial" pitchFamily="34" charset="0"/>
              </a:rPr>
              <a:t>To distinguish between the most suitable methods to separate components of homogenous mixtures and those of heterogenous mixtures.</a:t>
            </a:r>
          </a:p>
          <a:p>
            <a:pPr marL="342900" indent="-342900" algn="just">
              <a:buFont typeface="+mj-lt"/>
              <a:buAutoNum type="arabicPeriod"/>
            </a:pPr>
            <a:r>
              <a:rPr lang="en-US" sz="1600" dirty="0" smtClean="0">
                <a:latin typeface="Arial" pitchFamily="34" charset="0"/>
                <a:cs typeface="Arial" pitchFamily="34" charset="0"/>
              </a:rPr>
              <a:t>To know how to use techniques of separation like the decantation,  the filtration, the distillation, the crystallization or the heating to dryness to separate substances of a mixture. </a:t>
            </a:r>
          </a:p>
          <a:p>
            <a:pPr marL="342900" indent="-342900" algn="just">
              <a:buFont typeface="+mj-lt"/>
              <a:buAutoNum type="arabicPeriod"/>
            </a:pPr>
            <a:r>
              <a:rPr lang="en-US" sz="1600" dirty="0" smtClean="0">
                <a:latin typeface="Arial" pitchFamily="34" charset="0"/>
                <a:cs typeface="Arial" pitchFamily="34" charset="0"/>
              </a:rPr>
              <a:t> To know the parts of a distillation, crystallisation and heating equipment.</a:t>
            </a:r>
          </a:p>
          <a:p>
            <a:pPr marL="342900" indent="-342900" algn="just">
              <a:buFont typeface="+mj-lt"/>
              <a:buAutoNum type="arabicPeriod"/>
            </a:pPr>
            <a:r>
              <a:rPr lang="en-US" sz="1600" dirty="0" smtClean="0">
                <a:latin typeface="Arial" pitchFamily="34" charset="0"/>
                <a:cs typeface="Arial" pitchFamily="34" charset="0"/>
              </a:rPr>
              <a:t> To know the parts of a decantation and filtration equipment. </a:t>
            </a:r>
          </a:p>
          <a:p>
            <a:pPr marL="342900" indent="-342900" algn="just">
              <a:buFont typeface="+mj-lt"/>
              <a:buAutoNum type="arabicPeriod"/>
            </a:pPr>
            <a:r>
              <a:rPr lang="en-US" sz="1600" dirty="0" smtClean="0">
                <a:latin typeface="Arial" pitchFamily="34" charset="0"/>
                <a:cs typeface="Arial" pitchFamily="34" charset="0"/>
              </a:rPr>
              <a:t> To know the composition alloys of common use. </a:t>
            </a:r>
          </a:p>
          <a:p>
            <a:pPr marL="342900" indent="-342900" algn="just">
              <a:buFont typeface="+mj-lt"/>
              <a:buAutoNum type="arabicPeriod"/>
            </a:pPr>
            <a:r>
              <a:rPr lang="en-US" sz="1600" dirty="0" smtClean="0">
                <a:latin typeface="Arial" pitchFamily="34" charset="0"/>
                <a:cs typeface="Arial" pitchFamily="34" charset="0"/>
              </a:rPr>
              <a:t> To know the main substances that compose the air, as well as the proportion of    </a:t>
            </a:r>
          </a:p>
          <a:p>
            <a:pPr marL="342900" indent="-342900" algn="just"/>
            <a:r>
              <a:rPr lang="en-US" sz="1600" dirty="0" smtClean="0">
                <a:latin typeface="Arial" pitchFamily="34" charset="0"/>
                <a:cs typeface="Arial" pitchFamily="34" charset="0"/>
              </a:rPr>
              <a:t>       nitrogen and oxygen.</a:t>
            </a:r>
          </a:p>
          <a:p>
            <a:pPr marL="342900" indent="-342900" algn="just">
              <a:buAutoNum type="arabicPeriod" startAt="15"/>
            </a:pPr>
            <a:r>
              <a:rPr lang="en-US" sz="1600" dirty="0" smtClean="0">
                <a:latin typeface="Arial" pitchFamily="34" charset="0"/>
                <a:cs typeface="Arial" pitchFamily="34" charset="0"/>
              </a:rPr>
              <a:t>To know the physical properties most important of water.</a:t>
            </a:r>
          </a:p>
          <a:p>
            <a:pPr marL="342900" indent="-342900" algn="just">
              <a:buAutoNum type="arabicPeriod" startAt="15"/>
            </a:pPr>
            <a:r>
              <a:rPr lang="en-US" sz="1600" dirty="0" smtClean="0">
                <a:latin typeface="Arial" pitchFamily="34" charset="0"/>
                <a:cs typeface="Arial" pitchFamily="34" charset="0"/>
              </a:rPr>
              <a:t>To know the approximated composition of sea water. </a:t>
            </a:r>
            <a:endParaRPr lang="es-ES" sz="1600" dirty="0">
              <a:latin typeface="Arial" pitchFamily="34" charset="0"/>
              <a:cs typeface="Arial" pitchFamily="34" charset="0"/>
            </a:endParaRPr>
          </a:p>
        </p:txBody>
      </p:sp>
      <p:sp>
        <p:nvSpPr>
          <p:cNvPr id="5" name="4 CuadroTexto"/>
          <p:cNvSpPr txBox="1"/>
          <p:nvPr/>
        </p:nvSpPr>
        <p:spPr>
          <a:xfrm>
            <a:off x="357158" y="-104499"/>
            <a:ext cx="3214710" cy="461665"/>
          </a:xfrm>
          <a:prstGeom prst="rect">
            <a:avLst/>
          </a:prstGeom>
          <a:noFill/>
        </p:spPr>
        <p:txBody>
          <a:bodyPr wrap="square" rtlCol="0">
            <a:spAutoFit/>
          </a:bodyPr>
          <a:lstStyle/>
          <a:p>
            <a:r>
              <a:rPr lang="en-US" sz="2400" dirty="0" smtClean="0">
                <a:solidFill>
                  <a:schemeClr val="accent6">
                    <a:lumMod val="75000"/>
                  </a:schemeClr>
                </a:solidFill>
                <a:latin typeface="Arial" pitchFamily="34" charset="0"/>
                <a:cs typeface="Arial" pitchFamily="34" charset="0"/>
              </a:rPr>
              <a:t>Objectives</a:t>
            </a:r>
            <a:endParaRPr lang="es-ES" sz="2400" dirty="0">
              <a:solidFill>
                <a:schemeClr val="accent6">
                  <a:lumMod val="75000"/>
                </a:schemeClr>
              </a:solidFill>
              <a:latin typeface="Arial" pitchFamily="34" charset="0"/>
              <a:cs typeface="Arial" pitchFamily="34" charset="0"/>
            </a:endParaRPr>
          </a:p>
        </p:txBody>
      </p:sp>
      <p:sp>
        <p:nvSpPr>
          <p:cNvPr id="6" name="5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172 Conector recto"/>
          <p:cNvCxnSpPr/>
          <p:nvPr/>
        </p:nvCxnSpPr>
        <p:spPr>
          <a:xfrm rot="16200000" flipH="1">
            <a:off x="6981204" y="1766239"/>
            <a:ext cx="468000" cy="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6" name="215 Grupo"/>
          <p:cNvGrpSpPr/>
          <p:nvPr/>
        </p:nvGrpSpPr>
        <p:grpSpPr>
          <a:xfrm>
            <a:off x="71406" y="-71462"/>
            <a:ext cx="9001156" cy="6858048"/>
            <a:chOff x="142812" y="-71462"/>
            <a:chExt cx="9001156" cy="6858048"/>
          </a:xfrm>
          <a:solidFill>
            <a:schemeClr val="accent6">
              <a:lumMod val="20000"/>
              <a:lumOff val="80000"/>
            </a:schemeClr>
          </a:solidFill>
        </p:grpSpPr>
        <p:grpSp>
          <p:nvGrpSpPr>
            <p:cNvPr id="202" name="201 Grupo"/>
            <p:cNvGrpSpPr/>
            <p:nvPr/>
          </p:nvGrpSpPr>
          <p:grpSpPr>
            <a:xfrm>
              <a:off x="142812" y="-71462"/>
              <a:ext cx="9001156" cy="6858048"/>
              <a:chOff x="142812" y="-71462"/>
              <a:chExt cx="9001156" cy="6858048"/>
            </a:xfrm>
            <a:grpFill/>
          </p:grpSpPr>
          <p:cxnSp>
            <p:nvCxnSpPr>
              <p:cNvPr id="190" name="189 Conector recto de flecha"/>
              <p:cNvCxnSpPr/>
              <p:nvPr/>
            </p:nvCxnSpPr>
            <p:spPr>
              <a:xfrm rot="16200000" flipH="1">
                <a:off x="8173547" y="5601787"/>
                <a:ext cx="226456" cy="1"/>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3" name="192 Conector recto de flecha"/>
              <p:cNvCxnSpPr/>
              <p:nvPr/>
            </p:nvCxnSpPr>
            <p:spPr>
              <a:xfrm rot="16200000" flipH="1">
                <a:off x="6030407" y="5601787"/>
                <a:ext cx="226456" cy="1"/>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5" name="194 CuadroTexto"/>
              <p:cNvSpPr txBox="1"/>
              <p:nvPr/>
            </p:nvSpPr>
            <p:spPr>
              <a:xfrm>
                <a:off x="5500694" y="5791818"/>
                <a:ext cx="1357322" cy="923330"/>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To heat</a:t>
                </a:r>
              </a:p>
              <a:p>
                <a:r>
                  <a:rPr lang="es-ES" dirty="0" smtClean="0">
                    <a:solidFill>
                      <a:schemeClr val="accent6">
                        <a:lumMod val="50000"/>
                      </a:schemeClr>
                    </a:solidFill>
                  </a:rPr>
                  <a:t>To crystallize</a:t>
                </a:r>
              </a:p>
              <a:p>
                <a:r>
                  <a:rPr lang="es-ES" dirty="0" smtClean="0">
                    <a:solidFill>
                      <a:schemeClr val="accent6">
                        <a:lumMod val="50000"/>
                      </a:schemeClr>
                    </a:solidFill>
                  </a:rPr>
                  <a:t>Distillation</a:t>
                </a:r>
                <a:endParaRPr lang="es-ES" dirty="0">
                  <a:solidFill>
                    <a:schemeClr val="accent6">
                      <a:lumMod val="50000"/>
                    </a:schemeClr>
                  </a:solidFill>
                </a:endParaRPr>
              </a:p>
            </p:txBody>
          </p:sp>
          <p:sp>
            <p:nvSpPr>
              <p:cNvPr id="196" name="195 CuadroTexto"/>
              <p:cNvSpPr txBox="1"/>
              <p:nvPr/>
            </p:nvSpPr>
            <p:spPr>
              <a:xfrm>
                <a:off x="7500958" y="5791818"/>
                <a:ext cx="1357322" cy="646331"/>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Decantation</a:t>
                </a:r>
              </a:p>
              <a:p>
                <a:r>
                  <a:rPr lang="es-ES" dirty="0" smtClean="0">
                    <a:solidFill>
                      <a:schemeClr val="accent6">
                        <a:lumMod val="50000"/>
                      </a:schemeClr>
                    </a:solidFill>
                  </a:rPr>
                  <a:t>Filtration</a:t>
                </a:r>
              </a:p>
            </p:txBody>
          </p:sp>
          <p:cxnSp>
            <p:nvCxnSpPr>
              <p:cNvPr id="198" name="197 Conector recto"/>
              <p:cNvCxnSpPr/>
              <p:nvPr/>
            </p:nvCxnSpPr>
            <p:spPr>
              <a:xfrm>
                <a:off x="6858016" y="6142056"/>
                <a:ext cx="648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1" name="200 Grupo"/>
              <p:cNvGrpSpPr/>
              <p:nvPr/>
            </p:nvGrpSpPr>
            <p:grpSpPr>
              <a:xfrm>
                <a:off x="142812" y="-71462"/>
                <a:ext cx="9001156" cy="6858048"/>
                <a:chOff x="142812" y="-71462"/>
                <a:chExt cx="9001156" cy="6858048"/>
              </a:xfrm>
              <a:grpFill/>
            </p:grpSpPr>
            <p:grpSp>
              <p:nvGrpSpPr>
                <p:cNvPr id="185" name="184 Grupo"/>
                <p:cNvGrpSpPr/>
                <p:nvPr/>
              </p:nvGrpSpPr>
              <p:grpSpPr>
                <a:xfrm>
                  <a:off x="1000100" y="-71462"/>
                  <a:ext cx="8143868" cy="5531788"/>
                  <a:chOff x="1000100" y="-31086"/>
                  <a:chExt cx="8143868" cy="5531788"/>
                </a:xfrm>
                <a:grpFill/>
              </p:grpSpPr>
              <p:sp>
                <p:nvSpPr>
                  <p:cNvPr id="175" name="174 Rectángulo"/>
                  <p:cNvSpPr/>
                  <p:nvPr/>
                </p:nvSpPr>
                <p:spPr>
                  <a:xfrm>
                    <a:off x="4571968" y="2000240"/>
                    <a:ext cx="4572000" cy="923330"/>
                  </a:xfrm>
                  <a:prstGeom prst="rect">
                    <a:avLst/>
                  </a:prstGeom>
                  <a:grpFill/>
                  <a:ln>
                    <a:solidFill>
                      <a:schemeClr val="accent6">
                        <a:lumMod val="50000"/>
                      </a:schemeClr>
                    </a:solidFill>
                  </a:ln>
                </p:spPr>
                <p:txBody>
                  <a:bodyPr wrap="square">
                    <a:spAutoFit/>
                  </a:bodyPr>
                  <a:lstStyle/>
                  <a:p>
                    <a:pPr algn="just"/>
                    <a:r>
                      <a:rPr lang="es-ES" dirty="0" smtClean="0">
                        <a:solidFill>
                          <a:schemeClr val="accent6">
                            <a:lumMod val="50000"/>
                          </a:schemeClr>
                        </a:solidFill>
                      </a:rPr>
                      <a:t>Its characteristic properties change, depending on the type of subtances is formed by and on the amount of  each substance</a:t>
                    </a:r>
                    <a:endParaRPr lang="es-ES_tradnl" dirty="0" smtClean="0">
                      <a:solidFill>
                        <a:schemeClr val="accent6">
                          <a:lumMod val="50000"/>
                        </a:schemeClr>
                      </a:solidFill>
                    </a:endParaRPr>
                  </a:p>
                </p:txBody>
              </p:sp>
              <p:grpSp>
                <p:nvGrpSpPr>
                  <p:cNvPr id="184" name="183 Grupo"/>
                  <p:cNvGrpSpPr/>
                  <p:nvPr/>
                </p:nvGrpSpPr>
                <p:grpSpPr>
                  <a:xfrm>
                    <a:off x="1000100" y="-31086"/>
                    <a:ext cx="8072494" cy="5531788"/>
                    <a:chOff x="1000100" y="-36450"/>
                    <a:chExt cx="8072494" cy="5531788"/>
                  </a:xfrm>
                  <a:grpFill/>
                </p:grpSpPr>
                <p:grpSp>
                  <p:nvGrpSpPr>
                    <p:cNvPr id="142" name="141 Grupo"/>
                    <p:cNvGrpSpPr/>
                    <p:nvPr/>
                  </p:nvGrpSpPr>
                  <p:grpSpPr>
                    <a:xfrm>
                      <a:off x="1000100" y="-36450"/>
                      <a:ext cx="8072494" cy="4537020"/>
                      <a:chOff x="1000100" y="71414"/>
                      <a:chExt cx="8072494" cy="4537020"/>
                    </a:xfrm>
                    <a:grpFill/>
                  </p:grpSpPr>
                  <p:sp>
                    <p:nvSpPr>
                      <p:cNvPr id="121" name="120 CuadroTexto"/>
                      <p:cNvSpPr txBox="1"/>
                      <p:nvPr/>
                    </p:nvSpPr>
                    <p:spPr>
                      <a:xfrm>
                        <a:off x="7358082" y="3071810"/>
                        <a:ext cx="857256" cy="369332"/>
                      </a:xfrm>
                      <a:prstGeom prst="rect">
                        <a:avLst/>
                      </a:prstGeom>
                      <a:grpFill/>
                      <a:ln>
                        <a:noFill/>
                      </a:ln>
                    </p:spPr>
                    <p:txBody>
                      <a:bodyPr wrap="square" rtlCol="0">
                        <a:spAutoFit/>
                      </a:bodyPr>
                      <a:lstStyle/>
                      <a:p>
                        <a:r>
                          <a:rPr lang="es-ES" dirty="0" smtClean="0">
                            <a:solidFill>
                              <a:schemeClr val="accent6">
                                <a:lumMod val="50000"/>
                              </a:schemeClr>
                            </a:solidFill>
                          </a:rPr>
                          <a:t>can be</a:t>
                        </a:r>
                        <a:endParaRPr lang="es-ES" dirty="0">
                          <a:solidFill>
                            <a:schemeClr val="accent6">
                              <a:lumMod val="50000"/>
                            </a:schemeClr>
                          </a:solidFill>
                        </a:endParaRPr>
                      </a:p>
                    </p:txBody>
                  </p:sp>
                  <p:grpSp>
                    <p:nvGrpSpPr>
                      <p:cNvPr id="138" name="137 Grupo"/>
                      <p:cNvGrpSpPr/>
                      <p:nvPr/>
                    </p:nvGrpSpPr>
                    <p:grpSpPr>
                      <a:xfrm>
                        <a:off x="1000100" y="71414"/>
                        <a:ext cx="8072494" cy="4537020"/>
                        <a:chOff x="1000100" y="59272"/>
                        <a:chExt cx="8072494" cy="4537020"/>
                      </a:xfrm>
                      <a:grpFill/>
                    </p:grpSpPr>
                    <p:grpSp>
                      <p:nvGrpSpPr>
                        <p:cNvPr id="134" name="133 Grupo"/>
                        <p:cNvGrpSpPr/>
                        <p:nvPr/>
                      </p:nvGrpSpPr>
                      <p:grpSpPr>
                        <a:xfrm>
                          <a:off x="1000100" y="59272"/>
                          <a:ext cx="8072494" cy="4537020"/>
                          <a:chOff x="1071538" y="428604"/>
                          <a:chExt cx="8072494" cy="4537020"/>
                        </a:xfrm>
                        <a:grpFill/>
                      </p:grpSpPr>
                      <p:sp>
                        <p:nvSpPr>
                          <p:cNvPr id="5" name="4 CuadroTexto"/>
                          <p:cNvSpPr txBox="1"/>
                          <p:nvPr/>
                        </p:nvSpPr>
                        <p:spPr>
                          <a:xfrm>
                            <a:off x="4071934" y="428604"/>
                            <a:ext cx="1071570" cy="369332"/>
                          </a:xfrm>
                          <a:prstGeom prst="rect">
                            <a:avLst/>
                          </a:prstGeom>
                          <a:noFill/>
                          <a:ln>
                            <a:noFill/>
                          </a:ln>
                        </p:spPr>
                        <p:txBody>
                          <a:bodyPr wrap="square" rtlCol="0">
                            <a:spAutoFit/>
                          </a:bodyPr>
                          <a:lstStyle/>
                          <a:p>
                            <a:r>
                              <a:rPr lang="es-ES" dirty="0" smtClean="0">
                                <a:solidFill>
                                  <a:schemeClr val="accent6">
                                    <a:lumMod val="50000"/>
                                  </a:schemeClr>
                                </a:solidFill>
                              </a:rPr>
                              <a:t>MATTER</a:t>
                            </a:r>
                            <a:endParaRPr lang="es-ES" dirty="0">
                              <a:solidFill>
                                <a:schemeClr val="accent6">
                                  <a:lumMod val="50000"/>
                                </a:schemeClr>
                              </a:solidFill>
                            </a:endParaRPr>
                          </a:p>
                        </p:txBody>
                      </p:sp>
                      <p:sp>
                        <p:nvSpPr>
                          <p:cNvPr id="19" name="18 CuadroTexto"/>
                          <p:cNvSpPr txBox="1"/>
                          <p:nvPr/>
                        </p:nvSpPr>
                        <p:spPr>
                          <a:xfrm>
                            <a:off x="1071538" y="1714488"/>
                            <a:ext cx="1714512" cy="369332"/>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Pure substance</a:t>
                            </a:r>
                            <a:endParaRPr lang="es-ES" dirty="0">
                              <a:solidFill>
                                <a:schemeClr val="accent6">
                                  <a:lumMod val="50000"/>
                                </a:schemeClr>
                              </a:solidFill>
                            </a:endParaRPr>
                          </a:p>
                        </p:txBody>
                      </p:sp>
                      <p:sp>
                        <p:nvSpPr>
                          <p:cNvPr id="20" name="19 CuadroTexto"/>
                          <p:cNvSpPr txBox="1"/>
                          <p:nvPr/>
                        </p:nvSpPr>
                        <p:spPr>
                          <a:xfrm>
                            <a:off x="6786578" y="1714488"/>
                            <a:ext cx="1071570" cy="369332"/>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Mixture</a:t>
                            </a:r>
                            <a:endParaRPr lang="es-ES" dirty="0">
                              <a:solidFill>
                                <a:schemeClr val="accent6">
                                  <a:lumMod val="50000"/>
                                </a:schemeClr>
                              </a:solidFill>
                            </a:endParaRPr>
                          </a:p>
                        </p:txBody>
                      </p:sp>
                      <p:grpSp>
                        <p:nvGrpSpPr>
                          <p:cNvPr id="41" name="40 Grupo"/>
                          <p:cNvGrpSpPr/>
                          <p:nvPr/>
                        </p:nvGrpSpPr>
                        <p:grpSpPr>
                          <a:xfrm>
                            <a:off x="6215074" y="3393988"/>
                            <a:ext cx="2143934" cy="1571636"/>
                            <a:chOff x="1000100" y="4036930"/>
                            <a:chExt cx="2143934" cy="1571636"/>
                          </a:xfrm>
                          <a:grpFill/>
                        </p:grpSpPr>
                        <p:grpSp>
                          <p:nvGrpSpPr>
                            <p:cNvPr id="42" name="33 Grupo"/>
                            <p:cNvGrpSpPr/>
                            <p:nvPr/>
                          </p:nvGrpSpPr>
                          <p:grpSpPr>
                            <a:xfrm>
                              <a:off x="1000100" y="4036930"/>
                              <a:ext cx="2143140" cy="404344"/>
                              <a:chOff x="785786" y="4109162"/>
                              <a:chExt cx="2143140" cy="404344"/>
                            </a:xfrm>
                            <a:grpFill/>
                          </p:grpSpPr>
                          <p:cxnSp>
                            <p:nvCxnSpPr>
                              <p:cNvPr id="45" name="44 Conector recto"/>
                              <p:cNvCxnSpPr/>
                              <p:nvPr/>
                            </p:nvCxnSpPr>
                            <p:spPr>
                              <a:xfrm rot="5400000">
                                <a:off x="1659356" y="4306368"/>
                                <a:ext cx="396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1857356" y="4511918"/>
                                <a:ext cx="107157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785786" y="4511918"/>
                                <a:ext cx="107157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3" name="42 Conector recto de flecha"/>
                            <p:cNvCxnSpPr/>
                            <p:nvPr/>
                          </p:nvCxnSpPr>
                          <p:spPr>
                            <a:xfrm rot="5400000">
                              <a:off x="2958971" y="4625543"/>
                              <a:ext cx="369332" cy="794"/>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a:off x="816228" y="4625146"/>
                              <a:ext cx="369332"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1" name="180 Conector recto de flecha"/>
                            <p:cNvCxnSpPr/>
                            <p:nvPr/>
                          </p:nvCxnSpPr>
                          <p:spPr>
                            <a:xfrm rot="5400000">
                              <a:off x="2958971" y="5423503"/>
                              <a:ext cx="369332" cy="794"/>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3" name="182 Conector recto de flecha"/>
                            <p:cNvCxnSpPr/>
                            <p:nvPr/>
                          </p:nvCxnSpPr>
                          <p:spPr>
                            <a:xfrm rot="5400000">
                              <a:off x="815831" y="5423503"/>
                              <a:ext cx="369332" cy="794"/>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0" name="49 CuadroTexto"/>
                          <p:cNvSpPr txBox="1"/>
                          <p:nvPr/>
                        </p:nvSpPr>
                        <p:spPr>
                          <a:xfrm>
                            <a:off x="5429256" y="4239102"/>
                            <a:ext cx="1714512" cy="369332"/>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Homogeneous</a:t>
                            </a:r>
                            <a:endParaRPr lang="es-ES" dirty="0">
                              <a:solidFill>
                                <a:schemeClr val="accent6">
                                  <a:lumMod val="50000"/>
                                </a:schemeClr>
                              </a:solidFill>
                            </a:endParaRPr>
                          </a:p>
                        </p:txBody>
                      </p:sp>
                      <p:sp>
                        <p:nvSpPr>
                          <p:cNvPr id="51" name="50 CuadroTexto"/>
                          <p:cNvSpPr txBox="1"/>
                          <p:nvPr/>
                        </p:nvSpPr>
                        <p:spPr>
                          <a:xfrm>
                            <a:off x="7429520" y="4239102"/>
                            <a:ext cx="1714512" cy="369332"/>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Heterogeneous</a:t>
                            </a:r>
                            <a:endParaRPr lang="es-ES" dirty="0">
                              <a:solidFill>
                                <a:schemeClr val="accent6">
                                  <a:lumMod val="50000"/>
                                </a:schemeClr>
                              </a:solidFill>
                            </a:endParaRPr>
                          </a:p>
                        </p:txBody>
                      </p:sp>
                      <p:grpSp>
                        <p:nvGrpSpPr>
                          <p:cNvPr id="133" name="132 Grupo"/>
                          <p:cNvGrpSpPr/>
                          <p:nvPr/>
                        </p:nvGrpSpPr>
                        <p:grpSpPr>
                          <a:xfrm>
                            <a:off x="1855768" y="796348"/>
                            <a:ext cx="5431670" cy="847496"/>
                            <a:chOff x="1855768" y="796348"/>
                            <a:chExt cx="5431670" cy="847496"/>
                          </a:xfrm>
                          <a:grpFill/>
                        </p:grpSpPr>
                        <p:grpSp>
                          <p:nvGrpSpPr>
                            <p:cNvPr id="26" name="25 Grupo"/>
                            <p:cNvGrpSpPr/>
                            <p:nvPr/>
                          </p:nvGrpSpPr>
                          <p:grpSpPr>
                            <a:xfrm>
                              <a:off x="1855768" y="796348"/>
                              <a:ext cx="5431670" cy="847496"/>
                              <a:chOff x="1857356" y="796348"/>
                              <a:chExt cx="5431670" cy="847496"/>
                            </a:xfrm>
                            <a:grpFill/>
                          </p:grpSpPr>
                          <p:grpSp>
                            <p:nvGrpSpPr>
                              <p:cNvPr id="18" name="17 Grupo"/>
                              <p:cNvGrpSpPr/>
                              <p:nvPr/>
                            </p:nvGrpSpPr>
                            <p:grpSpPr>
                              <a:xfrm>
                                <a:off x="1858944" y="796348"/>
                                <a:ext cx="5430082" cy="847496"/>
                                <a:chOff x="1502548" y="797142"/>
                                <a:chExt cx="5430082" cy="847496"/>
                              </a:xfrm>
                              <a:grpFill/>
                            </p:grpSpPr>
                            <p:grpSp>
                              <p:nvGrpSpPr>
                                <p:cNvPr id="14" name="13 Grupo"/>
                                <p:cNvGrpSpPr/>
                                <p:nvPr/>
                              </p:nvGrpSpPr>
                              <p:grpSpPr>
                                <a:xfrm>
                                  <a:off x="4214810" y="797142"/>
                                  <a:ext cx="2715438" cy="420456"/>
                                  <a:chOff x="3428992" y="798730"/>
                                  <a:chExt cx="2715438" cy="420456"/>
                                </a:xfrm>
                                <a:grpFill/>
                              </p:grpSpPr>
                              <p:cxnSp>
                                <p:nvCxnSpPr>
                                  <p:cNvPr id="7" name="6 Conector recto"/>
                                  <p:cNvCxnSpPr/>
                                  <p:nvPr/>
                                </p:nvCxnSpPr>
                                <p:spPr>
                                  <a:xfrm rot="16200000" flipH="1">
                                    <a:off x="3221543" y="1006973"/>
                                    <a:ext cx="418074"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428992" y="1216804"/>
                                    <a:ext cx="2715438" cy="2382"/>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15 Conector recto de flecha"/>
                                <p:cNvCxnSpPr/>
                                <p:nvPr/>
                              </p:nvCxnSpPr>
                              <p:spPr>
                                <a:xfrm rot="5400000">
                                  <a:off x="6717522" y="1429530"/>
                                  <a:ext cx="428628"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1289028" y="1428736"/>
                                  <a:ext cx="428628"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24 Conector recto"/>
                              <p:cNvCxnSpPr/>
                              <p:nvPr/>
                            </p:nvCxnSpPr>
                            <p:spPr>
                              <a:xfrm>
                                <a:off x="1857356" y="1214422"/>
                                <a:ext cx="2715438" cy="2382"/>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 name="54 CuadroTexto"/>
                            <p:cNvSpPr txBox="1"/>
                            <p:nvPr/>
                          </p:nvSpPr>
                          <p:spPr>
                            <a:xfrm>
                              <a:off x="4786314" y="845090"/>
                              <a:ext cx="1500198" cy="369332"/>
                            </a:xfrm>
                            <a:prstGeom prst="rect">
                              <a:avLst/>
                            </a:prstGeom>
                            <a:solidFill>
                              <a:schemeClr val="accent6">
                                <a:lumMod val="20000"/>
                                <a:lumOff val="80000"/>
                              </a:schemeClr>
                            </a:solidFill>
                            <a:ln>
                              <a:noFill/>
                            </a:ln>
                          </p:spPr>
                          <p:txBody>
                            <a:bodyPr wrap="square" rtlCol="0">
                              <a:spAutoFit/>
                            </a:bodyPr>
                            <a:lstStyle/>
                            <a:p>
                              <a:r>
                                <a:rPr lang="es-ES" dirty="0" smtClean="0">
                                  <a:solidFill>
                                    <a:schemeClr val="accent6">
                                      <a:lumMod val="50000"/>
                                    </a:schemeClr>
                                  </a:solidFill>
                                </a:rPr>
                                <a:t>is classified in</a:t>
                              </a:r>
                              <a:endParaRPr lang="es-ES" dirty="0">
                                <a:solidFill>
                                  <a:schemeClr val="accent6">
                                    <a:lumMod val="50000"/>
                                  </a:schemeClr>
                                </a:solidFill>
                              </a:endParaRPr>
                            </a:p>
                          </p:txBody>
                        </p:sp>
                      </p:grpSp>
                      <p:sp>
                        <p:nvSpPr>
                          <p:cNvPr id="57" name="56 Rectángulo"/>
                          <p:cNvSpPr/>
                          <p:nvPr/>
                        </p:nvSpPr>
                        <p:spPr>
                          <a:xfrm>
                            <a:off x="3428992" y="1643050"/>
                            <a:ext cx="2643207" cy="646331"/>
                          </a:xfrm>
                          <a:prstGeom prst="rect">
                            <a:avLst/>
                          </a:prstGeom>
                          <a:grpFill/>
                          <a:ln>
                            <a:solidFill>
                              <a:schemeClr val="accent6">
                                <a:lumMod val="50000"/>
                              </a:schemeClr>
                            </a:solidFill>
                          </a:ln>
                        </p:spPr>
                        <p:txBody>
                          <a:bodyPr wrap="square">
                            <a:spAutoFit/>
                          </a:bodyPr>
                          <a:lstStyle/>
                          <a:p>
                            <a:pPr algn="ctr"/>
                            <a:r>
                              <a:rPr lang="en-US" dirty="0" smtClean="0">
                                <a:solidFill>
                                  <a:schemeClr val="accent6">
                                    <a:lumMod val="50000"/>
                                  </a:schemeClr>
                                </a:solidFill>
                              </a:rPr>
                              <a:t>They originate by means of physical procedures</a:t>
                            </a:r>
                            <a:endParaRPr lang="es-ES" dirty="0">
                              <a:solidFill>
                                <a:schemeClr val="accent6">
                                  <a:lumMod val="50000"/>
                                </a:schemeClr>
                              </a:solidFill>
                            </a:endParaRPr>
                          </a:p>
                        </p:txBody>
                      </p:sp>
                      <p:cxnSp>
                        <p:nvCxnSpPr>
                          <p:cNvPr id="97" name="96 Conector recto"/>
                          <p:cNvCxnSpPr/>
                          <p:nvPr/>
                        </p:nvCxnSpPr>
                        <p:spPr>
                          <a:xfrm rot="10800000">
                            <a:off x="6066578" y="1857364"/>
                            <a:ext cx="720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de flecha"/>
                          <p:cNvCxnSpPr/>
                          <p:nvPr/>
                        </p:nvCxnSpPr>
                        <p:spPr>
                          <a:xfrm rot="10800000">
                            <a:off x="2852992" y="1928802"/>
                            <a:ext cx="576000"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36" name="135 Conector recto"/>
                        <p:cNvCxnSpPr/>
                        <p:nvPr/>
                      </p:nvCxnSpPr>
                      <p:spPr>
                        <a:xfrm rot="16200000" flipH="1">
                          <a:off x="1623355" y="1968411"/>
                          <a:ext cx="468000" cy="2"/>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76" name="175 Rectángulo"/>
                    <p:cNvSpPr/>
                    <p:nvPr/>
                  </p:nvSpPr>
                  <p:spPr>
                    <a:xfrm>
                      <a:off x="5357818" y="4572008"/>
                      <a:ext cx="1571636" cy="923330"/>
                    </a:xfrm>
                    <a:prstGeom prst="rect">
                      <a:avLst/>
                    </a:prstGeom>
                    <a:grpFill/>
                    <a:ln>
                      <a:solidFill>
                        <a:schemeClr val="accent6">
                          <a:lumMod val="50000"/>
                        </a:schemeClr>
                      </a:solidFill>
                    </a:ln>
                  </p:spPr>
                  <p:txBody>
                    <a:bodyPr wrap="square">
                      <a:spAutoFit/>
                    </a:bodyPr>
                    <a:lstStyle/>
                    <a:p>
                      <a:pPr algn="just"/>
                      <a:r>
                        <a:rPr lang="en-US" dirty="0" smtClean="0">
                          <a:solidFill>
                            <a:schemeClr val="accent6">
                              <a:lumMod val="50000"/>
                            </a:schemeClr>
                          </a:solidFill>
                        </a:rPr>
                        <a:t>Has the same properties at all its points</a:t>
                      </a:r>
                      <a:endParaRPr lang="es-ES" dirty="0">
                        <a:solidFill>
                          <a:schemeClr val="accent6">
                            <a:lumMod val="50000"/>
                          </a:schemeClr>
                        </a:solidFill>
                      </a:endParaRPr>
                    </a:p>
                  </p:txBody>
                </p:sp>
                <p:sp>
                  <p:nvSpPr>
                    <p:cNvPr id="177" name="176 Rectángulo"/>
                    <p:cNvSpPr/>
                    <p:nvPr/>
                  </p:nvSpPr>
                  <p:spPr>
                    <a:xfrm>
                      <a:off x="7286644" y="4572008"/>
                      <a:ext cx="1785950" cy="923330"/>
                    </a:xfrm>
                    <a:prstGeom prst="rect">
                      <a:avLst/>
                    </a:prstGeom>
                    <a:grpFill/>
                    <a:ln>
                      <a:solidFill>
                        <a:schemeClr val="accent6">
                          <a:lumMod val="50000"/>
                        </a:schemeClr>
                      </a:solidFill>
                    </a:ln>
                  </p:spPr>
                  <p:txBody>
                    <a:bodyPr wrap="square">
                      <a:spAutoFit/>
                    </a:bodyPr>
                    <a:lstStyle/>
                    <a:p>
                      <a:pPr algn="just"/>
                      <a:r>
                        <a:rPr lang="en-US" dirty="0" smtClean="0">
                          <a:solidFill>
                            <a:schemeClr val="accent6">
                              <a:lumMod val="50000"/>
                            </a:schemeClr>
                          </a:solidFill>
                        </a:rPr>
                        <a:t>Has not the same properties at all its points</a:t>
                      </a:r>
                      <a:endParaRPr lang="es-ES" dirty="0">
                        <a:solidFill>
                          <a:schemeClr val="accent6">
                            <a:lumMod val="50000"/>
                          </a:schemeClr>
                        </a:solidFill>
                      </a:endParaRPr>
                    </a:p>
                  </p:txBody>
                </p:sp>
              </p:grpSp>
            </p:grpSp>
            <p:grpSp>
              <p:nvGrpSpPr>
                <p:cNvPr id="200" name="199 Grupo"/>
                <p:cNvGrpSpPr/>
                <p:nvPr/>
              </p:nvGrpSpPr>
              <p:grpSpPr>
                <a:xfrm>
                  <a:off x="142812" y="2077042"/>
                  <a:ext cx="4146246" cy="4709544"/>
                  <a:chOff x="142812" y="2077042"/>
                  <a:chExt cx="4146246" cy="4709544"/>
                </a:xfrm>
                <a:grpFill/>
              </p:grpSpPr>
              <p:grpSp>
                <p:nvGrpSpPr>
                  <p:cNvPr id="186" name="185 Grupo"/>
                  <p:cNvGrpSpPr/>
                  <p:nvPr/>
                </p:nvGrpSpPr>
                <p:grpSpPr>
                  <a:xfrm>
                    <a:off x="142812" y="2077042"/>
                    <a:ext cx="4145024" cy="4709544"/>
                    <a:chOff x="142812" y="2077042"/>
                    <a:chExt cx="4145024" cy="4709544"/>
                  </a:xfrm>
                  <a:grpFill/>
                </p:grpSpPr>
                <p:grpSp>
                  <p:nvGrpSpPr>
                    <p:cNvPr id="132" name="131 Grupo"/>
                    <p:cNvGrpSpPr/>
                    <p:nvPr/>
                  </p:nvGrpSpPr>
                  <p:grpSpPr>
                    <a:xfrm>
                      <a:off x="142812" y="3000372"/>
                      <a:ext cx="4145024" cy="3786214"/>
                      <a:chOff x="142812" y="3000372"/>
                      <a:chExt cx="4145024" cy="3786214"/>
                    </a:xfrm>
                    <a:grpFill/>
                  </p:grpSpPr>
                  <p:grpSp>
                    <p:nvGrpSpPr>
                      <p:cNvPr id="131" name="130 Grupo"/>
                      <p:cNvGrpSpPr/>
                      <p:nvPr/>
                    </p:nvGrpSpPr>
                    <p:grpSpPr>
                      <a:xfrm>
                        <a:off x="785786" y="3000372"/>
                        <a:ext cx="2143934" cy="1072364"/>
                        <a:chOff x="785786" y="2071678"/>
                        <a:chExt cx="2143934" cy="1072364"/>
                      </a:xfrm>
                      <a:grpFill/>
                    </p:grpSpPr>
                    <p:grpSp>
                      <p:nvGrpSpPr>
                        <p:cNvPr id="40" name="39 Grupo"/>
                        <p:cNvGrpSpPr/>
                        <p:nvPr/>
                      </p:nvGrpSpPr>
                      <p:grpSpPr>
                        <a:xfrm>
                          <a:off x="785786" y="2071678"/>
                          <a:ext cx="2143934" cy="1072364"/>
                          <a:chOff x="1000100" y="2714620"/>
                          <a:chExt cx="2143934" cy="1072364"/>
                        </a:xfrm>
                        <a:grpFill/>
                      </p:grpSpPr>
                      <p:grpSp>
                        <p:nvGrpSpPr>
                          <p:cNvPr id="34" name="33 Grupo"/>
                          <p:cNvGrpSpPr/>
                          <p:nvPr/>
                        </p:nvGrpSpPr>
                        <p:grpSpPr>
                          <a:xfrm>
                            <a:off x="1000100" y="2714620"/>
                            <a:ext cx="2143140" cy="500860"/>
                            <a:chOff x="785786" y="2786852"/>
                            <a:chExt cx="2143140" cy="500860"/>
                          </a:xfrm>
                          <a:grpFill/>
                        </p:grpSpPr>
                        <p:cxnSp>
                          <p:nvCxnSpPr>
                            <p:cNvPr id="30" name="29 Conector recto"/>
                            <p:cNvCxnSpPr/>
                            <p:nvPr/>
                          </p:nvCxnSpPr>
                          <p:spPr>
                            <a:xfrm rot="5400000">
                              <a:off x="1607323" y="3036091"/>
                              <a:ext cx="500066"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857356" y="3286124"/>
                              <a:ext cx="107157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785786" y="3286124"/>
                              <a:ext cx="107157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6" name="35 Conector recto de flecha"/>
                          <p:cNvCxnSpPr/>
                          <p:nvPr/>
                        </p:nvCxnSpPr>
                        <p:spPr>
                          <a:xfrm rot="5400000">
                            <a:off x="2857488" y="3500438"/>
                            <a:ext cx="571504"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5400000">
                            <a:off x="715142" y="3499644"/>
                            <a:ext cx="571504"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0" name="119 CuadroTexto"/>
                        <p:cNvSpPr txBox="1"/>
                        <p:nvPr/>
                      </p:nvSpPr>
                      <p:spPr>
                        <a:xfrm>
                          <a:off x="2000232" y="2202412"/>
                          <a:ext cx="857256" cy="369332"/>
                        </a:xfrm>
                        <a:prstGeom prst="rect">
                          <a:avLst/>
                        </a:prstGeom>
                        <a:grpFill/>
                        <a:ln>
                          <a:noFill/>
                        </a:ln>
                      </p:spPr>
                      <p:txBody>
                        <a:bodyPr wrap="square" rtlCol="0">
                          <a:spAutoFit/>
                        </a:bodyPr>
                        <a:lstStyle/>
                        <a:p>
                          <a:r>
                            <a:rPr lang="es-ES" dirty="0" smtClean="0">
                              <a:solidFill>
                                <a:schemeClr val="accent6">
                                  <a:lumMod val="50000"/>
                                </a:schemeClr>
                              </a:solidFill>
                            </a:rPr>
                            <a:t>can be</a:t>
                          </a:r>
                          <a:endParaRPr lang="es-ES" dirty="0">
                            <a:solidFill>
                              <a:schemeClr val="accent6">
                                <a:lumMod val="50000"/>
                              </a:schemeClr>
                            </a:solidFill>
                          </a:endParaRPr>
                        </a:p>
                      </p:txBody>
                    </p:sp>
                  </p:grpSp>
                  <p:grpSp>
                    <p:nvGrpSpPr>
                      <p:cNvPr id="129" name="128 Grupo"/>
                      <p:cNvGrpSpPr/>
                      <p:nvPr/>
                    </p:nvGrpSpPr>
                    <p:grpSpPr>
                      <a:xfrm>
                        <a:off x="142812" y="4131238"/>
                        <a:ext cx="4145024" cy="2655348"/>
                        <a:chOff x="142812" y="3202544"/>
                        <a:chExt cx="4145024" cy="2655348"/>
                      </a:xfrm>
                      <a:grpFill/>
                    </p:grpSpPr>
                    <p:sp>
                      <p:nvSpPr>
                        <p:cNvPr id="48" name="47 CuadroTexto"/>
                        <p:cNvSpPr txBox="1"/>
                        <p:nvPr/>
                      </p:nvSpPr>
                      <p:spPr>
                        <a:xfrm>
                          <a:off x="142812" y="3202544"/>
                          <a:ext cx="1928826" cy="369332"/>
                        </a:xfrm>
                        <a:prstGeom prst="rect">
                          <a:avLst/>
                        </a:prstGeom>
                        <a:grpFill/>
                        <a:ln>
                          <a:solidFill>
                            <a:schemeClr val="accent6">
                              <a:lumMod val="50000"/>
                            </a:schemeClr>
                          </a:solidFill>
                        </a:ln>
                      </p:spPr>
                      <p:txBody>
                        <a:bodyPr wrap="square" rtlCol="0">
                          <a:spAutoFit/>
                        </a:bodyPr>
                        <a:lstStyle/>
                        <a:p>
                          <a:pPr algn="ctr"/>
                          <a:r>
                            <a:rPr lang="es-ES" dirty="0" smtClean="0">
                              <a:solidFill>
                                <a:schemeClr val="accent6">
                                  <a:lumMod val="50000"/>
                                </a:schemeClr>
                              </a:solidFill>
                            </a:rPr>
                            <a:t>Simple substances</a:t>
                          </a:r>
                          <a:endParaRPr lang="es-ES" dirty="0">
                            <a:solidFill>
                              <a:schemeClr val="accent6">
                                <a:lumMod val="50000"/>
                              </a:schemeClr>
                            </a:solidFill>
                          </a:endParaRPr>
                        </a:p>
                      </p:txBody>
                    </p:sp>
                    <p:sp>
                      <p:nvSpPr>
                        <p:cNvPr id="49" name="48 CuadroTexto"/>
                        <p:cNvSpPr txBox="1"/>
                        <p:nvPr/>
                      </p:nvSpPr>
                      <p:spPr>
                        <a:xfrm>
                          <a:off x="2214546" y="3202544"/>
                          <a:ext cx="1714512" cy="369332"/>
                        </a:xfrm>
                        <a:prstGeom prst="rect">
                          <a:avLst/>
                        </a:prstGeom>
                        <a:grpFill/>
                        <a:ln>
                          <a:solidFill>
                            <a:schemeClr val="accent6">
                              <a:lumMod val="50000"/>
                            </a:schemeClr>
                          </a:solidFill>
                        </a:ln>
                      </p:spPr>
                      <p:txBody>
                        <a:bodyPr wrap="square" rtlCol="0">
                          <a:spAutoFit/>
                        </a:bodyPr>
                        <a:lstStyle/>
                        <a:p>
                          <a:pPr algn="ctr"/>
                          <a:r>
                            <a:rPr lang="es-ES" dirty="0" smtClean="0">
                              <a:solidFill>
                                <a:schemeClr val="accent6">
                                  <a:lumMod val="50000"/>
                                </a:schemeClr>
                              </a:solidFill>
                            </a:rPr>
                            <a:t>Compounds</a:t>
                          </a:r>
                          <a:endParaRPr lang="es-ES" dirty="0">
                            <a:solidFill>
                              <a:schemeClr val="accent6">
                                <a:lumMod val="50000"/>
                              </a:schemeClr>
                            </a:solidFill>
                          </a:endParaRPr>
                        </a:p>
                      </p:txBody>
                    </p:sp>
                    <p:grpSp>
                      <p:nvGrpSpPr>
                        <p:cNvPr id="111" name="110 Grupo"/>
                        <p:cNvGrpSpPr/>
                        <p:nvPr/>
                      </p:nvGrpSpPr>
                      <p:grpSpPr>
                        <a:xfrm>
                          <a:off x="3929058" y="3498850"/>
                          <a:ext cx="358778" cy="2001852"/>
                          <a:chOff x="3929058" y="3498850"/>
                          <a:chExt cx="358778" cy="2001852"/>
                        </a:xfrm>
                        <a:grpFill/>
                      </p:grpSpPr>
                      <p:cxnSp>
                        <p:nvCxnSpPr>
                          <p:cNvPr id="104" name="103 Conector recto"/>
                          <p:cNvCxnSpPr/>
                          <p:nvPr/>
                        </p:nvCxnSpPr>
                        <p:spPr>
                          <a:xfrm>
                            <a:off x="3929058" y="3498850"/>
                            <a:ext cx="357190" cy="6952"/>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rot="5400000">
                            <a:off x="3286910" y="4499776"/>
                            <a:ext cx="2000264"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3" name="112 Rectángulo"/>
                        <p:cNvSpPr/>
                        <p:nvPr/>
                      </p:nvSpPr>
                      <p:spPr>
                        <a:xfrm>
                          <a:off x="1285852" y="5211561"/>
                          <a:ext cx="2643207" cy="646331"/>
                        </a:xfrm>
                        <a:prstGeom prst="rect">
                          <a:avLst/>
                        </a:prstGeom>
                        <a:grpFill/>
                        <a:ln>
                          <a:solidFill>
                            <a:schemeClr val="accent6">
                              <a:lumMod val="50000"/>
                            </a:schemeClr>
                          </a:solidFill>
                        </a:ln>
                      </p:spPr>
                      <p:txBody>
                        <a:bodyPr wrap="square">
                          <a:spAutoFit/>
                        </a:bodyPr>
                        <a:lstStyle/>
                        <a:p>
                          <a:pPr algn="just"/>
                          <a:r>
                            <a:rPr lang="en-US" dirty="0" smtClean="0">
                              <a:solidFill>
                                <a:schemeClr val="accent6">
                                  <a:lumMod val="50000"/>
                                </a:schemeClr>
                              </a:solidFill>
                            </a:rPr>
                            <a:t>They originate</a:t>
                          </a:r>
                          <a:r>
                            <a:rPr lang="es-ES" dirty="0" smtClean="0">
                              <a:solidFill>
                                <a:schemeClr val="accent6">
                                  <a:lumMod val="50000"/>
                                </a:schemeClr>
                              </a:solidFill>
                            </a:rPr>
                            <a:t> </a:t>
                          </a:r>
                          <a:r>
                            <a:rPr lang="en-US" dirty="0" smtClean="0">
                              <a:solidFill>
                                <a:schemeClr val="accent6">
                                  <a:lumMod val="50000"/>
                                </a:schemeClr>
                              </a:solidFill>
                            </a:rPr>
                            <a:t>by means of chemical procedures</a:t>
                          </a:r>
                          <a:endParaRPr lang="es-ES" dirty="0">
                            <a:solidFill>
                              <a:schemeClr val="accent6">
                                <a:lumMod val="50000"/>
                              </a:schemeClr>
                            </a:solidFill>
                          </a:endParaRPr>
                        </a:p>
                      </p:txBody>
                    </p:sp>
                    <p:grpSp>
                      <p:nvGrpSpPr>
                        <p:cNvPr id="119" name="118 Grupo"/>
                        <p:cNvGrpSpPr/>
                        <p:nvPr/>
                      </p:nvGrpSpPr>
                      <p:grpSpPr>
                        <a:xfrm>
                          <a:off x="214282" y="3643314"/>
                          <a:ext cx="1080000" cy="1858976"/>
                          <a:chOff x="214282" y="3643314"/>
                          <a:chExt cx="1080000" cy="1858976"/>
                        </a:xfrm>
                        <a:grpFill/>
                      </p:grpSpPr>
                      <p:cxnSp>
                        <p:nvCxnSpPr>
                          <p:cNvPr id="114" name="113 Conector recto"/>
                          <p:cNvCxnSpPr/>
                          <p:nvPr/>
                        </p:nvCxnSpPr>
                        <p:spPr>
                          <a:xfrm>
                            <a:off x="214282" y="5500702"/>
                            <a:ext cx="1080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116 Conector recto de flecha"/>
                          <p:cNvCxnSpPr/>
                          <p:nvPr/>
                        </p:nvCxnSpPr>
                        <p:spPr>
                          <a:xfrm rot="5400000" flipH="1" flipV="1">
                            <a:off x="-714015" y="4571611"/>
                            <a:ext cx="1857388" cy="794"/>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23" name="122 Conector recto de flecha"/>
                        <p:cNvCxnSpPr/>
                        <p:nvPr/>
                      </p:nvCxnSpPr>
                      <p:spPr>
                        <a:xfrm rot="5400000">
                          <a:off x="2786050" y="3785396"/>
                          <a:ext cx="428628"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123 Conector recto de flecha"/>
                        <p:cNvCxnSpPr/>
                        <p:nvPr/>
                      </p:nvCxnSpPr>
                      <p:spPr>
                        <a:xfrm rot="5400000">
                          <a:off x="927868" y="3785396"/>
                          <a:ext cx="428628"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5" name="124 Rectángulo"/>
                        <p:cNvSpPr/>
                        <p:nvPr/>
                      </p:nvSpPr>
                      <p:spPr>
                        <a:xfrm>
                          <a:off x="285720" y="4086059"/>
                          <a:ext cx="1822373" cy="923330"/>
                        </a:xfrm>
                        <a:prstGeom prst="rect">
                          <a:avLst/>
                        </a:prstGeom>
                        <a:grpFill/>
                        <a:ln>
                          <a:solidFill>
                            <a:schemeClr val="accent6">
                              <a:lumMod val="50000"/>
                            </a:schemeClr>
                          </a:solidFill>
                        </a:ln>
                      </p:spPr>
                      <p:txBody>
                        <a:bodyPr wrap="square">
                          <a:spAutoFit/>
                        </a:bodyPr>
                        <a:lstStyle/>
                        <a:p>
                          <a:pPr algn="just"/>
                          <a:r>
                            <a:rPr lang="en-US" dirty="0" smtClean="0">
                              <a:solidFill>
                                <a:schemeClr val="accent6">
                                  <a:lumMod val="50000"/>
                                </a:schemeClr>
                              </a:solidFill>
                            </a:rPr>
                            <a:t>Equal molecules with only one type of atoms  </a:t>
                          </a:r>
                          <a:endParaRPr lang="es-ES_tradnl" dirty="0">
                            <a:solidFill>
                              <a:schemeClr val="accent6">
                                <a:lumMod val="50000"/>
                              </a:schemeClr>
                            </a:solidFill>
                          </a:endParaRPr>
                        </a:p>
                      </p:txBody>
                    </p:sp>
                    <p:sp>
                      <p:nvSpPr>
                        <p:cNvPr id="126" name="125 Rectángulo"/>
                        <p:cNvSpPr/>
                        <p:nvPr/>
                      </p:nvSpPr>
                      <p:spPr>
                        <a:xfrm>
                          <a:off x="2286000" y="4077306"/>
                          <a:ext cx="1857372" cy="923330"/>
                        </a:xfrm>
                        <a:prstGeom prst="rect">
                          <a:avLst/>
                        </a:prstGeom>
                        <a:grpFill/>
                        <a:ln>
                          <a:solidFill>
                            <a:schemeClr val="accent6">
                              <a:lumMod val="50000"/>
                            </a:schemeClr>
                          </a:solidFill>
                        </a:ln>
                      </p:spPr>
                      <p:txBody>
                        <a:bodyPr wrap="square">
                          <a:spAutoFit/>
                        </a:bodyPr>
                        <a:lstStyle/>
                        <a:p>
                          <a:pPr algn="just"/>
                          <a:r>
                            <a:rPr lang="en-US" dirty="0" smtClean="0">
                              <a:solidFill>
                                <a:schemeClr val="accent6">
                                  <a:lumMod val="50000"/>
                                </a:schemeClr>
                              </a:solidFill>
                            </a:rPr>
                            <a:t>Equal molecules with two or more type of atoms </a:t>
                          </a:r>
                          <a:endParaRPr lang="es-ES_tradnl" dirty="0">
                            <a:solidFill>
                              <a:schemeClr val="accent6">
                                <a:lumMod val="50000"/>
                              </a:schemeClr>
                            </a:solidFill>
                          </a:endParaRPr>
                        </a:p>
                      </p:txBody>
                    </p:sp>
                  </p:grpSp>
                </p:grpSp>
                <p:sp>
                  <p:nvSpPr>
                    <p:cNvPr id="139" name="138 Rectángulo"/>
                    <p:cNvSpPr/>
                    <p:nvPr/>
                  </p:nvSpPr>
                  <p:spPr>
                    <a:xfrm>
                      <a:off x="142812" y="2077042"/>
                      <a:ext cx="3429024" cy="923330"/>
                    </a:xfrm>
                    <a:prstGeom prst="rect">
                      <a:avLst/>
                    </a:prstGeom>
                    <a:grpFill/>
                    <a:ln>
                      <a:solidFill>
                        <a:schemeClr val="accent6">
                          <a:lumMod val="50000"/>
                        </a:schemeClr>
                      </a:solidFill>
                    </a:ln>
                  </p:spPr>
                  <p:txBody>
                    <a:bodyPr wrap="square">
                      <a:spAutoFit/>
                    </a:bodyPr>
                    <a:lstStyle/>
                    <a:p>
                      <a:r>
                        <a:rPr lang="es-ES" dirty="0" smtClean="0">
                          <a:solidFill>
                            <a:schemeClr val="accent6">
                              <a:lumMod val="50000"/>
                            </a:schemeClr>
                          </a:solidFill>
                        </a:rPr>
                        <a:t>Its characteristic properties do not change, in the same conditions of  temperature and pressure</a:t>
                      </a:r>
                      <a:endParaRPr lang="es-ES" dirty="0">
                        <a:solidFill>
                          <a:schemeClr val="accent6">
                            <a:lumMod val="50000"/>
                          </a:schemeClr>
                        </a:solidFill>
                      </a:endParaRPr>
                    </a:p>
                  </p:txBody>
                </p:sp>
              </p:grpSp>
              <p:cxnSp>
                <p:nvCxnSpPr>
                  <p:cNvPr id="199" name="198 Conector recto"/>
                  <p:cNvCxnSpPr/>
                  <p:nvPr/>
                </p:nvCxnSpPr>
                <p:spPr>
                  <a:xfrm>
                    <a:off x="3929058" y="6427808"/>
                    <a:ext cx="360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5" name="204 Conector recto"/>
              <p:cNvCxnSpPr/>
              <p:nvPr/>
            </p:nvCxnSpPr>
            <p:spPr>
              <a:xfrm>
                <a:off x="4852694" y="6143644"/>
                <a:ext cx="648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08" name="207 Conector recto"/>
            <p:cNvCxnSpPr/>
            <p:nvPr/>
          </p:nvCxnSpPr>
          <p:spPr>
            <a:xfrm rot="5400000">
              <a:off x="3542958" y="4813644"/>
              <a:ext cx="2628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9" name="208 CuadroTexto"/>
            <p:cNvSpPr txBox="1"/>
            <p:nvPr/>
          </p:nvSpPr>
          <p:spPr>
            <a:xfrm>
              <a:off x="3357554" y="3143248"/>
              <a:ext cx="2571768" cy="369332"/>
            </a:xfrm>
            <a:prstGeom prst="rect">
              <a:avLst/>
            </a:prstGeom>
            <a:grpFill/>
            <a:ln>
              <a:solidFill>
                <a:schemeClr val="accent6">
                  <a:lumMod val="50000"/>
                </a:schemeClr>
              </a:solidFill>
            </a:ln>
          </p:spPr>
          <p:txBody>
            <a:bodyPr wrap="square" rtlCol="0">
              <a:spAutoFit/>
            </a:bodyPr>
            <a:lstStyle/>
            <a:p>
              <a:r>
                <a:rPr lang="es-ES" dirty="0" smtClean="0">
                  <a:solidFill>
                    <a:schemeClr val="accent6">
                      <a:lumMod val="50000"/>
                    </a:schemeClr>
                  </a:solidFill>
                </a:rPr>
                <a:t>These processes give rise  </a:t>
              </a:r>
              <a:endParaRPr lang="es-ES" dirty="0">
                <a:solidFill>
                  <a:schemeClr val="accent6">
                    <a:lumMod val="50000"/>
                  </a:schemeClr>
                </a:solidFill>
              </a:endParaRPr>
            </a:p>
          </p:txBody>
        </p:sp>
        <p:cxnSp>
          <p:nvCxnSpPr>
            <p:cNvPr id="210" name="209 Conector recto"/>
            <p:cNvCxnSpPr/>
            <p:nvPr/>
          </p:nvCxnSpPr>
          <p:spPr>
            <a:xfrm rot="5400000">
              <a:off x="3853918" y="2575446"/>
              <a:ext cx="1152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210 Conector recto"/>
            <p:cNvCxnSpPr/>
            <p:nvPr/>
          </p:nvCxnSpPr>
          <p:spPr>
            <a:xfrm>
              <a:off x="2413092" y="1998652"/>
              <a:ext cx="2016000" cy="158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5" name="214 Conector recto de flecha"/>
            <p:cNvCxnSpPr/>
            <p:nvPr/>
          </p:nvCxnSpPr>
          <p:spPr>
            <a:xfrm rot="5400000" flipH="1" flipV="1">
              <a:off x="2212066" y="1786818"/>
              <a:ext cx="432000" cy="1588"/>
            </a:xfrm>
            <a:prstGeom prst="straightConnector1">
              <a:avLst/>
            </a:prstGeom>
            <a:grpFill/>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2" name="81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graphicFrame>
        <p:nvGraphicFramePr>
          <p:cNvPr id="5" name="4 Tabla"/>
          <p:cNvGraphicFramePr>
            <a:graphicFrameLocks noGrp="1"/>
          </p:cNvGraphicFramePr>
          <p:nvPr/>
        </p:nvGraphicFramePr>
        <p:xfrm>
          <a:off x="500034" y="1568360"/>
          <a:ext cx="8143932" cy="5111340"/>
        </p:xfrm>
        <a:graphic>
          <a:graphicData uri="http://schemas.openxmlformats.org/drawingml/2006/table">
            <a:tbl>
              <a:tblPr firstRow="1" bandRow="1">
                <a:tableStyleId>{5C22544A-7EE6-4342-B048-85BDC9FD1C3A}</a:tableStyleId>
              </a:tblPr>
              <a:tblGrid>
                <a:gridCol w="2547934"/>
                <a:gridCol w="2595602"/>
                <a:gridCol w="3000396"/>
              </a:tblGrid>
              <a:tr h="358431">
                <a:tc>
                  <a:txBody>
                    <a:bodyPr/>
                    <a:lstStyle/>
                    <a:p>
                      <a:pPr algn="ctr"/>
                      <a:r>
                        <a:rPr lang="es-ES" sz="2000" b="1" dirty="0" smtClean="0"/>
                        <a:t>PROPERTIES</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2000" dirty="0" smtClean="0"/>
                        <a:t>CHARACTERISTIC</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s-ES" sz="2000" b="1" dirty="0" smtClean="0"/>
                        <a:t>INTENSIVE OR EXTENSIVE</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92638">
                <a:tc>
                  <a:txBody>
                    <a:bodyPr/>
                    <a:lstStyle/>
                    <a:p>
                      <a:pPr algn="l"/>
                      <a:r>
                        <a:rPr lang="es-ES" sz="2000" b="1" dirty="0" smtClean="0"/>
                        <a:t>MASS</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67126">
                <a:tc>
                  <a:txBody>
                    <a:bodyPr/>
                    <a:lstStyle/>
                    <a:p>
                      <a:pPr algn="l"/>
                      <a:r>
                        <a:rPr lang="es-ES" sz="2000" b="1" dirty="0" smtClean="0"/>
                        <a:t>VOLUME</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DENSITY</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COLOUR</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BOILING</a:t>
                      </a:r>
                      <a:r>
                        <a:rPr lang="es-ES" sz="2000" b="1" baseline="0" dirty="0" smtClean="0"/>
                        <a:t> POINT</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LENGTH</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b="1" dirty="0" smtClean="0"/>
                        <a:t>HARDNESS</a:t>
                      </a:r>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MELTING</a:t>
                      </a:r>
                      <a:r>
                        <a:rPr lang="es-ES" sz="2000" b="1" baseline="0" dirty="0" smtClean="0"/>
                        <a:t> POINT</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SMELL</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TEMPERATURE</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DUCTILITY</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58431">
                <a:tc>
                  <a:txBody>
                    <a:bodyPr/>
                    <a:lstStyle/>
                    <a:p>
                      <a:pPr algn="l"/>
                      <a:r>
                        <a:rPr lang="es-ES" sz="2000" b="1" dirty="0" smtClean="0"/>
                        <a:t>BRIGHTNESS</a:t>
                      </a:r>
                      <a:endParaRPr lang="es-ES" sz="2000" b="1"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ES" sz="2000" dirty="0"/>
                    </a:p>
                  </a:txBody>
                  <a:tcPr marL="88380" marR="88380" marT="44190" marB="441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7" name="6 Rectángulo"/>
          <p:cNvSpPr/>
          <p:nvPr/>
        </p:nvSpPr>
        <p:spPr>
          <a:xfrm>
            <a:off x="0" y="642918"/>
            <a:ext cx="9144000" cy="830997"/>
          </a:xfrm>
          <a:prstGeom prst="rect">
            <a:avLst/>
          </a:prstGeom>
        </p:spPr>
        <p:txBody>
          <a:bodyPr wrap="square">
            <a:spAutoFit/>
          </a:bodyPr>
          <a:lstStyle/>
          <a:p>
            <a:r>
              <a:rPr lang="en-US" sz="2400" dirty="0" smtClean="0"/>
              <a:t>Indicate which of the following properties are characteristic and which are extensive or intensive. </a:t>
            </a:r>
            <a:endParaRPr lang="es-ES" sz="2400" dirty="0"/>
          </a:p>
        </p:txBody>
      </p:sp>
      <p:sp>
        <p:nvSpPr>
          <p:cNvPr id="6" name="5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2</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6" name="5 CuadroTexto"/>
          <p:cNvSpPr txBox="1"/>
          <p:nvPr/>
        </p:nvSpPr>
        <p:spPr>
          <a:xfrm>
            <a:off x="142844" y="935164"/>
            <a:ext cx="8786874" cy="707886"/>
          </a:xfrm>
          <a:prstGeom prst="rect">
            <a:avLst/>
          </a:prstGeom>
          <a:noFill/>
        </p:spPr>
        <p:txBody>
          <a:bodyPr wrap="square" rtlCol="0">
            <a:spAutoFit/>
          </a:bodyPr>
          <a:lstStyle/>
          <a:p>
            <a:r>
              <a:rPr lang="en-US" sz="4000" dirty="0" smtClean="0"/>
              <a:t> Connect the terms of the two columns</a:t>
            </a:r>
            <a:endParaRPr lang="es-ES_tradnl" sz="4000" dirty="0"/>
          </a:p>
        </p:txBody>
      </p:sp>
      <p:sp>
        <p:nvSpPr>
          <p:cNvPr id="7" name="6 CuadroTexto"/>
          <p:cNvSpPr txBox="1"/>
          <p:nvPr/>
        </p:nvSpPr>
        <p:spPr>
          <a:xfrm>
            <a:off x="285752" y="2396677"/>
            <a:ext cx="2857488" cy="2246769"/>
          </a:xfrm>
          <a:prstGeom prst="rect">
            <a:avLst/>
          </a:prstGeom>
          <a:solidFill>
            <a:schemeClr val="bg2">
              <a:lumMod val="75000"/>
            </a:schemeClr>
          </a:solidFill>
          <a:ln>
            <a:noFill/>
          </a:ln>
        </p:spPr>
        <p:txBody>
          <a:bodyPr wrap="square" rtlCol="0">
            <a:spAutoFit/>
          </a:bodyPr>
          <a:lstStyle/>
          <a:p>
            <a:pPr marL="342900" indent="-342900">
              <a:buFont typeface="+mj-lt"/>
              <a:buAutoNum type="alphaUcPeriod"/>
            </a:pPr>
            <a:r>
              <a:rPr lang="es-ES" sz="2800" dirty="0" smtClean="0"/>
              <a:t>Granite</a:t>
            </a:r>
          </a:p>
          <a:p>
            <a:pPr marL="342900" indent="-342900">
              <a:buFont typeface="+mj-lt"/>
              <a:buAutoNum type="alphaUcPeriod"/>
            </a:pPr>
            <a:r>
              <a:rPr lang="es-ES" sz="2800" dirty="0" smtClean="0"/>
              <a:t>Water</a:t>
            </a:r>
          </a:p>
          <a:p>
            <a:pPr marL="342900" indent="-342900">
              <a:buFont typeface="+mj-lt"/>
              <a:buAutoNum type="alphaUcPeriod"/>
            </a:pPr>
            <a:r>
              <a:rPr lang="es-ES" sz="2800" dirty="0" smtClean="0"/>
              <a:t>Gold</a:t>
            </a:r>
          </a:p>
          <a:p>
            <a:pPr marL="342900" indent="-342900">
              <a:buFont typeface="+mj-lt"/>
              <a:buAutoNum type="alphaUcPeriod"/>
            </a:pPr>
            <a:r>
              <a:rPr lang="es-ES" sz="2800" dirty="0" smtClean="0"/>
              <a:t>Salt with water</a:t>
            </a:r>
            <a:endParaRPr lang="es-ES" sz="2800" dirty="0"/>
          </a:p>
          <a:p>
            <a:pPr marL="342900" indent="-342900">
              <a:buFont typeface="+mj-lt"/>
              <a:buAutoNum type="alphaUcPeriod"/>
            </a:pPr>
            <a:r>
              <a:rPr lang="es-ES" sz="2800" smtClean="0"/>
              <a:t>Mercury</a:t>
            </a:r>
            <a:endParaRPr lang="es-ES" sz="2800" dirty="0" smtClean="0"/>
          </a:p>
        </p:txBody>
      </p:sp>
      <p:sp>
        <p:nvSpPr>
          <p:cNvPr id="8" name="7 CuadroTexto"/>
          <p:cNvSpPr txBox="1"/>
          <p:nvPr/>
        </p:nvSpPr>
        <p:spPr>
          <a:xfrm>
            <a:off x="3428992" y="2396677"/>
            <a:ext cx="5500726" cy="2246769"/>
          </a:xfrm>
          <a:prstGeom prst="rect">
            <a:avLst/>
          </a:prstGeom>
          <a:solidFill>
            <a:schemeClr val="bg2">
              <a:lumMod val="90000"/>
            </a:schemeClr>
          </a:solidFill>
          <a:ln>
            <a:noFill/>
          </a:ln>
        </p:spPr>
        <p:txBody>
          <a:bodyPr wrap="square" rtlCol="0">
            <a:spAutoFit/>
          </a:bodyPr>
          <a:lstStyle/>
          <a:p>
            <a:pPr marL="342900" indent="-342900">
              <a:buFont typeface="+mj-lt"/>
              <a:buAutoNum type="arabicPeriod"/>
            </a:pPr>
            <a:r>
              <a:rPr lang="es-ES" sz="2800" dirty="0" smtClean="0"/>
              <a:t>Pure substance</a:t>
            </a:r>
          </a:p>
          <a:p>
            <a:pPr marL="342900" indent="-342900">
              <a:buFont typeface="+mj-lt"/>
              <a:buAutoNum type="arabicPeriod"/>
            </a:pPr>
            <a:r>
              <a:rPr lang="es-ES" sz="2800" dirty="0" smtClean="0"/>
              <a:t>Heterogeneous rock</a:t>
            </a:r>
          </a:p>
          <a:p>
            <a:pPr marL="342900" indent="-342900">
              <a:buFont typeface="+mj-lt"/>
              <a:buAutoNum type="arabicPeriod"/>
            </a:pPr>
            <a:r>
              <a:rPr lang="es-ES" sz="2800" dirty="0" smtClean="0"/>
              <a:t>Solution</a:t>
            </a:r>
          </a:p>
          <a:p>
            <a:pPr marL="342900" indent="-342900">
              <a:buFont typeface="+mj-lt"/>
              <a:buAutoNum type="arabicPeriod"/>
            </a:pPr>
            <a:r>
              <a:rPr lang="es-ES" sz="2800" dirty="0" smtClean="0"/>
              <a:t>Liquid metal to room temperature </a:t>
            </a:r>
          </a:p>
          <a:p>
            <a:pPr marL="342900" indent="-342900">
              <a:buFont typeface="+mj-lt"/>
              <a:buAutoNum type="arabicPeriod"/>
            </a:pPr>
            <a:r>
              <a:rPr lang="es-ES" sz="2800" dirty="0" smtClean="0"/>
              <a:t>Solid metal to room temperature </a:t>
            </a:r>
            <a:endParaRPr lang="es-ES" sz="2800" dirty="0"/>
          </a:p>
        </p:txBody>
      </p:sp>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3</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8" name="7 Rectángulo"/>
          <p:cNvSpPr/>
          <p:nvPr/>
        </p:nvSpPr>
        <p:spPr>
          <a:xfrm>
            <a:off x="0" y="1119830"/>
            <a:ext cx="9144000" cy="1077218"/>
          </a:xfrm>
          <a:prstGeom prst="rect">
            <a:avLst/>
          </a:prstGeom>
        </p:spPr>
        <p:txBody>
          <a:bodyPr wrap="square">
            <a:spAutoFit/>
          </a:bodyPr>
          <a:lstStyle/>
          <a:p>
            <a:pPr algn="just"/>
            <a:r>
              <a:rPr lang="en-US" sz="3200" dirty="0" smtClean="0"/>
              <a:t>Is the water that we drink an absolutely pure substance?</a:t>
            </a:r>
            <a:endParaRPr lang="es-ES" sz="3200" dirty="0"/>
          </a:p>
        </p:txBody>
      </p:sp>
      <p:sp>
        <p:nvSpPr>
          <p:cNvPr id="10" name="9 Rectángulo"/>
          <p:cNvSpPr/>
          <p:nvPr/>
        </p:nvSpPr>
        <p:spPr>
          <a:xfrm>
            <a:off x="193737" y="2692312"/>
            <a:ext cx="8735981" cy="2308324"/>
          </a:xfrm>
          <a:prstGeom prst="rect">
            <a:avLst/>
          </a:prstGeom>
          <a:solidFill>
            <a:schemeClr val="bg2">
              <a:lumMod val="90000"/>
            </a:schemeClr>
          </a:solidFill>
        </p:spPr>
        <p:txBody>
          <a:bodyPr wrap="none">
            <a:spAutoFit/>
          </a:bodyPr>
          <a:lstStyle/>
          <a:p>
            <a:pPr marL="342900" indent="-342900">
              <a:buFont typeface="+mj-lt"/>
              <a:buAutoNum type="alphaUcPeriod"/>
            </a:pPr>
            <a:r>
              <a:rPr lang="en-US" sz="3600" dirty="0" smtClean="0"/>
              <a:t> No, because it is a heterogenous substance</a:t>
            </a:r>
          </a:p>
          <a:p>
            <a:pPr marL="342900" indent="-342900">
              <a:buFont typeface="+mj-lt"/>
              <a:buAutoNum type="alphaUcPeriod"/>
            </a:pPr>
            <a:r>
              <a:rPr lang="en-US" sz="3600" dirty="0" smtClean="0"/>
              <a:t> It is not pure, it has mineral salts dissolved</a:t>
            </a:r>
          </a:p>
          <a:p>
            <a:pPr marL="342900" indent="-342900">
              <a:buFont typeface="+mj-lt"/>
              <a:buAutoNum type="alphaUcPeriod"/>
            </a:pPr>
            <a:r>
              <a:rPr lang="es-ES" sz="3600" dirty="0" smtClean="0"/>
              <a:t> Otherwise, we cannot drink it</a:t>
            </a:r>
          </a:p>
          <a:p>
            <a:pPr marL="342900" indent="-342900">
              <a:buFont typeface="+mj-lt"/>
              <a:buAutoNum type="alphaUcPeriod"/>
            </a:pPr>
            <a:r>
              <a:rPr lang="en-US" sz="3600" dirty="0" smtClean="0"/>
              <a:t> Of course, it is distilled water</a:t>
            </a:r>
            <a:endParaRPr lang="es-ES" sz="3600" dirty="0" smtClean="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4</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4" name="3 Rectángulo"/>
          <p:cNvSpPr/>
          <p:nvPr/>
        </p:nvSpPr>
        <p:spPr>
          <a:xfrm>
            <a:off x="142844" y="1000108"/>
            <a:ext cx="8858312" cy="1077218"/>
          </a:xfrm>
          <a:prstGeom prst="rect">
            <a:avLst/>
          </a:prstGeom>
        </p:spPr>
        <p:txBody>
          <a:bodyPr wrap="square">
            <a:spAutoFit/>
          </a:bodyPr>
          <a:lstStyle/>
          <a:p>
            <a:pPr algn="just"/>
            <a:r>
              <a:rPr lang="en-US" sz="3200" dirty="0" smtClean="0"/>
              <a:t>What do you remember? Separating components of a homogeneous mixtures.</a:t>
            </a:r>
            <a:endParaRPr lang="es-ES" sz="3200" dirty="0"/>
          </a:p>
        </p:txBody>
      </p:sp>
      <p:sp>
        <p:nvSpPr>
          <p:cNvPr id="5" name="4 Rectángulo"/>
          <p:cNvSpPr/>
          <p:nvPr/>
        </p:nvSpPr>
        <p:spPr>
          <a:xfrm>
            <a:off x="142844" y="2262838"/>
            <a:ext cx="3016595" cy="584775"/>
          </a:xfrm>
          <a:prstGeom prst="rect">
            <a:avLst/>
          </a:prstGeom>
        </p:spPr>
        <p:txBody>
          <a:bodyPr wrap="none">
            <a:spAutoFit/>
          </a:bodyPr>
          <a:lstStyle/>
          <a:p>
            <a:r>
              <a:rPr lang="en-US" sz="3200" dirty="0" smtClean="0"/>
              <a:t>Join with arrows.</a:t>
            </a:r>
          </a:p>
        </p:txBody>
      </p:sp>
      <p:sp>
        <p:nvSpPr>
          <p:cNvPr id="6" name="5 CuadroTexto"/>
          <p:cNvSpPr txBox="1"/>
          <p:nvPr/>
        </p:nvSpPr>
        <p:spPr>
          <a:xfrm>
            <a:off x="71406" y="3687079"/>
            <a:ext cx="3000396" cy="1384995"/>
          </a:xfrm>
          <a:prstGeom prst="rect">
            <a:avLst/>
          </a:prstGeom>
          <a:solidFill>
            <a:schemeClr val="bg2">
              <a:lumMod val="75000"/>
            </a:schemeClr>
          </a:solidFill>
        </p:spPr>
        <p:txBody>
          <a:bodyPr wrap="square" rtlCol="0">
            <a:spAutoFit/>
          </a:bodyPr>
          <a:lstStyle/>
          <a:p>
            <a:pPr marL="342900" indent="-342900">
              <a:buFont typeface="+mj-lt"/>
              <a:buAutoNum type="alphaUcPeriod"/>
            </a:pPr>
            <a:r>
              <a:rPr lang="es-ES" sz="2800" dirty="0" smtClean="0"/>
              <a:t>By distillation</a:t>
            </a:r>
          </a:p>
          <a:p>
            <a:pPr marL="342900" indent="-342900">
              <a:buFont typeface="+mj-lt"/>
              <a:buAutoNum type="alphaUcPeriod"/>
            </a:pPr>
            <a:r>
              <a:rPr lang="es-ES" sz="2800" dirty="0" smtClean="0"/>
              <a:t>By crystallisation</a:t>
            </a:r>
          </a:p>
          <a:p>
            <a:pPr marL="342900" indent="-342900">
              <a:buFont typeface="+mj-lt"/>
              <a:buAutoNum type="alphaUcPeriod"/>
            </a:pPr>
            <a:r>
              <a:rPr lang="es-ES" sz="2800" dirty="0" smtClean="0"/>
              <a:t>By heating</a:t>
            </a:r>
          </a:p>
        </p:txBody>
      </p:sp>
      <p:sp>
        <p:nvSpPr>
          <p:cNvPr id="7" name="6 CuadroTexto"/>
          <p:cNvSpPr txBox="1"/>
          <p:nvPr/>
        </p:nvSpPr>
        <p:spPr>
          <a:xfrm>
            <a:off x="3214678" y="3687079"/>
            <a:ext cx="5857884" cy="1384995"/>
          </a:xfrm>
          <a:prstGeom prst="rect">
            <a:avLst/>
          </a:prstGeom>
          <a:solidFill>
            <a:schemeClr val="bg2">
              <a:lumMod val="90000"/>
            </a:schemeClr>
          </a:solidFill>
        </p:spPr>
        <p:txBody>
          <a:bodyPr wrap="square" rtlCol="0">
            <a:spAutoFit/>
          </a:bodyPr>
          <a:lstStyle/>
          <a:p>
            <a:pPr marL="342900" indent="-342900">
              <a:buFont typeface="+mj-lt"/>
              <a:buAutoNum type="arabicPeriod"/>
            </a:pPr>
            <a:r>
              <a:rPr lang="en-US" sz="2800" dirty="0" smtClean="0"/>
              <a:t>Salt and sea water in the salt mines</a:t>
            </a:r>
            <a:endParaRPr lang="es-ES" sz="2800" dirty="0" smtClean="0"/>
          </a:p>
          <a:p>
            <a:pPr marL="342900" indent="-342900">
              <a:buFont typeface="+mj-lt"/>
              <a:buAutoNum type="arabicPeriod"/>
            </a:pPr>
            <a:r>
              <a:rPr lang="es-ES" sz="2800" dirty="0" smtClean="0"/>
              <a:t>Alcohol and water</a:t>
            </a:r>
          </a:p>
          <a:p>
            <a:pPr marL="342900" indent="-342900">
              <a:buFont typeface="+mj-lt"/>
              <a:buAutoNum type="arabicPeriod"/>
            </a:pPr>
            <a:r>
              <a:rPr lang="es-ES" sz="2800" dirty="0" smtClean="0"/>
              <a:t>Copper sulphate and water</a:t>
            </a:r>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00108"/>
            <a:ext cx="9144000" cy="1077218"/>
          </a:xfrm>
          <a:prstGeom prst="rect">
            <a:avLst/>
          </a:prstGeom>
        </p:spPr>
        <p:txBody>
          <a:bodyPr wrap="square">
            <a:spAutoFit/>
          </a:bodyPr>
          <a:lstStyle/>
          <a:p>
            <a:pPr algn="just"/>
            <a:r>
              <a:rPr lang="en-US" sz="3200" dirty="0" smtClean="0"/>
              <a:t>What do you remember? Separating components of a heterogeneous mixtures.</a:t>
            </a:r>
            <a:endParaRPr lang="es-ES" sz="3200" dirty="0"/>
          </a:p>
        </p:txBody>
      </p:sp>
      <p:sp>
        <p:nvSpPr>
          <p:cNvPr id="5" name="4 CuadroTexto"/>
          <p:cNvSpPr txBox="1"/>
          <p:nvPr/>
        </p:nvSpPr>
        <p:spPr>
          <a:xfrm>
            <a:off x="214282" y="3687079"/>
            <a:ext cx="3357586" cy="1754326"/>
          </a:xfrm>
          <a:prstGeom prst="rect">
            <a:avLst/>
          </a:prstGeom>
          <a:solidFill>
            <a:schemeClr val="bg2">
              <a:lumMod val="75000"/>
            </a:schemeClr>
          </a:solidFill>
        </p:spPr>
        <p:txBody>
          <a:bodyPr wrap="square" rtlCol="0">
            <a:spAutoFit/>
          </a:bodyPr>
          <a:lstStyle/>
          <a:p>
            <a:pPr marL="342900" indent="-342900">
              <a:buFont typeface="+mj-lt"/>
              <a:buAutoNum type="alphaUcPeriod"/>
            </a:pPr>
            <a:r>
              <a:rPr lang="es-ES" sz="3600" dirty="0" smtClean="0"/>
              <a:t> By magnetism</a:t>
            </a:r>
          </a:p>
          <a:p>
            <a:pPr marL="342900" indent="-342900">
              <a:buFont typeface="+mj-lt"/>
              <a:buAutoNum type="alphaUcPeriod"/>
            </a:pPr>
            <a:r>
              <a:rPr lang="es-ES" sz="3600" dirty="0" smtClean="0"/>
              <a:t> By filtration</a:t>
            </a:r>
          </a:p>
          <a:p>
            <a:pPr marL="342900" indent="-342900">
              <a:buFont typeface="+mj-lt"/>
              <a:buAutoNum type="alphaUcPeriod"/>
            </a:pPr>
            <a:r>
              <a:rPr lang="es-ES" sz="3600" dirty="0" smtClean="0"/>
              <a:t> By decanting</a:t>
            </a:r>
          </a:p>
        </p:txBody>
      </p:sp>
      <p:sp>
        <p:nvSpPr>
          <p:cNvPr id="6" name="5 CuadroTexto"/>
          <p:cNvSpPr txBox="1"/>
          <p:nvPr/>
        </p:nvSpPr>
        <p:spPr>
          <a:xfrm>
            <a:off x="4000496" y="3687079"/>
            <a:ext cx="4929222" cy="1754326"/>
          </a:xfrm>
          <a:prstGeom prst="rect">
            <a:avLst/>
          </a:prstGeom>
          <a:solidFill>
            <a:schemeClr val="bg2">
              <a:lumMod val="90000"/>
            </a:schemeClr>
          </a:solidFill>
        </p:spPr>
        <p:txBody>
          <a:bodyPr wrap="square" rtlCol="0">
            <a:spAutoFit/>
          </a:bodyPr>
          <a:lstStyle/>
          <a:p>
            <a:pPr marL="342900" indent="-342900">
              <a:buFont typeface="+mj-lt"/>
              <a:buAutoNum type="arabicPeriod"/>
            </a:pPr>
            <a:r>
              <a:rPr lang="es-ES" sz="3600" dirty="0" smtClean="0"/>
              <a:t> Sand and water</a:t>
            </a:r>
          </a:p>
          <a:p>
            <a:pPr marL="342900" indent="-342900">
              <a:buFont typeface="+mj-lt"/>
              <a:buAutoNum type="arabicPeriod"/>
            </a:pPr>
            <a:r>
              <a:rPr lang="es-ES" sz="3600" dirty="0" smtClean="0"/>
              <a:t> Oil and water</a:t>
            </a:r>
          </a:p>
          <a:p>
            <a:pPr marL="342900" indent="-342900">
              <a:buFont typeface="+mj-lt"/>
              <a:buAutoNum type="arabicPeriod"/>
            </a:pPr>
            <a:r>
              <a:rPr lang="es-ES" sz="3600" dirty="0" smtClean="0"/>
              <a:t> Sand and iron particles</a:t>
            </a:r>
            <a:endParaRPr lang="es-ES" sz="3600" dirty="0"/>
          </a:p>
        </p:txBody>
      </p:sp>
      <p:sp>
        <p:nvSpPr>
          <p:cNvPr id="7" name="6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5</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8" name="7 Rectángulo"/>
          <p:cNvSpPr/>
          <p:nvPr/>
        </p:nvSpPr>
        <p:spPr>
          <a:xfrm>
            <a:off x="142844" y="2334276"/>
            <a:ext cx="3016595" cy="584775"/>
          </a:xfrm>
          <a:prstGeom prst="rect">
            <a:avLst/>
          </a:prstGeom>
        </p:spPr>
        <p:txBody>
          <a:bodyPr wrap="none">
            <a:spAutoFit/>
          </a:bodyPr>
          <a:lstStyle/>
          <a:p>
            <a:r>
              <a:rPr lang="en-US" sz="3200" dirty="0" smtClean="0"/>
              <a:t>Join with arrows.</a:t>
            </a:r>
          </a:p>
        </p:txBody>
      </p:sp>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6</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7" name="6 Rectángulo"/>
          <p:cNvSpPr/>
          <p:nvPr/>
        </p:nvSpPr>
        <p:spPr>
          <a:xfrm>
            <a:off x="0" y="857232"/>
            <a:ext cx="9144000" cy="1200329"/>
          </a:xfrm>
          <a:prstGeom prst="rect">
            <a:avLst/>
          </a:prstGeom>
        </p:spPr>
        <p:txBody>
          <a:bodyPr wrap="square">
            <a:spAutoFit/>
          </a:bodyPr>
          <a:lstStyle/>
          <a:p>
            <a:pPr algn="just"/>
            <a:r>
              <a:rPr lang="en-US" sz="3600" dirty="0" smtClean="0"/>
              <a:t>Can we decompose a pure substance in others by means of physical procedures?</a:t>
            </a:r>
            <a:endParaRPr lang="es-ES_tradnl" sz="3600" dirty="0"/>
          </a:p>
        </p:txBody>
      </p:sp>
      <p:sp>
        <p:nvSpPr>
          <p:cNvPr id="8" name="7 Rectángulo"/>
          <p:cNvSpPr/>
          <p:nvPr/>
        </p:nvSpPr>
        <p:spPr>
          <a:xfrm>
            <a:off x="1571620" y="3105835"/>
            <a:ext cx="6072214" cy="2308324"/>
          </a:xfrm>
          <a:prstGeom prst="rect">
            <a:avLst/>
          </a:prstGeom>
          <a:blipFill>
            <a:blip r:embed="rId3" cstate="print"/>
            <a:tile tx="0" ty="0" sx="100000" sy="100000" flip="none" algn="tl"/>
          </a:blipFill>
        </p:spPr>
        <p:txBody>
          <a:bodyPr wrap="square">
            <a:spAutoFit/>
          </a:bodyPr>
          <a:lstStyle/>
          <a:p>
            <a:pPr marL="514350" indent="-514350">
              <a:buFont typeface="+mj-lt"/>
              <a:buAutoNum type="alphaUcPeriod"/>
            </a:pPr>
            <a:r>
              <a:rPr lang="en-US" sz="3600" dirty="0" smtClean="0"/>
              <a:t>No, we cannot    </a:t>
            </a:r>
          </a:p>
          <a:p>
            <a:pPr marL="514350" indent="-514350">
              <a:buFont typeface="+mj-lt"/>
              <a:buAutoNum type="alphaUcPeriod"/>
            </a:pPr>
            <a:r>
              <a:rPr lang="en-US" sz="3600" dirty="0" smtClean="0"/>
              <a:t>Yes, filtering it    </a:t>
            </a:r>
          </a:p>
          <a:p>
            <a:pPr marL="514350" indent="-514350">
              <a:buFont typeface="+mj-lt"/>
              <a:buAutoNum type="alphaUcPeriod"/>
            </a:pPr>
            <a:r>
              <a:rPr lang="en-US" sz="3600" dirty="0" smtClean="0"/>
              <a:t>Yes, by means of distillation    </a:t>
            </a:r>
          </a:p>
          <a:p>
            <a:pPr marL="514350" indent="-514350">
              <a:buFont typeface="+mj-lt"/>
              <a:buAutoNum type="alphaUcPeriod"/>
            </a:pPr>
            <a:r>
              <a:rPr lang="en-US" sz="3600" dirty="0" smtClean="0"/>
              <a:t>Clear that yes</a:t>
            </a:r>
            <a:endParaRPr lang="es-ES_tradnl" sz="3600"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7</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5" name="4 Rectángulo"/>
          <p:cNvSpPr/>
          <p:nvPr/>
        </p:nvSpPr>
        <p:spPr>
          <a:xfrm>
            <a:off x="214282" y="2428868"/>
            <a:ext cx="8715436" cy="4401205"/>
          </a:xfrm>
          <a:prstGeom prst="rect">
            <a:avLst/>
          </a:prstGeom>
          <a:solidFill>
            <a:schemeClr val="bg2">
              <a:lumMod val="75000"/>
            </a:schemeClr>
          </a:solidFill>
          <a:ln>
            <a:solidFill>
              <a:schemeClr val="bg2">
                <a:lumMod val="10000"/>
              </a:schemeClr>
            </a:solidFill>
          </a:ln>
        </p:spPr>
        <p:txBody>
          <a:bodyPr wrap="square">
            <a:spAutoFit/>
          </a:bodyPr>
          <a:lstStyle/>
          <a:p>
            <a:pPr algn="just"/>
            <a:endParaRPr lang="en-US" sz="2800" dirty="0" smtClean="0"/>
          </a:p>
          <a:p>
            <a:pPr marL="342900" indent="-342900" algn="just">
              <a:buFont typeface="+mj-lt"/>
              <a:buAutoNum type="alphaUcPeriod"/>
            </a:pPr>
            <a:r>
              <a:rPr lang="en-US" sz="2800" dirty="0" smtClean="0"/>
              <a:t>……………………. is good for separating a liquid from a solution.</a:t>
            </a:r>
          </a:p>
          <a:p>
            <a:pPr marL="342900" indent="-342900" algn="just">
              <a:buFont typeface="+mj-lt"/>
              <a:buAutoNum type="alphaUcPeriod"/>
            </a:pPr>
            <a:r>
              <a:rPr lang="en-US" sz="2800" dirty="0" smtClean="0"/>
              <a:t>......................... is good for separating a soluble solid from a liquid.</a:t>
            </a:r>
          </a:p>
          <a:p>
            <a:pPr marL="342900" indent="-342900" algn="just">
              <a:buFont typeface="+mj-lt"/>
              <a:buAutoNum type="alphaUcPeriod"/>
            </a:pPr>
            <a:r>
              <a:rPr lang="en-US" sz="2800" dirty="0" smtClean="0"/>
              <a:t>......................... is good for separating an insoluble solid from a liquid.</a:t>
            </a:r>
          </a:p>
          <a:p>
            <a:pPr marL="342900" indent="-342900" algn="just">
              <a:buFont typeface="+mj-lt"/>
              <a:buAutoNum type="alphaUcPeriod"/>
            </a:pPr>
            <a:r>
              <a:rPr lang="en-US" sz="2800" dirty="0" smtClean="0"/>
              <a:t>......................... is good for separating two inmiscible liquids.</a:t>
            </a:r>
          </a:p>
          <a:p>
            <a:pPr marL="342900" indent="-342900" algn="just"/>
            <a:endParaRPr lang="es-ES" sz="2800" dirty="0"/>
          </a:p>
        </p:txBody>
      </p:sp>
      <p:sp>
        <p:nvSpPr>
          <p:cNvPr id="6" name="5 Rectángulo"/>
          <p:cNvSpPr/>
          <p:nvPr/>
        </p:nvSpPr>
        <p:spPr>
          <a:xfrm>
            <a:off x="71406" y="714356"/>
            <a:ext cx="3512180" cy="584775"/>
          </a:xfrm>
          <a:prstGeom prst="rect">
            <a:avLst/>
          </a:prstGeom>
        </p:spPr>
        <p:txBody>
          <a:bodyPr wrap="none">
            <a:spAutoFit/>
          </a:bodyPr>
          <a:lstStyle/>
          <a:p>
            <a:r>
              <a:rPr lang="en-US" sz="3200" dirty="0" smtClean="0"/>
              <a:t>Separating mixtures</a:t>
            </a:r>
            <a:endParaRPr lang="es-ES" sz="3200" dirty="0"/>
          </a:p>
        </p:txBody>
      </p:sp>
      <p:sp>
        <p:nvSpPr>
          <p:cNvPr id="7" name="6 Rectángulo"/>
          <p:cNvSpPr/>
          <p:nvPr/>
        </p:nvSpPr>
        <p:spPr>
          <a:xfrm>
            <a:off x="0" y="1214422"/>
            <a:ext cx="8929750" cy="584775"/>
          </a:xfrm>
          <a:prstGeom prst="rect">
            <a:avLst/>
          </a:prstGeom>
        </p:spPr>
        <p:txBody>
          <a:bodyPr wrap="square">
            <a:spAutoFit/>
          </a:bodyPr>
          <a:lstStyle/>
          <a:p>
            <a:r>
              <a:rPr lang="en-US" sz="3200" dirty="0" smtClean="0"/>
              <a:t>Complete the sentences. Use the words in the box.</a:t>
            </a:r>
            <a:endParaRPr lang="es-ES" sz="3200" dirty="0"/>
          </a:p>
        </p:txBody>
      </p:sp>
      <p:sp>
        <p:nvSpPr>
          <p:cNvPr id="8" name="7 Rectángulo"/>
          <p:cNvSpPr/>
          <p:nvPr/>
        </p:nvSpPr>
        <p:spPr>
          <a:xfrm>
            <a:off x="1000100" y="1785926"/>
            <a:ext cx="6357982" cy="571504"/>
          </a:xfrm>
          <a:prstGeom prst="rect">
            <a:avLst/>
          </a:prstGeom>
          <a:solidFill>
            <a:schemeClr val="bg2">
              <a:lumMod val="9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rPr>
              <a:t>FILTRATION , HEATING, DECANTATION, DISTILLATION</a:t>
            </a:r>
          </a:p>
        </p:txBody>
      </p:sp>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8</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5" name="4 Rectángulo"/>
          <p:cNvSpPr/>
          <p:nvPr/>
        </p:nvSpPr>
        <p:spPr>
          <a:xfrm>
            <a:off x="71406" y="900997"/>
            <a:ext cx="8929718" cy="523220"/>
          </a:xfrm>
          <a:prstGeom prst="rect">
            <a:avLst/>
          </a:prstGeom>
        </p:spPr>
        <p:txBody>
          <a:bodyPr wrap="square">
            <a:spAutoFit/>
          </a:bodyPr>
          <a:lstStyle/>
          <a:p>
            <a:pPr algn="just"/>
            <a:r>
              <a:rPr lang="en-US" sz="2800" dirty="0" smtClean="0"/>
              <a:t>Each verb in the table represents a separation process. </a:t>
            </a:r>
          </a:p>
        </p:txBody>
      </p:sp>
      <p:sp>
        <p:nvSpPr>
          <p:cNvPr id="6" name="5 Rectángulo"/>
          <p:cNvSpPr/>
          <p:nvPr/>
        </p:nvSpPr>
        <p:spPr>
          <a:xfrm>
            <a:off x="71406" y="1691334"/>
            <a:ext cx="5577745" cy="523220"/>
          </a:xfrm>
          <a:prstGeom prst="rect">
            <a:avLst/>
          </a:prstGeom>
        </p:spPr>
        <p:txBody>
          <a:bodyPr wrap="none">
            <a:spAutoFit/>
          </a:bodyPr>
          <a:lstStyle/>
          <a:p>
            <a:pPr algn="just"/>
            <a:r>
              <a:rPr lang="en-US" sz="2800" dirty="0" smtClean="0"/>
              <a:t>Write down the corresponding noun.</a:t>
            </a:r>
          </a:p>
        </p:txBody>
      </p:sp>
      <p:graphicFrame>
        <p:nvGraphicFramePr>
          <p:cNvPr id="7" name="6 Tabla"/>
          <p:cNvGraphicFramePr>
            <a:graphicFrameLocks noGrp="1"/>
          </p:cNvGraphicFramePr>
          <p:nvPr/>
        </p:nvGraphicFramePr>
        <p:xfrm>
          <a:off x="142844" y="2857496"/>
          <a:ext cx="8858310" cy="2643192"/>
        </p:xfrm>
        <a:graphic>
          <a:graphicData uri="http://schemas.openxmlformats.org/drawingml/2006/table">
            <a:tbl>
              <a:tblPr firstRow="1" bandRow="1">
                <a:tableStyleId>{5C22544A-7EE6-4342-B048-85BDC9FD1C3A}</a:tableStyleId>
              </a:tblPr>
              <a:tblGrid>
                <a:gridCol w="1771662"/>
                <a:gridCol w="1771662"/>
                <a:gridCol w="1771662"/>
                <a:gridCol w="1771662"/>
                <a:gridCol w="1771662"/>
              </a:tblGrid>
              <a:tr h="538881">
                <a:tc>
                  <a:txBody>
                    <a:bodyPr/>
                    <a:lstStyle/>
                    <a:p>
                      <a:endParaRPr lang="es-ES" sz="2600" b="1" dirty="0" smtClean="0">
                        <a:solidFill>
                          <a:schemeClr val="tx1"/>
                        </a:solidFill>
                      </a:endParaRPr>
                    </a:p>
                    <a:p>
                      <a:r>
                        <a:rPr lang="es-ES" sz="2600" b="1" dirty="0" smtClean="0">
                          <a:solidFill>
                            <a:schemeClr val="tx1"/>
                          </a:solidFill>
                        </a:rPr>
                        <a:t>VERB</a:t>
                      </a:r>
                      <a:endParaRPr lang="es-ES" sz="2600" b="1" dirty="0">
                        <a:solidFill>
                          <a:schemeClr val="tx1"/>
                        </a:solidFill>
                      </a:endParaRPr>
                    </a:p>
                  </a:txBody>
                  <a:tcPr marL="132874" marR="132874" marT="66438" marB="66438">
                    <a:solidFill>
                      <a:schemeClr val="accent1">
                        <a:lumMod val="75000"/>
                      </a:schemeClr>
                    </a:solidFill>
                  </a:tcPr>
                </a:tc>
                <a:tc>
                  <a:txBody>
                    <a:bodyPr/>
                    <a:lstStyle/>
                    <a:p>
                      <a:pPr algn="ctr"/>
                      <a:endParaRPr lang="es-ES" sz="2600" dirty="0" smtClean="0">
                        <a:solidFill>
                          <a:schemeClr val="tx1"/>
                        </a:solidFill>
                      </a:endParaRPr>
                    </a:p>
                    <a:p>
                      <a:pPr algn="ctr"/>
                      <a:r>
                        <a:rPr lang="es-ES" sz="2600" dirty="0" smtClean="0">
                          <a:solidFill>
                            <a:schemeClr val="tx1"/>
                          </a:solidFill>
                        </a:rPr>
                        <a:t>Evaporate</a:t>
                      </a:r>
                    </a:p>
                    <a:p>
                      <a:pPr algn="ctr"/>
                      <a:endParaRPr lang="es-ES" sz="2600" dirty="0">
                        <a:solidFill>
                          <a:schemeClr val="tx1"/>
                        </a:solidFill>
                      </a:endParaRPr>
                    </a:p>
                  </a:txBody>
                  <a:tcPr marL="132874" marR="132874" marT="66438" marB="66438">
                    <a:solidFill>
                      <a:schemeClr val="accent1">
                        <a:lumMod val="20000"/>
                        <a:lumOff val="80000"/>
                      </a:schemeClr>
                    </a:solidFill>
                  </a:tcPr>
                </a:tc>
                <a:tc>
                  <a:txBody>
                    <a:bodyPr/>
                    <a:lstStyle/>
                    <a:p>
                      <a:pPr algn="ctr"/>
                      <a:endParaRPr lang="es-ES" sz="2600" smtClean="0">
                        <a:solidFill>
                          <a:schemeClr val="tx1"/>
                        </a:solidFill>
                      </a:endParaRPr>
                    </a:p>
                    <a:p>
                      <a:pPr algn="ctr"/>
                      <a:r>
                        <a:rPr lang="es-ES" sz="2600" smtClean="0">
                          <a:solidFill>
                            <a:schemeClr val="tx1"/>
                          </a:solidFill>
                        </a:rPr>
                        <a:t>Distil</a:t>
                      </a:r>
                      <a:endParaRPr lang="es-ES" sz="2600" dirty="0">
                        <a:solidFill>
                          <a:schemeClr val="tx1"/>
                        </a:solidFill>
                      </a:endParaRPr>
                    </a:p>
                  </a:txBody>
                  <a:tcPr marL="132874" marR="132874" marT="66438" marB="66438">
                    <a:solidFill>
                      <a:schemeClr val="accent1">
                        <a:lumMod val="20000"/>
                        <a:lumOff val="80000"/>
                      </a:schemeClr>
                    </a:solidFill>
                  </a:tcPr>
                </a:tc>
                <a:tc>
                  <a:txBody>
                    <a:bodyPr/>
                    <a:lstStyle/>
                    <a:p>
                      <a:pPr algn="ctr"/>
                      <a:endParaRPr lang="es-ES" sz="2600" dirty="0" smtClean="0">
                        <a:solidFill>
                          <a:schemeClr val="tx1"/>
                        </a:solidFill>
                      </a:endParaRPr>
                    </a:p>
                    <a:p>
                      <a:pPr algn="ctr"/>
                      <a:r>
                        <a:rPr lang="es-ES" sz="2600" dirty="0" smtClean="0">
                          <a:solidFill>
                            <a:schemeClr val="tx1"/>
                          </a:solidFill>
                        </a:rPr>
                        <a:t>Filter</a:t>
                      </a:r>
                      <a:endParaRPr lang="es-ES" sz="2600" dirty="0">
                        <a:solidFill>
                          <a:schemeClr val="tx1"/>
                        </a:solidFill>
                      </a:endParaRPr>
                    </a:p>
                  </a:txBody>
                  <a:tcPr marL="132874" marR="132874" marT="66438" marB="66438">
                    <a:solidFill>
                      <a:schemeClr val="accent1">
                        <a:lumMod val="20000"/>
                        <a:lumOff val="80000"/>
                      </a:schemeClr>
                    </a:solidFill>
                  </a:tcPr>
                </a:tc>
                <a:tc>
                  <a:txBody>
                    <a:bodyPr/>
                    <a:lstStyle/>
                    <a:p>
                      <a:pPr algn="ctr"/>
                      <a:endParaRPr lang="es-ES" sz="2600" smtClean="0">
                        <a:solidFill>
                          <a:schemeClr val="tx1"/>
                        </a:solidFill>
                      </a:endParaRPr>
                    </a:p>
                    <a:p>
                      <a:pPr algn="ctr"/>
                      <a:r>
                        <a:rPr lang="es-ES" sz="2600" smtClean="0">
                          <a:solidFill>
                            <a:schemeClr val="tx1"/>
                          </a:solidFill>
                        </a:rPr>
                        <a:t>Crystallise</a:t>
                      </a:r>
                      <a:endParaRPr lang="es-ES" sz="2600" dirty="0">
                        <a:solidFill>
                          <a:schemeClr val="tx1"/>
                        </a:solidFill>
                      </a:endParaRPr>
                    </a:p>
                  </a:txBody>
                  <a:tcPr marL="132874" marR="132874" marT="66438" marB="66438">
                    <a:solidFill>
                      <a:schemeClr val="accent1">
                        <a:lumMod val="20000"/>
                        <a:lumOff val="80000"/>
                      </a:schemeClr>
                    </a:solidFill>
                  </a:tcPr>
                </a:tc>
              </a:tr>
              <a:tr h="538881">
                <a:tc>
                  <a:txBody>
                    <a:bodyPr/>
                    <a:lstStyle/>
                    <a:p>
                      <a:endParaRPr lang="es-ES" sz="2600" b="1" dirty="0" smtClean="0">
                        <a:solidFill>
                          <a:schemeClr val="tx1"/>
                        </a:solidFill>
                      </a:endParaRPr>
                    </a:p>
                    <a:p>
                      <a:r>
                        <a:rPr lang="es-ES" sz="2600" b="1" dirty="0" smtClean="0">
                          <a:solidFill>
                            <a:schemeClr val="tx1"/>
                          </a:solidFill>
                        </a:rPr>
                        <a:t>NOUN</a:t>
                      </a:r>
                    </a:p>
                    <a:p>
                      <a:endParaRPr lang="es-ES" sz="2600" b="1" dirty="0">
                        <a:solidFill>
                          <a:schemeClr val="tx1"/>
                        </a:solidFill>
                      </a:endParaRPr>
                    </a:p>
                  </a:txBody>
                  <a:tcPr marL="132874" marR="132874" marT="66438" marB="66438">
                    <a:solidFill>
                      <a:schemeClr val="accent1">
                        <a:lumMod val="75000"/>
                      </a:schemeClr>
                    </a:solidFill>
                  </a:tcPr>
                </a:tc>
                <a:tc>
                  <a:txBody>
                    <a:bodyPr/>
                    <a:lstStyle/>
                    <a:p>
                      <a:endParaRPr lang="es-ES" dirty="0"/>
                    </a:p>
                  </a:txBody>
                  <a:tcPr marL="132874" marR="132874" marT="66438" marB="66438">
                    <a:solidFill>
                      <a:schemeClr val="accent1">
                        <a:lumMod val="40000"/>
                        <a:lumOff val="60000"/>
                      </a:schemeClr>
                    </a:solidFill>
                  </a:tcPr>
                </a:tc>
                <a:tc>
                  <a:txBody>
                    <a:bodyPr/>
                    <a:lstStyle/>
                    <a:p>
                      <a:endParaRPr lang="es-ES" sz="2600" dirty="0"/>
                    </a:p>
                  </a:txBody>
                  <a:tcPr marL="132874" marR="132874" marT="66438" marB="66438">
                    <a:solidFill>
                      <a:schemeClr val="accent1">
                        <a:lumMod val="40000"/>
                        <a:lumOff val="60000"/>
                      </a:schemeClr>
                    </a:solidFill>
                  </a:tcPr>
                </a:tc>
                <a:tc>
                  <a:txBody>
                    <a:bodyPr/>
                    <a:lstStyle/>
                    <a:p>
                      <a:endParaRPr lang="es-ES" sz="2600" dirty="0"/>
                    </a:p>
                  </a:txBody>
                  <a:tcPr marL="132874" marR="132874" marT="66438" marB="66438">
                    <a:solidFill>
                      <a:schemeClr val="accent1">
                        <a:lumMod val="40000"/>
                        <a:lumOff val="60000"/>
                      </a:schemeClr>
                    </a:solidFill>
                  </a:tcPr>
                </a:tc>
                <a:tc>
                  <a:txBody>
                    <a:bodyPr/>
                    <a:lstStyle/>
                    <a:p>
                      <a:endParaRPr lang="es-ES" sz="2600" dirty="0"/>
                    </a:p>
                  </a:txBody>
                  <a:tcPr marL="132874" marR="132874" marT="66438" marB="66438">
                    <a:solidFill>
                      <a:schemeClr val="accent1">
                        <a:lumMod val="40000"/>
                        <a:lumOff val="60000"/>
                      </a:schemeClr>
                    </a:solidFill>
                  </a:tcPr>
                </a:tc>
              </a:tr>
            </a:tbl>
          </a:graphicData>
        </a:graphic>
      </p:graphicFrame>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9</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6" name="5 Rectángulo"/>
          <p:cNvSpPr/>
          <p:nvPr/>
        </p:nvSpPr>
        <p:spPr>
          <a:xfrm>
            <a:off x="142844" y="3978196"/>
            <a:ext cx="8143932" cy="2308324"/>
          </a:xfrm>
          <a:prstGeom prst="rect">
            <a:avLst/>
          </a:prstGeom>
        </p:spPr>
        <p:txBody>
          <a:bodyPr wrap="square">
            <a:spAutoFit/>
          </a:bodyPr>
          <a:lstStyle/>
          <a:p>
            <a:pPr marL="742950" indent="-742950" algn="just">
              <a:buFont typeface="+mj-lt"/>
              <a:buAutoNum type="arabicPeriod"/>
            </a:pPr>
            <a:r>
              <a:rPr lang="en-US" sz="3600" dirty="0" smtClean="0"/>
              <a:t>A pure substance and heterogeneous  </a:t>
            </a:r>
          </a:p>
          <a:p>
            <a:pPr marL="742950" indent="-742950" algn="just">
              <a:buFont typeface="+mj-lt"/>
              <a:buAutoNum type="arabicPeriod"/>
            </a:pPr>
            <a:r>
              <a:rPr lang="en-US" sz="3600" dirty="0" smtClean="0"/>
              <a:t>A homogeneous rock   </a:t>
            </a:r>
          </a:p>
          <a:p>
            <a:pPr marL="742950" indent="-742950" algn="just">
              <a:buFont typeface="+mj-lt"/>
              <a:buAutoNum type="arabicPeriod"/>
            </a:pPr>
            <a:r>
              <a:rPr lang="en-US" sz="3600" dirty="0" smtClean="0"/>
              <a:t>A pure substance    </a:t>
            </a:r>
          </a:p>
          <a:p>
            <a:pPr marL="742950" indent="-742950" algn="just">
              <a:buFont typeface="+mj-lt"/>
              <a:buAutoNum type="arabicPeriod"/>
            </a:pPr>
            <a:r>
              <a:rPr lang="en-US" sz="3600" dirty="0" smtClean="0"/>
              <a:t>A heterogeneous solid mixture</a:t>
            </a:r>
            <a:endParaRPr lang="es-ES" sz="3600" dirty="0"/>
          </a:p>
        </p:txBody>
      </p:sp>
      <p:sp>
        <p:nvSpPr>
          <p:cNvPr id="7" name="6 Rectángulo"/>
          <p:cNvSpPr/>
          <p:nvPr/>
        </p:nvSpPr>
        <p:spPr>
          <a:xfrm>
            <a:off x="71406" y="1214422"/>
            <a:ext cx="6311600" cy="584775"/>
          </a:xfrm>
          <a:prstGeom prst="rect">
            <a:avLst/>
          </a:prstGeom>
        </p:spPr>
        <p:txBody>
          <a:bodyPr wrap="none">
            <a:spAutoFit/>
          </a:bodyPr>
          <a:lstStyle/>
          <a:p>
            <a:r>
              <a:rPr lang="en-US" sz="3200" dirty="0" smtClean="0"/>
              <a:t> What is the rock called “granite”?     </a:t>
            </a:r>
          </a:p>
        </p:txBody>
      </p:sp>
      <p:pic>
        <p:nvPicPr>
          <p:cNvPr id="6148" name="Picture 4" descr="http://blog.educastur.es/ciclo2/files/2008/02/granito.jpg"/>
          <p:cNvPicPr>
            <a:picLocks noChangeAspect="1" noChangeArrowheads="1"/>
          </p:cNvPicPr>
          <p:nvPr/>
        </p:nvPicPr>
        <p:blipFill>
          <a:blip r:embed="rId3" cstate="print"/>
          <a:srcRect/>
          <a:stretch>
            <a:fillRect/>
          </a:stretch>
        </p:blipFill>
        <p:spPr bwMode="auto">
          <a:xfrm>
            <a:off x="5857904" y="928690"/>
            <a:ext cx="2857500" cy="2857500"/>
          </a:xfrm>
          <a:prstGeom prst="rect">
            <a:avLst/>
          </a:prstGeom>
          <a:noFill/>
        </p:spPr>
      </p:pic>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71462"/>
            <a:ext cx="9144000" cy="769441"/>
          </a:xfrm>
          <a:prstGeom prst="rect">
            <a:avLst/>
          </a:prstGeom>
        </p:spPr>
        <p:txBody>
          <a:bodyPr wrap="square">
            <a:spAutoFit/>
          </a:bodyPr>
          <a:lstStyle/>
          <a:p>
            <a:pPr algn="ctr"/>
            <a:r>
              <a:rPr lang="es-ES_tradnl" sz="4400" b="1" dirty="0" smtClean="0">
                <a:solidFill>
                  <a:schemeClr val="accent6">
                    <a:lumMod val="50000"/>
                  </a:schemeClr>
                </a:solidFill>
                <a:effectLst>
                  <a:outerShdw blurRad="38100" dist="38100" dir="2700000" algn="tl">
                    <a:srgbClr val="000000">
                      <a:alpha val="43137"/>
                    </a:srgbClr>
                  </a:outerShdw>
                </a:effectLst>
              </a:rPr>
              <a:t>Characteristic properties</a:t>
            </a:r>
            <a:endParaRPr lang="es-ES_tradnl" sz="4400" b="1" dirty="0">
              <a:solidFill>
                <a:schemeClr val="accent6">
                  <a:lumMod val="50000"/>
                </a:schemeClr>
              </a:solidFill>
              <a:effectLst>
                <a:outerShdw blurRad="38100" dist="38100" dir="2700000" algn="tl">
                  <a:srgbClr val="000000">
                    <a:alpha val="43137"/>
                  </a:srgbClr>
                </a:outerShdw>
              </a:effectLst>
            </a:endParaRPr>
          </a:p>
        </p:txBody>
      </p:sp>
      <p:sp>
        <p:nvSpPr>
          <p:cNvPr id="3" name="2 Rectángulo"/>
          <p:cNvSpPr/>
          <p:nvPr/>
        </p:nvSpPr>
        <p:spPr>
          <a:xfrm>
            <a:off x="0" y="623437"/>
            <a:ext cx="9144000" cy="1077218"/>
          </a:xfrm>
          <a:prstGeom prst="rect">
            <a:avLst/>
          </a:prstGeom>
          <a:solidFill>
            <a:schemeClr val="accent6">
              <a:lumMod val="20000"/>
              <a:lumOff val="80000"/>
            </a:schemeClr>
          </a:solidFill>
          <a:ln>
            <a:noFill/>
          </a:ln>
        </p:spPr>
        <p:txBody>
          <a:bodyPr wrap="square">
            <a:spAutoFit/>
          </a:bodyPr>
          <a:lstStyle/>
          <a:p>
            <a:pPr algn="ctr"/>
            <a:r>
              <a:rPr lang="en-US" sz="3200" dirty="0" smtClean="0">
                <a:solidFill>
                  <a:schemeClr val="accent6">
                    <a:lumMod val="50000"/>
                  </a:schemeClr>
                </a:solidFill>
              </a:rPr>
              <a:t>A characteristic property is a physical or chemical property that we can use to identify a substance.</a:t>
            </a:r>
            <a:endParaRPr lang="en-US" sz="3200" dirty="0">
              <a:solidFill>
                <a:schemeClr val="accent6">
                  <a:lumMod val="50000"/>
                </a:schemeClr>
              </a:solidFill>
            </a:endParaRPr>
          </a:p>
        </p:txBody>
      </p:sp>
      <p:sp>
        <p:nvSpPr>
          <p:cNvPr id="5" name="4 CuadroTexto"/>
          <p:cNvSpPr txBox="1"/>
          <p:nvPr/>
        </p:nvSpPr>
        <p:spPr>
          <a:xfrm>
            <a:off x="2214610" y="1766445"/>
            <a:ext cx="4000528" cy="461665"/>
          </a:xfrm>
          <a:prstGeom prst="rect">
            <a:avLst/>
          </a:prstGeom>
          <a:solidFill>
            <a:schemeClr val="accent6">
              <a:lumMod val="20000"/>
              <a:lumOff val="80000"/>
            </a:schemeClr>
          </a:solidFill>
          <a:ln w="9525">
            <a:noFill/>
          </a:ln>
        </p:spPr>
        <p:txBody>
          <a:bodyPr wrap="square" rtlCol="0">
            <a:spAutoFit/>
          </a:bodyPr>
          <a:lstStyle/>
          <a:p>
            <a:pPr algn="ctr"/>
            <a:r>
              <a:rPr lang="es-ES" sz="2400" dirty="0" smtClean="0">
                <a:solidFill>
                  <a:schemeClr val="accent6">
                    <a:lumMod val="50000"/>
                  </a:schemeClr>
                </a:solidFill>
              </a:rPr>
              <a:t> </a:t>
            </a:r>
            <a:r>
              <a:rPr lang="es-ES_tradnl" sz="2400" dirty="0" smtClean="0">
                <a:solidFill>
                  <a:schemeClr val="accent6">
                    <a:lumMod val="50000"/>
                  </a:schemeClr>
                </a:solidFill>
              </a:rPr>
              <a:t>Characteristic properties</a:t>
            </a:r>
            <a:r>
              <a:rPr lang="es-ES" sz="2400" dirty="0" smtClean="0">
                <a:solidFill>
                  <a:schemeClr val="accent6">
                    <a:lumMod val="50000"/>
                  </a:schemeClr>
                </a:solidFill>
              </a:rPr>
              <a:t>   </a:t>
            </a:r>
            <a:endParaRPr lang="es-ES_tradnl" sz="2400" dirty="0">
              <a:solidFill>
                <a:schemeClr val="accent6">
                  <a:lumMod val="50000"/>
                </a:schemeClr>
              </a:solidFill>
            </a:endParaRPr>
          </a:p>
        </p:txBody>
      </p:sp>
      <p:sp>
        <p:nvSpPr>
          <p:cNvPr id="7" name="6 Rectángulo"/>
          <p:cNvSpPr/>
          <p:nvPr/>
        </p:nvSpPr>
        <p:spPr>
          <a:xfrm>
            <a:off x="3428960" y="4714884"/>
            <a:ext cx="2714644" cy="923330"/>
          </a:xfrm>
          <a:prstGeom prst="rect">
            <a:avLst/>
          </a:prstGeom>
          <a:solidFill>
            <a:schemeClr val="accent6">
              <a:lumMod val="20000"/>
              <a:lumOff val="80000"/>
            </a:schemeClr>
          </a:solidFill>
          <a:ln w="9525">
            <a:noFill/>
          </a:ln>
        </p:spPr>
        <p:txBody>
          <a:bodyPr wrap="square">
            <a:spAutoFit/>
          </a:bodyPr>
          <a:lstStyle/>
          <a:p>
            <a:pPr algn="just"/>
            <a:r>
              <a:rPr lang="en-US" dirty="0" smtClean="0">
                <a:solidFill>
                  <a:schemeClr val="accent6">
                    <a:lumMod val="50000"/>
                  </a:schemeClr>
                </a:solidFill>
              </a:rPr>
              <a:t>The temperature at which a substance changes from a solid to a liquid</a:t>
            </a:r>
          </a:p>
        </p:txBody>
      </p:sp>
      <p:sp>
        <p:nvSpPr>
          <p:cNvPr id="8" name="7 Rectángulo"/>
          <p:cNvSpPr/>
          <p:nvPr/>
        </p:nvSpPr>
        <p:spPr>
          <a:xfrm>
            <a:off x="6215074" y="4714884"/>
            <a:ext cx="2786082" cy="923330"/>
          </a:xfrm>
          <a:prstGeom prst="rect">
            <a:avLst/>
          </a:prstGeom>
          <a:solidFill>
            <a:schemeClr val="accent6">
              <a:lumMod val="20000"/>
              <a:lumOff val="80000"/>
            </a:schemeClr>
          </a:solidFill>
          <a:ln w="9525">
            <a:noFill/>
          </a:ln>
        </p:spPr>
        <p:txBody>
          <a:bodyPr wrap="square">
            <a:spAutoFit/>
          </a:bodyPr>
          <a:lstStyle/>
          <a:p>
            <a:pPr algn="just"/>
            <a:r>
              <a:rPr lang="en-US" dirty="0" smtClean="0">
                <a:solidFill>
                  <a:schemeClr val="accent6">
                    <a:lumMod val="50000"/>
                  </a:schemeClr>
                </a:solidFill>
              </a:rPr>
              <a:t>The temperature at which a substance changes from a liquid to a gas</a:t>
            </a:r>
          </a:p>
        </p:txBody>
      </p:sp>
      <p:sp>
        <p:nvSpPr>
          <p:cNvPr id="10" name="9 Rectángulo"/>
          <p:cNvSpPr/>
          <p:nvPr/>
        </p:nvSpPr>
        <p:spPr>
          <a:xfrm>
            <a:off x="142844" y="6072206"/>
            <a:ext cx="9001156" cy="646331"/>
          </a:xfrm>
          <a:prstGeom prst="rect">
            <a:avLst/>
          </a:prstGeom>
          <a:solidFill>
            <a:schemeClr val="accent6">
              <a:lumMod val="20000"/>
              <a:lumOff val="80000"/>
            </a:schemeClr>
          </a:solidFill>
          <a:ln w="9525">
            <a:noFill/>
          </a:ln>
        </p:spPr>
        <p:txBody>
          <a:bodyPr wrap="square">
            <a:spAutoFit/>
          </a:bodyPr>
          <a:lstStyle/>
          <a:p>
            <a:pPr algn="just"/>
            <a:r>
              <a:rPr lang="en-US" dirty="0" smtClean="0">
                <a:solidFill>
                  <a:schemeClr val="accent6">
                    <a:lumMod val="50000"/>
                  </a:schemeClr>
                </a:solidFill>
              </a:rPr>
              <a:t>Mass and  volume are not characteristic properties. A small piece of gold  has less mass and less volume than a large piece of gold.  They depend on the amount of substance. </a:t>
            </a:r>
            <a:endParaRPr lang="es-ES_tradnl" dirty="0">
              <a:solidFill>
                <a:schemeClr val="accent6">
                  <a:lumMod val="50000"/>
                </a:schemeClr>
              </a:solidFill>
            </a:endParaRPr>
          </a:p>
        </p:txBody>
      </p:sp>
      <p:grpSp>
        <p:nvGrpSpPr>
          <p:cNvPr id="29" name="28 Grupo"/>
          <p:cNvGrpSpPr/>
          <p:nvPr/>
        </p:nvGrpSpPr>
        <p:grpSpPr>
          <a:xfrm>
            <a:off x="2357422" y="2285992"/>
            <a:ext cx="4144198" cy="1336430"/>
            <a:chOff x="2500298" y="2664074"/>
            <a:chExt cx="4144198" cy="1336430"/>
          </a:xfrm>
        </p:grpSpPr>
        <p:grpSp>
          <p:nvGrpSpPr>
            <p:cNvPr id="24" name="23 Grupo"/>
            <p:cNvGrpSpPr/>
            <p:nvPr/>
          </p:nvGrpSpPr>
          <p:grpSpPr>
            <a:xfrm>
              <a:off x="2500298" y="2664074"/>
              <a:ext cx="4143404" cy="695076"/>
              <a:chOff x="2500298" y="2664074"/>
              <a:chExt cx="4143404" cy="695076"/>
            </a:xfrm>
          </p:grpSpPr>
          <p:cxnSp>
            <p:nvCxnSpPr>
              <p:cNvPr id="12" name="11 Conector recto"/>
              <p:cNvCxnSpPr/>
              <p:nvPr/>
            </p:nvCxnSpPr>
            <p:spPr>
              <a:xfrm rot="5400000">
                <a:off x="4153819" y="3010024"/>
                <a:ext cx="693487"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4572000" y="3357562"/>
                <a:ext cx="2071702"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500298" y="3357562"/>
                <a:ext cx="2071702" cy="158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25 Conector recto de flecha"/>
            <p:cNvCxnSpPr/>
            <p:nvPr/>
          </p:nvCxnSpPr>
          <p:spPr>
            <a:xfrm rot="5400000">
              <a:off x="6322231" y="367823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4179885" y="367823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2179621" y="367823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 name="29 CuadroTexto"/>
          <p:cNvSpPr txBox="1"/>
          <p:nvPr/>
        </p:nvSpPr>
        <p:spPr>
          <a:xfrm>
            <a:off x="6215106" y="3623833"/>
            <a:ext cx="1714512" cy="400110"/>
          </a:xfrm>
          <a:prstGeom prst="rect">
            <a:avLst/>
          </a:prstGeom>
          <a:solidFill>
            <a:schemeClr val="accent6">
              <a:lumMod val="20000"/>
              <a:lumOff val="80000"/>
            </a:schemeClr>
          </a:solidFill>
          <a:ln w="9525">
            <a:noFill/>
          </a:ln>
        </p:spPr>
        <p:txBody>
          <a:bodyPr wrap="square" rtlCol="0">
            <a:spAutoFit/>
          </a:bodyPr>
          <a:lstStyle/>
          <a:p>
            <a:pPr algn="ctr"/>
            <a:r>
              <a:rPr lang="en-US" sz="2000" dirty="0" smtClean="0">
                <a:solidFill>
                  <a:schemeClr val="accent6">
                    <a:lumMod val="50000"/>
                  </a:schemeClr>
                </a:solidFill>
              </a:rPr>
              <a:t>Boiling point</a:t>
            </a:r>
            <a:endParaRPr lang="es-ES_tradnl" sz="2000" dirty="0">
              <a:solidFill>
                <a:schemeClr val="accent6">
                  <a:lumMod val="50000"/>
                </a:schemeClr>
              </a:solidFill>
            </a:endParaRPr>
          </a:p>
        </p:txBody>
      </p:sp>
      <p:sp>
        <p:nvSpPr>
          <p:cNvPr id="31" name="30 CuadroTexto"/>
          <p:cNvSpPr txBox="1"/>
          <p:nvPr/>
        </p:nvSpPr>
        <p:spPr>
          <a:xfrm>
            <a:off x="3500462" y="3623833"/>
            <a:ext cx="1643074" cy="400110"/>
          </a:xfrm>
          <a:prstGeom prst="rect">
            <a:avLst/>
          </a:prstGeom>
          <a:solidFill>
            <a:schemeClr val="accent6">
              <a:lumMod val="20000"/>
              <a:lumOff val="80000"/>
            </a:schemeClr>
          </a:solidFill>
          <a:ln w="9525">
            <a:noFill/>
          </a:ln>
        </p:spPr>
        <p:txBody>
          <a:bodyPr wrap="square" rtlCol="0">
            <a:spAutoFit/>
          </a:bodyPr>
          <a:lstStyle/>
          <a:p>
            <a:pPr algn="ctr"/>
            <a:r>
              <a:rPr lang="en-US" sz="2000" dirty="0" smtClean="0">
                <a:solidFill>
                  <a:schemeClr val="accent6">
                    <a:lumMod val="50000"/>
                  </a:schemeClr>
                </a:solidFill>
              </a:rPr>
              <a:t>Melting point</a:t>
            </a:r>
            <a:endParaRPr lang="es-ES_tradnl" sz="2000" dirty="0">
              <a:solidFill>
                <a:schemeClr val="accent6">
                  <a:lumMod val="50000"/>
                </a:schemeClr>
              </a:solidFill>
            </a:endParaRPr>
          </a:p>
        </p:txBody>
      </p:sp>
      <p:sp>
        <p:nvSpPr>
          <p:cNvPr id="32" name="31 CuadroTexto"/>
          <p:cNvSpPr txBox="1"/>
          <p:nvPr/>
        </p:nvSpPr>
        <p:spPr>
          <a:xfrm>
            <a:off x="1071570" y="3623833"/>
            <a:ext cx="1643074" cy="400110"/>
          </a:xfrm>
          <a:prstGeom prst="rect">
            <a:avLst/>
          </a:prstGeom>
          <a:solidFill>
            <a:schemeClr val="accent6">
              <a:lumMod val="20000"/>
              <a:lumOff val="80000"/>
            </a:schemeClr>
          </a:solidFill>
          <a:ln w="9525">
            <a:noFill/>
          </a:ln>
        </p:spPr>
        <p:txBody>
          <a:bodyPr wrap="square" rtlCol="0">
            <a:spAutoFit/>
          </a:bodyPr>
          <a:lstStyle/>
          <a:p>
            <a:pPr algn="ctr"/>
            <a:r>
              <a:rPr lang="en-US" sz="2000" dirty="0" smtClean="0">
                <a:solidFill>
                  <a:schemeClr val="accent6">
                    <a:lumMod val="50000"/>
                  </a:schemeClr>
                </a:solidFill>
              </a:rPr>
              <a:t>Density</a:t>
            </a:r>
            <a:endParaRPr lang="es-ES_tradnl" sz="2000" dirty="0">
              <a:solidFill>
                <a:schemeClr val="accent6">
                  <a:lumMod val="50000"/>
                </a:schemeClr>
              </a:solidFill>
            </a:endParaRPr>
          </a:p>
        </p:txBody>
      </p:sp>
      <p:grpSp>
        <p:nvGrpSpPr>
          <p:cNvPr id="43" name="42 Grupo"/>
          <p:cNvGrpSpPr/>
          <p:nvPr/>
        </p:nvGrpSpPr>
        <p:grpSpPr>
          <a:xfrm>
            <a:off x="1928794" y="4071942"/>
            <a:ext cx="5286412" cy="642942"/>
            <a:chOff x="1928794" y="4071942"/>
            <a:chExt cx="5286412" cy="642942"/>
          </a:xfrm>
        </p:grpSpPr>
        <p:cxnSp>
          <p:nvCxnSpPr>
            <p:cNvPr id="39" name="38 Conector recto de flecha"/>
            <p:cNvCxnSpPr/>
            <p:nvPr/>
          </p:nvCxnSpPr>
          <p:spPr>
            <a:xfrm rot="5400000">
              <a:off x="6892941" y="439261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2" name="41 Grupo"/>
            <p:cNvGrpSpPr/>
            <p:nvPr/>
          </p:nvGrpSpPr>
          <p:grpSpPr>
            <a:xfrm>
              <a:off x="1928794" y="4071942"/>
              <a:ext cx="2428892" cy="642942"/>
              <a:chOff x="1928794" y="4071942"/>
              <a:chExt cx="2428892" cy="642942"/>
            </a:xfrm>
          </p:grpSpPr>
          <p:cxnSp>
            <p:nvCxnSpPr>
              <p:cNvPr id="40" name="39 Conector recto de flecha"/>
              <p:cNvCxnSpPr/>
              <p:nvPr/>
            </p:nvCxnSpPr>
            <p:spPr>
              <a:xfrm rot="5400000">
                <a:off x="4035421" y="439261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5400000">
                <a:off x="1608117" y="4392619"/>
                <a:ext cx="642942"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44" name="43 CuadroTexto"/>
          <p:cNvSpPr txBox="1"/>
          <p:nvPr/>
        </p:nvSpPr>
        <p:spPr>
          <a:xfrm>
            <a:off x="142844" y="4709520"/>
            <a:ext cx="3071834" cy="923330"/>
          </a:xfrm>
          <a:prstGeom prst="rect">
            <a:avLst/>
          </a:prstGeom>
          <a:solidFill>
            <a:schemeClr val="accent6">
              <a:lumMod val="20000"/>
              <a:lumOff val="80000"/>
            </a:schemeClr>
          </a:solidFill>
          <a:ln>
            <a:noFill/>
          </a:ln>
        </p:spPr>
        <p:txBody>
          <a:bodyPr wrap="square" rtlCol="0">
            <a:spAutoFit/>
          </a:bodyPr>
          <a:lstStyle/>
          <a:p>
            <a:pPr algn="just"/>
            <a:r>
              <a:rPr lang="en-US" dirty="0" smtClean="0">
                <a:solidFill>
                  <a:schemeClr val="accent6">
                    <a:lumMod val="50000"/>
                  </a:schemeClr>
                </a:solidFill>
              </a:rPr>
              <a:t>The density is the relationship between the mass of an object and its volume </a:t>
            </a:r>
            <a:endParaRPr lang="es-ES_tradnl" dirty="0">
              <a:solidFill>
                <a:schemeClr val="accent6">
                  <a:lumMod val="50000"/>
                </a:schemeClr>
              </a:solidFill>
            </a:endParaRPr>
          </a:p>
        </p:txBody>
      </p:sp>
      <p:sp>
        <p:nvSpPr>
          <p:cNvPr id="25" name="2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10</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6" name="5 Rectángulo"/>
          <p:cNvSpPr/>
          <p:nvPr/>
        </p:nvSpPr>
        <p:spPr>
          <a:xfrm>
            <a:off x="0" y="642918"/>
            <a:ext cx="9144000" cy="707886"/>
          </a:xfrm>
          <a:prstGeom prst="rect">
            <a:avLst/>
          </a:prstGeom>
        </p:spPr>
        <p:txBody>
          <a:bodyPr wrap="square">
            <a:spAutoFit/>
          </a:bodyPr>
          <a:lstStyle/>
          <a:p>
            <a:pPr algn="just"/>
            <a:r>
              <a:rPr lang="en-US" sz="2000" dirty="0" smtClean="0"/>
              <a:t>Classify the following products as: simple substance, compound, dissolution or mix heterogeneous</a:t>
            </a:r>
            <a:endParaRPr lang="es-ES" sz="2000" dirty="0"/>
          </a:p>
        </p:txBody>
      </p:sp>
      <p:graphicFrame>
        <p:nvGraphicFramePr>
          <p:cNvPr id="7" name="6 Tabla"/>
          <p:cNvGraphicFramePr>
            <a:graphicFrameLocks noGrp="1"/>
          </p:cNvGraphicFramePr>
          <p:nvPr/>
        </p:nvGraphicFramePr>
        <p:xfrm>
          <a:off x="714348" y="1357298"/>
          <a:ext cx="7786742" cy="5365949"/>
        </p:xfrm>
        <a:graphic>
          <a:graphicData uri="http://schemas.openxmlformats.org/drawingml/2006/table">
            <a:tbl>
              <a:tblPr firstRow="1" bandRow="1">
                <a:tableStyleId>{5C22544A-7EE6-4342-B048-85BDC9FD1C3A}</a:tableStyleId>
              </a:tblPr>
              <a:tblGrid>
                <a:gridCol w="2643206"/>
                <a:gridCol w="5143536"/>
              </a:tblGrid>
              <a:tr h="615917">
                <a:tc>
                  <a:txBody>
                    <a:bodyPr/>
                    <a:lstStyle/>
                    <a:p>
                      <a:endParaRPr lang="es-ES" sz="1600" dirty="0" smtClean="0"/>
                    </a:p>
                    <a:p>
                      <a:pPr algn="ctr"/>
                      <a:r>
                        <a:rPr lang="es-ES" sz="1800" dirty="0" smtClean="0">
                          <a:solidFill>
                            <a:schemeClr val="tx1"/>
                          </a:solidFill>
                        </a:rPr>
                        <a:t>PRODUCTS</a:t>
                      </a:r>
                      <a:endParaRPr lang="es-ES" sz="1800" dirty="0">
                        <a:solidFill>
                          <a:schemeClr val="tx1"/>
                        </a:solidFill>
                      </a:endParaRPr>
                    </a:p>
                  </a:txBody>
                  <a:tcPr marL="83574" marR="83574" marT="41787" marB="41787">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smtClean="0">
                          <a:solidFill>
                            <a:schemeClr val="tx1"/>
                          </a:solidFill>
                        </a:rPr>
                        <a:t>SIMPLE </a:t>
                      </a:r>
                      <a:r>
                        <a:rPr lang="en-US" sz="1700" dirty="0" smtClean="0">
                          <a:solidFill>
                            <a:schemeClr val="tx1"/>
                          </a:solidFill>
                        </a:rPr>
                        <a:t>SUBSTANCE, COMPOUND, DISSOLUTION OR MIX HETEROGENEOUS</a:t>
                      </a:r>
                      <a:endParaRPr lang="es-ES" sz="1700" dirty="0" smtClean="0">
                        <a:solidFill>
                          <a:schemeClr val="tx1"/>
                        </a:solidFill>
                      </a:endParaRPr>
                    </a:p>
                  </a:txBody>
                  <a:tcPr marL="83574" marR="83574" marT="41787" marB="41787">
                    <a:solidFill>
                      <a:schemeClr val="bg2">
                        <a:lumMod val="75000"/>
                      </a:schemeClr>
                    </a:solidFill>
                  </a:tcPr>
                </a:tc>
              </a:tr>
              <a:tr h="339288">
                <a:tc>
                  <a:txBody>
                    <a:bodyPr/>
                    <a:lstStyle/>
                    <a:p>
                      <a:r>
                        <a:rPr lang="es-ES" sz="1600" dirty="0" smtClean="0"/>
                        <a:t>Wine</a:t>
                      </a:r>
                      <a:endParaRPr lang="es-ES" sz="1600" dirty="0"/>
                    </a:p>
                  </a:txBody>
                  <a:tcPr marL="83574" marR="83574" marT="41787" marB="41787">
                    <a:solidFill>
                      <a:schemeClr val="bg2">
                        <a:lumMod val="90000"/>
                      </a:schemeClr>
                    </a:solidFill>
                  </a:tcPr>
                </a:tc>
                <a:tc>
                  <a:txBody>
                    <a:bodyPr/>
                    <a:lstStyle/>
                    <a:p>
                      <a:endParaRPr lang="es-ES" sz="1600"/>
                    </a:p>
                  </a:txBody>
                  <a:tcPr marL="83574" marR="83574" marT="41787" marB="41787">
                    <a:solidFill>
                      <a:schemeClr val="bg2">
                        <a:lumMod val="90000"/>
                      </a:schemeClr>
                    </a:solidFill>
                  </a:tcPr>
                </a:tc>
              </a:tr>
              <a:tr h="339288">
                <a:tc>
                  <a:txBody>
                    <a:bodyPr/>
                    <a:lstStyle/>
                    <a:p>
                      <a:r>
                        <a:rPr lang="es-ES" sz="1600" dirty="0" smtClean="0"/>
                        <a:t>Vinegar</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Soft  drink</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Gasoline</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Alcohol 96 %</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Marmalade</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Milk</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Bleach</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Bread</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Blood</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Oil</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Iron</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Drinkable </a:t>
                      </a:r>
                      <a:r>
                        <a:rPr lang="es-ES" sz="1600" baseline="0" dirty="0" smtClean="0"/>
                        <a:t> </a:t>
                      </a:r>
                      <a:r>
                        <a:rPr lang="es-ES" sz="1600" dirty="0" smtClean="0"/>
                        <a:t>water</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r h="339288">
                <a:tc>
                  <a:txBody>
                    <a:bodyPr/>
                    <a:lstStyle/>
                    <a:p>
                      <a:r>
                        <a:rPr lang="es-ES" sz="1600" dirty="0" smtClean="0"/>
                        <a:t>Granite</a:t>
                      </a:r>
                      <a:endParaRPr lang="es-ES" sz="1600" dirty="0"/>
                    </a:p>
                  </a:txBody>
                  <a:tcPr marL="83574" marR="83574" marT="41787" marB="41787">
                    <a:solidFill>
                      <a:schemeClr val="bg2">
                        <a:lumMod val="90000"/>
                      </a:schemeClr>
                    </a:solidFill>
                  </a:tcPr>
                </a:tc>
                <a:tc>
                  <a:txBody>
                    <a:bodyPr/>
                    <a:lstStyle/>
                    <a:p>
                      <a:endParaRPr lang="es-ES" sz="1600" dirty="0"/>
                    </a:p>
                  </a:txBody>
                  <a:tcPr marL="83574" marR="83574" marT="41787" marB="41787">
                    <a:solidFill>
                      <a:schemeClr val="bg2">
                        <a:lumMod val="90000"/>
                      </a:schemeClr>
                    </a:solidFill>
                  </a:tcPr>
                </a:tc>
              </a:tr>
            </a:tbl>
          </a:graphicData>
        </a:graphic>
      </p:graphicFrame>
      <p:sp>
        <p:nvSpPr>
          <p:cNvPr id="5" name="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11</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1028" name="AutoShape 4" descr="http://www.lugaro.com.es/metodo/destilacion_html_ee5a872.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 name="8 Rectángulo"/>
          <p:cNvSpPr/>
          <p:nvPr/>
        </p:nvSpPr>
        <p:spPr>
          <a:xfrm>
            <a:off x="214282" y="1630908"/>
            <a:ext cx="8715436" cy="369332"/>
          </a:xfrm>
          <a:prstGeom prst="rect">
            <a:avLst/>
          </a:prstGeom>
          <a:solidFill>
            <a:schemeClr val="accent5">
              <a:lumMod val="50000"/>
            </a:schemeClr>
          </a:solidFill>
        </p:spPr>
        <p:txBody>
          <a:bodyPr wrap="square">
            <a:spAutoFit/>
          </a:bodyPr>
          <a:lstStyle/>
          <a:p>
            <a:r>
              <a:rPr lang="es-ES" b="1" dirty="0" smtClean="0">
                <a:solidFill>
                  <a:schemeClr val="bg1">
                    <a:lumMod val="95000"/>
                  </a:schemeClr>
                </a:solidFill>
              </a:rPr>
              <a:t>Thermometer,  Cold water out, Vapour, Distillate, Solution, Heat, Cold water in, Condenser</a:t>
            </a:r>
          </a:p>
        </p:txBody>
      </p:sp>
      <p:grpSp>
        <p:nvGrpSpPr>
          <p:cNvPr id="36" name="35 Grupo"/>
          <p:cNvGrpSpPr/>
          <p:nvPr/>
        </p:nvGrpSpPr>
        <p:grpSpPr>
          <a:xfrm>
            <a:off x="785786" y="2202412"/>
            <a:ext cx="7358146" cy="4512736"/>
            <a:chOff x="571440" y="2202412"/>
            <a:chExt cx="7358146" cy="4512736"/>
          </a:xfrm>
        </p:grpSpPr>
        <p:grpSp>
          <p:nvGrpSpPr>
            <p:cNvPr id="29" name="28 Grupo"/>
            <p:cNvGrpSpPr/>
            <p:nvPr/>
          </p:nvGrpSpPr>
          <p:grpSpPr>
            <a:xfrm>
              <a:off x="642910" y="2202412"/>
              <a:ext cx="7286676" cy="4512736"/>
              <a:chOff x="642910" y="2071678"/>
              <a:chExt cx="7286676" cy="4512736"/>
            </a:xfrm>
          </p:grpSpPr>
          <p:grpSp>
            <p:nvGrpSpPr>
              <p:cNvPr id="25" name="24 Grupo"/>
              <p:cNvGrpSpPr/>
              <p:nvPr/>
            </p:nvGrpSpPr>
            <p:grpSpPr>
              <a:xfrm>
                <a:off x="642910" y="2071678"/>
                <a:ext cx="7286676" cy="4512736"/>
                <a:chOff x="357158" y="2130974"/>
                <a:chExt cx="7286676" cy="4512736"/>
              </a:xfrm>
            </p:grpSpPr>
            <p:grpSp>
              <p:nvGrpSpPr>
                <p:cNvPr id="18" name="17 Grupo"/>
                <p:cNvGrpSpPr/>
                <p:nvPr/>
              </p:nvGrpSpPr>
              <p:grpSpPr>
                <a:xfrm>
                  <a:off x="1500200" y="2130974"/>
                  <a:ext cx="6143634" cy="4512736"/>
                  <a:chOff x="285754" y="1785926"/>
                  <a:chExt cx="6143634" cy="4512736"/>
                </a:xfrm>
              </p:grpSpPr>
              <p:grpSp>
                <p:nvGrpSpPr>
                  <p:cNvPr id="10" name="9 Grupo"/>
                  <p:cNvGrpSpPr/>
                  <p:nvPr/>
                </p:nvGrpSpPr>
                <p:grpSpPr>
                  <a:xfrm>
                    <a:off x="285754" y="2214554"/>
                    <a:ext cx="4857750" cy="4084108"/>
                    <a:chOff x="285754" y="928670"/>
                    <a:chExt cx="4857750" cy="4084108"/>
                  </a:xfrm>
                </p:grpSpPr>
                <p:pic>
                  <p:nvPicPr>
                    <p:cNvPr id="1030" name="Picture 6" descr="http://www.lugaro.com.es/metodo/destilacion_html_ee5a872.gif"/>
                    <p:cNvPicPr>
                      <a:picLocks noChangeAspect="1" noChangeArrowheads="1"/>
                    </p:cNvPicPr>
                    <p:nvPr/>
                  </p:nvPicPr>
                  <p:blipFill>
                    <a:blip r:embed="rId3" cstate="print"/>
                    <a:srcRect/>
                    <a:stretch>
                      <a:fillRect/>
                    </a:stretch>
                  </p:blipFill>
                  <p:spPr bwMode="auto">
                    <a:xfrm>
                      <a:off x="285754" y="928670"/>
                      <a:ext cx="4857750" cy="3962400"/>
                    </a:xfrm>
                    <a:prstGeom prst="rect">
                      <a:avLst/>
                    </a:prstGeom>
                    <a:noFill/>
                  </p:spPr>
                </p:pic>
                <p:sp>
                  <p:nvSpPr>
                    <p:cNvPr id="7" name="6 CuadroTexto"/>
                    <p:cNvSpPr txBox="1"/>
                    <p:nvPr/>
                  </p:nvSpPr>
                  <p:spPr>
                    <a:xfrm>
                      <a:off x="1857356" y="3929066"/>
                      <a:ext cx="928694" cy="369332"/>
                    </a:xfrm>
                    <a:prstGeom prst="rect">
                      <a:avLst/>
                    </a:prstGeom>
                    <a:solidFill>
                      <a:schemeClr val="accent5">
                        <a:lumMod val="50000"/>
                      </a:schemeClr>
                    </a:solidFill>
                  </p:spPr>
                  <p:txBody>
                    <a:bodyPr wrap="square" rtlCol="0">
                      <a:spAutoFit/>
                    </a:bodyPr>
                    <a:lstStyle/>
                    <a:p>
                      <a:endParaRPr lang="es-ES" dirty="0"/>
                    </a:p>
                  </p:txBody>
                </p:sp>
                <p:sp>
                  <p:nvSpPr>
                    <p:cNvPr id="8" name="7 CuadroTexto"/>
                    <p:cNvSpPr txBox="1"/>
                    <p:nvPr/>
                  </p:nvSpPr>
                  <p:spPr>
                    <a:xfrm>
                      <a:off x="2571736" y="4643446"/>
                      <a:ext cx="928694" cy="369332"/>
                    </a:xfrm>
                    <a:prstGeom prst="rect">
                      <a:avLst/>
                    </a:prstGeom>
                    <a:solidFill>
                      <a:schemeClr val="accent5">
                        <a:lumMod val="50000"/>
                      </a:schemeClr>
                    </a:solidFill>
                  </p:spPr>
                  <p:txBody>
                    <a:bodyPr wrap="square" rtlCol="0">
                      <a:spAutoFit/>
                    </a:bodyPr>
                    <a:lstStyle/>
                    <a:p>
                      <a:endParaRPr lang="es-ES" dirty="0"/>
                    </a:p>
                  </p:txBody>
                </p:sp>
              </p:grpSp>
              <p:cxnSp>
                <p:nvCxnSpPr>
                  <p:cNvPr id="13" name="12 Conector curvado"/>
                  <p:cNvCxnSpPr/>
                  <p:nvPr/>
                </p:nvCxnSpPr>
                <p:spPr>
                  <a:xfrm flipV="1">
                    <a:off x="1357290" y="2000240"/>
                    <a:ext cx="714380" cy="500066"/>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143108" y="1785926"/>
                    <a:ext cx="928694" cy="369332"/>
                  </a:xfrm>
                  <a:prstGeom prst="rect">
                    <a:avLst/>
                  </a:prstGeom>
                  <a:solidFill>
                    <a:schemeClr val="accent5">
                      <a:lumMod val="50000"/>
                    </a:schemeClr>
                  </a:solidFill>
                </p:spPr>
                <p:txBody>
                  <a:bodyPr wrap="square" rtlCol="0">
                    <a:spAutoFit/>
                  </a:bodyPr>
                  <a:lstStyle/>
                  <a:p>
                    <a:endParaRPr lang="es-ES" dirty="0"/>
                  </a:p>
                </p:txBody>
              </p:sp>
              <p:sp>
                <p:nvSpPr>
                  <p:cNvPr id="15" name="14 CuadroTexto"/>
                  <p:cNvSpPr txBox="1"/>
                  <p:nvPr/>
                </p:nvSpPr>
                <p:spPr>
                  <a:xfrm>
                    <a:off x="5500694" y="5500702"/>
                    <a:ext cx="928694" cy="369332"/>
                  </a:xfrm>
                  <a:prstGeom prst="rect">
                    <a:avLst/>
                  </a:prstGeom>
                  <a:solidFill>
                    <a:schemeClr val="accent5">
                      <a:lumMod val="50000"/>
                    </a:schemeClr>
                  </a:solidFill>
                </p:spPr>
                <p:txBody>
                  <a:bodyPr wrap="square" rtlCol="0">
                    <a:spAutoFit/>
                  </a:bodyPr>
                  <a:lstStyle/>
                  <a:p>
                    <a:endParaRPr lang="es-ES" dirty="0"/>
                  </a:p>
                </p:txBody>
              </p:sp>
              <p:cxnSp>
                <p:nvCxnSpPr>
                  <p:cNvPr id="17" name="16 Conector curvado"/>
                  <p:cNvCxnSpPr/>
                  <p:nvPr/>
                </p:nvCxnSpPr>
                <p:spPr>
                  <a:xfrm>
                    <a:off x="4857752" y="5143512"/>
                    <a:ext cx="571504" cy="42862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19 Conector curvado"/>
                <p:cNvCxnSpPr/>
                <p:nvPr/>
              </p:nvCxnSpPr>
              <p:spPr>
                <a:xfrm rot="5400000" flipH="1" flipV="1">
                  <a:off x="4464843" y="3738329"/>
                  <a:ext cx="714380" cy="214314"/>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4714876" y="3059668"/>
                  <a:ext cx="928694" cy="369332"/>
                </a:xfrm>
                <a:prstGeom prst="rect">
                  <a:avLst/>
                </a:prstGeom>
                <a:solidFill>
                  <a:schemeClr val="accent5">
                    <a:lumMod val="50000"/>
                  </a:schemeClr>
                </a:solidFill>
              </p:spPr>
              <p:txBody>
                <a:bodyPr wrap="square" rtlCol="0">
                  <a:spAutoFit/>
                </a:bodyPr>
                <a:lstStyle/>
                <a:p>
                  <a:endParaRPr lang="es-ES" dirty="0"/>
                </a:p>
              </p:txBody>
            </p:sp>
            <p:cxnSp>
              <p:nvCxnSpPr>
                <p:cNvPr id="23" name="22 Conector curvado"/>
                <p:cNvCxnSpPr/>
                <p:nvPr/>
              </p:nvCxnSpPr>
              <p:spPr>
                <a:xfrm rot="10800000">
                  <a:off x="1357290" y="4131238"/>
                  <a:ext cx="642942" cy="28575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57158" y="3976220"/>
                  <a:ext cx="928694" cy="369332"/>
                </a:xfrm>
                <a:prstGeom prst="rect">
                  <a:avLst/>
                </a:prstGeom>
                <a:solidFill>
                  <a:schemeClr val="accent5">
                    <a:lumMod val="50000"/>
                  </a:schemeClr>
                </a:solidFill>
              </p:spPr>
              <p:txBody>
                <a:bodyPr wrap="square" rtlCol="0">
                  <a:spAutoFit/>
                </a:bodyPr>
                <a:lstStyle/>
                <a:p>
                  <a:endParaRPr lang="es-ES" dirty="0"/>
                </a:p>
              </p:txBody>
            </p:sp>
          </p:grpSp>
          <p:cxnSp>
            <p:nvCxnSpPr>
              <p:cNvPr id="27" name="26 Conector curvado"/>
              <p:cNvCxnSpPr/>
              <p:nvPr/>
            </p:nvCxnSpPr>
            <p:spPr>
              <a:xfrm rot="16200000" flipV="1">
                <a:off x="1678761" y="3036091"/>
                <a:ext cx="1071570" cy="71438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000100" y="2416726"/>
                <a:ext cx="928694" cy="369332"/>
              </a:xfrm>
              <a:prstGeom prst="rect">
                <a:avLst/>
              </a:prstGeom>
              <a:solidFill>
                <a:schemeClr val="accent5">
                  <a:lumMod val="50000"/>
                </a:schemeClr>
              </a:solidFill>
            </p:spPr>
            <p:txBody>
              <a:bodyPr wrap="square" rtlCol="0">
                <a:spAutoFit/>
              </a:bodyPr>
              <a:lstStyle/>
              <a:p>
                <a:endParaRPr lang="es-ES" dirty="0"/>
              </a:p>
            </p:txBody>
          </p:sp>
        </p:grpSp>
        <p:cxnSp>
          <p:nvCxnSpPr>
            <p:cNvPr id="32" name="31 Conector curvado"/>
            <p:cNvCxnSpPr/>
            <p:nvPr/>
          </p:nvCxnSpPr>
          <p:spPr>
            <a:xfrm rot="10800000" flipV="1">
              <a:off x="1571572" y="5143512"/>
              <a:ext cx="1071570" cy="428628"/>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1440" y="5429264"/>
              <a:ext cx="928694" cy="369332"/>
            </a:xfrm>
            <a:prstGeom prst="rect">
              <a:avLst/>
            </a:prstGeom>
            <a:solidFill>
              <a:schemeClr val="accent5">
                <a:lumMod val="50000"/>
              </a:schemeClr>
            </a:solidFill>
          </p:spPr>
          <p:txBody>
            <a:bodyPr wrap="square" rtlCol="0">
              <a:spAutoFit/>
            </a:bodyPr>
            <a:lstStyle/>
            <a:p>
              <a:endParaRPr lang="es-ES" dirty="0"/>
            </a:p>
          </p:txBody>
        </p:sp>
      </p:grpSp>
      <p:sp>
        <p:nvSpPr>
          <p:cNvPr id="34" name="33 Rectángulo"/>
          <p:cNvSpPr/>
          <p:nvPr/>
        </p:nvSpPr>
        <p:spPr>
          <a:xfrm>
            <a:off x="-32" y="669177"/>
            <a:ext cx="9144000" cy="830997"/>
          </a:xfrm>
          <a:prstGeom prst="rect">
            <a:avLst/>
          </a:prstGeom>
        </p:spPr>
        <p:txBody>
          <a:bodyPr wrap="square">
            <a:spAutoFit/>
          </a:bodyPr>
          <a:lstStyle/>
          <a:p>
            <a:r>
              <a:rPr lang="en-US" sz="2400" dirty="0" smtClean="0"/>
              <a:t>Distillation is the separation of a liquid from a solution by boiling and condensing. Use words from the box to label the diagram:</a:t>
            </a:r>
          </a:p>
        </p:txBody>
      </p:sp>
      <p:sp>
        <p:nvSpPr>
          <p:cNvPr id="26" name="25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12</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5" name="4 Rectángulo"/>
          <p:cNvSpPr/>
          <p:nvPr/>
        </p:nvSpPr>
        <p:spPr>
          <a:xfrm>
            <a:off x="357158" y="2214554"/>
            <a:ext cx="8429684" cy="857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Salt solution, Filter funnel, Filter paper, Sand, Conical flask, Mixture of sand and water, Beaker, Evaporating dish, Gauze, Tripod, Bunsen burner, Water </a:t>
            </a:r>
            <a:endParaRPr lang="es-ES" dirty="0">
              <a:solidFill>
                <a:schemeClr val="tx1"/>
              </a:solidFill>
            </a:endParaRPr>
          </a:p>
        </p:txBody>
      </p:sp>
      <p:sp>
        <p:nvSpPr>
          <p:cNvPr id="12" name="11 Rectángulo"/>
          <p:cNvSpPr/>
          <p:nvPr/>
        </p:nvSpPr>
        <p:spPr>
          <a:xfrm>
            <a:off x="0" y="799911"/>
            <a:ext cx="9144000" cy="1200329"/>
          </a:xfrm>
          <a:prstGeom prst="rect">
            <a:avLst/>
          </a:prstGeom>
        </p:spPr>
        <p:txBody>
          <a:bodyPr wrap="square">
            <a:spAutoFit/>
          </a:bodyPr>
          <a:lstStyle/>
          <a:p>
            <a:pPr algn="just"/>
            <a:r>
              <a:rPr lang="en-US" sz="2400" dirty="0" smtClean="0"/>
              <a:t>We can heat to separate soluble solids from solutions and we filter to separate  insoluble solids from liquids. Use words from the box to label the diagram:</a:t>
            </a:r>
            <a:endParaRPr lang="es-ES_tradnl" sz="2400" dirty="0" smtClean="0"/>
          </a:p>
        </p:txBody>
      </p:sp>
      <p:sp>
        <p:nvSpPr>
          <p:cNvPr id="11" name="10 Marcador de pie de página"/>
          <p:cNvSpPr>
            <a:spLocks noGrp="1"/>
          </p:cNvSpPr>
          <p:nvPr>
            <p:ph type="ftr" sz="quarter" idx="11"/>
          </p:nvPr>
        </p:nvSpPr>
        <p:spPr/>
        <p:txBody>
          <a:bodyPr/>
          <a:lstStyle/>
          <a:p>
            <a:r>
              <a:rPr lang="es-ES" smtClean="0"/>
              <a:t>Susana Morales Bernal</a:t>
            </a:r>
            <a:endParaRPr lang="es-ES" dirty="0"/>
          </a:p>
        </p:txBody>
      </p:sp>
      <p:grpSp>
        <p:nvGrpSpPr>
          <p:cNvPr id="15" name="14 Grupo"/>
          <p:cNvGrpSpPr/>
          <p:nvPr/>
        </p:nvGrpSpPr>
        <p:grpSpPr>
          <a:xfrm>
            <a:off x="595341" y="3609997"/>
            <a:ext cx="8048625" cy="2962275"/>
            <a:chOff x="571472" y="3609997"/>
            <a:chExt cx="8048625" cy="2962275"/>
          </a:xfrm>
        </p:grpSpPr>
        <p:grpSp>
          <p:nvGrpSpPr>
            <p:cNvPr id="10" name="9 Grupo"/>
            <p:cNvGrpSpPr/>
            <p:nvPr/>
          </p:nvGrpSpPr>
          <p:grpSpPr>
            <a:xfrm>
              <a:off x="571472" y="3609997"/>
              <a:ext cx="8048625" cy="2962275"/>
              <a:chOff x="547688" y="2967055"/>
              <a:chExt cx="8048625" cy="2962275"/>
            </a:xfrm>
          </p:grpSpPr>
          <p:grpSp>
            <p:nvGrpSpPr>
              <p:cNvPr id="8" name="7 Grupo"/>
              <p:cNvGrpSpPr/>
              <p:nvPr/>
            </p:nvGrpSpPr>
            <p:grpSpPr>
              <a:xfrm>
                <a:off x="547688" y="2967055"/>
                <a:ext cx="8048625" cy="2962275"/>
                <a:chOff x="547688" y="2967055"/>
                <a:chExt cx="8048625" cy="2962275"/>
              </a:xfrm>
            </p:grpSpPr>
            <p:pic>
              <p:nvPicPr>
                <p:cNvPr id="22529" name="Picture 1"/>
                <p:cNvPicPr>
                  <a:picLocks noChangeAspect="1" noChangeArrowheads="1"/>
                </p:cNvPicPr>
                <p:nvPr/>
              </p:nvPicPr>
              <p:blipFill>
                <a:blip r:embed="rId3" cstate="print"/>
                <a:srcRect/>
                <a:stretch>
                  <a:fillRect/>
                </a:stretch>
              </p:blipFill>
              <p:spPr bwMode="auto">
                <a:xfrm>
                  <a:off x="547688" y="2967055"/>
                  <a:ext cx="8048625" cy="2962275"/>
                </a:xfrm>
                <a:prstGeom prst="rect">
                  <a:avLst/>
                </a:prstGeom>
                <a:noFill/>
                <a:ln w="57150">
                  <a:solidFill>
                    <a:schemeClr val="tx1"/>
                  </a:solidFill>
                  <a:miter lim="800000"/>
                  <a:headEnd/>
                  <a:tailEnd/>
                </a:ln>
                <a:effectLst/>
              </p:spPr>
            </p:pic>
            <p:sp>
              <p:nvSpPr>
                <p:cNvPr id="7" name="6 CuadroTexto"/>
                <p:cNvSpPr txBox="1"/>
                <p:nvPr/>
              </p:nvSpPr>
              <p:spPr>
                <a:xfrm>
                  <a:off x="7215206" y="3000372"/>
                  <a:ext cx="1296000" cy="1908000"/>
                </a:xfrm>
                <a:prstGeom prst="rect">
                  <a:avLst/>
                </a:prstGeom>
                <a:solidFill>
                  <a:schemeClr val="bg1"/>
                </a:solidFill>
              </p:spPr>
              <p:txBody>
                <a:bodyPr wrap="square" rtlCol="0">
                  <a:spAutoFit/>
                </a:bodyPr>
                <a:lstStyle/>
                <a:p>
                  <a:endParaRPr lang="es-ES_tradnl" dirty="0"/>
                </a:p>
              </p:txBody>
            </p:sp>
          </p:grpSp>
          <p:sp>
            <p:nvSpPr>
              <p:cNvPr id="9" name="8 CuadroTexto"/>
              <p:cNvSpPr txBox="1"/>
              <p:nvPr/>
            </p:nvSpPr>
            <p:spPr>
              <a:xfrm>
                <a:off x="571472" y="3071810"/>
                <a:ext cx="1548000" cy="2772000"/>
              </a:xfrm>
              <a:prstGeom prst="rect">
                <a:avLst/>
              </a:prstGeom>
              <a:solidFill>
                <a:schemeClr val="bg1"/>
              </a:solidFill>
            </p:spPr>
            <p:txBody>
              <a:bodyPr wrap="square" rtlCol="0">
                <a:spAutoFit/>
              </a:bodyPr>
              <a:lstStyle/>
              <a:p>
                <a:endParaRPr lang="es-ES_tradnl" dirty="0"/>
              </a:p>
            </p:txBody>
          </p:sp>
        </p:grpSp>
        <p:cxnSp>
          <p:nvCxnSpPr>
            <p:cNvPr id="14" name="13 Conector recto"/>
            <p:cNvCxnSpPr/>
            <p:nvPr/>
          </p:nvCxnSpPr>
          <p:spPr>
            <a:xfrm rot="10800000">
              <a:off x="4643438" y="4071942"/>
              <a:ext cx="71438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13</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8" name="7 Rectángulo"/>
          <p:cNvSpPr/>
          <p:nvPr/>
        </p:nvSpPr>
        <p:spPr>
          <a:xfrm>
            <a:off x="142844" y="2786620"/>
            <a:ext cx="4572000" cy="3785652"/>
          </a:xfrm>
          <a:prstGeom prst="rect">
            <a:avLst/>
          </a:prstGeom>
          <a:solidFill>
            <a:schemeClr val="accent1">
              <a:lumMod val="20000"/>
              <a:lumOff val="80000"/>
            </a:schemeClr>
          </a:solidFill>
        </p:spPr>
        <p:txBody>
          <a:bodyPr>
            <a:spAutoFit/>
          </a:bodyPr>
          <a:lstStyle/>
          <a:p>
            <a:pPr marL="342900" indent="-342900" algn="just">
              <a:buFont typeface="+mj-lt"/>
              <a:buAutoNum type="alphaUcPeriod"/>
            </a:pPr>
            <a:r>
              <a:rPr lang="en-US" sz="2400" dirty="0" smtClean="0"/>
              <a:t>How can you  separate  oil  from  water?  </a:t>
            </a:r>
          </a:p>
          <a:p>
            <a:pPr marL="342900" indent="-342900" algn="just">
              <a:buFont typeface="+mj-lt"/>
              <a:buAutoNum type="alphaUcPeriod"/>
            </a:pPr>
            <a:r>
              <a:rPr lang="en-US" sz="2400" dirty="0" smtClean="0"/>
              <a:t>How can you separate a mixture of alcohol and water?  </a:t>
            </a:r>
          </a:p>
          <a:p>
            <a:pPr marL="342900" indent="-342900" algn="just">
              <a:buFont typeface="+mj-lt"/>
              <a:buAutoNum type="alphaUcPeriod"/>
            </a:pPr>
            <a:r>
              <a:rPr lang="en-US" sz="2400" dirty="0" smtClean="0"/>
              <a:t>How can you  obtain salt from sea water?  </a:t>
            </a:r>
          </a:p>
          <a:p>
            <a:pPr marL="342900" indent="-342900" algn="just">
              <a:buFont typeface="+mj-lt"/>
              <a:buAutoNum type="alphaUcPeriod"/>
            </a:pPr>
            <a:r>
              <a:rPr lang="en-US" sz="2400" dirty="0" smtClean="0"/>
              <a:t>How can you separate a  mixture of sand and stones?  </a:t>
            </a:r>
          </a:p>
          <a:p>
            <a:pPr marL="342900" indent="-342900" algn="just">
              <a:buFont typeface="+mj-lt"/>
              <a:buAutoNum type="alphaUcPeriod"/>
            </a:pPr>
            <a:r>
              <a:rPr lang="en-US" sz="2400" dirty="0" smtClean="0"/>
              <a:t>How can you  separate a mixture of sulfur and iron filings?</a:t>
            </a:r>
            <a:endParaRPr lang="es-ES" sz="2400" dirty="0"/>
          </a:p>
        </p:txBody>
      </p:sp>
      <p:sp>
        <p:nvSpPr>
          <p:cNvPr id="9" name="8 CuadroTexto"/>
          <p:cNvSpPr txBox="1"/>
          <p:nvPr/>
        </p:nvSpPr>
        <p:spPr>
          <a:xfrm>
            <a:off x="4857752" y="4049634"/>
            <a:ext cx="4143372" cy="1938992"/>
          </a:xfrm>
          <a:prstGeom prst="rect">
            <a:avLst/>
          </a:prstGeom>
          <a:solidFill>
            <a:schemeClr val="accent1">
              <a:lumMod val="20000"/>
              <a:lumOff val="80000"/>
            </a:schemeClr>
          </a:solidFill>
        </p:spPr>
        <p:txBody>
          <a:bodyPr wrap="square" rtlCol="0">
            <a:spAutoFit/>
          </a:bodyPr>
          <a:lstStyle/>
          <a:p>
            <a:pPr marL="342900" indent="-342900" algn="just">
              <a:buFont typeface="+mj-lt"/>
              <a:buAutoNum type="arabicPeriod"/>
            </a:pPr>
            <a:r>
              <a:rPr lang="es-ES" sz="2400" dirty="0" smtClean="0"/>
              <a:t>With a magnet</a:t>
            </a:r>
          </a:p>
          <a:p>
            <a:pPr marL="342900" indent="-342900" algn="just">
              <a:buFont typeface="+mj-lt"/>
              <a:buAutoNum type="arabicPeriod"/>
            </a:pPr>
            <a:r>
              <a:rPr lang="es-ES" sz="2400" dirty="0" smtClean="0"/>
              <a:t>With a separating funnel</a:t>
            </a:r>
          </a:p>
          <a:p>
            <a:pPr marL="342900" indent="-342900" algn="just">
              <a:buFont typeface="+mj-lt"/>
              <a:buAutoNum type="arabicPeriod"/>
            </a:pPr>
            <a:r>
              <a:rPr lang="es-ES" sz="2400" dirty="0" smtClean="0"/>
              <a:t>With a sieve</a:t>
            </a:r>
          </a:p>
          <a:p>
            <a:pPr marL="342900" indent="-342900" algn="just">
              <a:buFont typeface="+mj-lt"/>
              <a:buAutoNum type="arabicPeriod"/>
            </a:pPr>
            <a:r>
              <a:rPr lang="es-ES" sz="2400" dirty="0" smtClean="0"/>
              <a:t>Heating until water vaporizes</a:t>
            </a:r>
          </a:p>
          <a:p>
            <a:pPr marL="342900" indent="-342900" algn="just">
              <a:buFont typeface="+mj-lt"/>
              <a:buAutoNum type="arabicPeriod"/>
            </a:pPr>
            <a:r>
              <a:rPr lang="es-ES" sz="2400" dirty="0" smtClean="0"/>
              <a:t>Distilling</a:t>
            </a:r>
          </a:p>
        </p:txBody>
      </p:sp>
      <p:sp>
        <p:nvSpPr>
          <p:cNvPr id="12" name="11 Rectángulo"/>
          <p:cNvSpPr/>
          <p:nvPr/>
        </p:nvSpPr>
        <p:spPr>
          <a:xfrm>
            <a:off x="-6615" y="785794"/>
            <a:ext cx="5793061" cy="523220"/>
          </a:xfrm>
          <a:prstGeom prst="rect">
            <a:avLst/>
          </a:prstGeom>
        </p:spPr>
        <p:txBody>
          <a:bodyPr wrap="none">
            <a:spAutoFit/>
          </a:bodyPr>
          <a:lstStyle/>
          <a:p>
            <a:r>
              <a:rPr lang="en-US" sz="2800" dirty="0" smtClean="0"/>
              <a:t>Connect the terms of the two columns</a:t>
            </a:r>
            <a:endParaRPr lang="es-ES" sz="2800" dirty="0"/>
          </a:p>
        </p:txBody>
      </p:sp>
      <p:pic>
        <p:nvPicPr>
          <p:cNvPr id="24580" name="Picture 4" descr="http://www.quimicaorganica.net/laboratorios/destilacion/destilacion-fraccionada.gif"/>
          <p:cNvPicPr>
            <a:picLocks noChangeAspect="1" noChangeArrowheads="1"/>
          </p:cNvPicPr>
          <p:nvPr/>
        </p:nvPicPr>
        <p:blipFill>
          <a:blip r:embed="rId3" cstate="print"/>
          <a:srcRect/>
          <a:stretch>
            <a:fillRect/>
          </a:stretch>
        </p:blipFill>
        <p:spPr bwMode="auto">
          <a:xfrm>
            <a:off x="5109586" y="2170100"/>
            <a:ext cx="1534116" cy="1687528"/>
          </a:xfrm>
          <a:prstGeom prst="rect">
            <a:avLst/>
          </a:prstGeom>
          <a:noFill/>
        </p:spPr>
      </p:pic>
      <p:pic>
        <p:nvPicPr>
          <p:cNvPr id="24582" name="Picture 6" descr="http://www.uam.es/departamentos/ciencias/qorg/docencia_red/qo/l14/separ3.JPG"/>
          <p:cNvPicPr>
            <a:picLocks noChangeAspect="1" noChangeArrowheads="1"/>
          </p:cNvPicPr>
          <p:nvPr/>
        </p:nvPicPr>
        <p:blipFill>
          <a:blip r:embed="rId4" cstate="print"/>
          <a:srcRect/>
          <a:stretch>
            <a:fillRect/>
          </a:stretch>
        </p:blipFill>
        <p:spPr bwMode="auto">
          <a:xfrm>
            <a:off x="7686460" y="2214554"/>
            <a:ext cx="957506" cy="1549418"/>
          </a:xfrm>
          <a:prstGeom prst="rect">
            <a:avLst/>
          </a:prstGeom>
          <a:noFill/>
        </p:spPr>
      </p:pic>
      <p:pic>
        <p:nvPicPr>
          <p:cNvPr id="24588" name="Picture 12" descr="http://www.mipediatra.com/imagenes/iman1-may07.gif"/>
          <p:cNvPicPr>
            <a:picLocks noChangeAspect="1" noChangeArrowheads="1"/>
          </p:cNvPicPr>
          <p:nvPr/>
        </p:nvPicPr>
        <p:blipFill>
          <a:blip r:embed="rId5" cstate="print"/>
          <a:srcRect/>
          <a:stretch>
            <a:fillRect/>
          </a:stretch>
        </p:blipFill>
        <p:spPr bwMode="auto">
          <a:xfrm>
            <a:off x="492128" y="1243299"/>
            <a:ext cx="1508104" cy="1471321"/>
          </a:xfrm>
          <a:prstGeom prst="rect">
            <a:avLst/>
          </a:prstGeom>
          <a:noFill/>
        </p:spPr>
      </p:pic>
      <p:grpSp>
        <p:nvGrpSpPr>
          <p:cNvPr id="2" name="26 Grupo"/>
          <p:cNvGrpSpPr/>
          <p:nvPr/>
        </p:nvGrpSpPr>
        <p:grpSpPr>
          <a:xfrm>
            <a:off x="2643174" y="1543044"/>
            <a:ext cx="2000264" cy="1028700"/>
            <a:chOff x="2643174" y="1543044"/>
            <a:chExt cx="2000264" cy="1028700"/>
          </a:xfrm>
        </p:grpSpPr>
        <p:pic>
          <p:nvPicPr>
            <p:cNvPr id="24589" name="Picture 13" descr="C:\Users\Susana\Pictures\mezclas_10.jpg"/>
            <p:cNvPicPr>
              <a:picLocks noChangeAspect="1" noChangeArrowheads="1"/>
            </p:cNvPicPr>
            <p:nvPr/>
          </p:nvPicPr>
          <p:blipFill>
            <a:blip r:embed="rId6" cstate="print"/>
            <a:srcRect/>
            <a:stretch>
              <a:fillRect/>
            </a:stretch>
          </p:blipFill>
          <p:spPr bwMode="auto">
            <a:xfrm>
              <a:off x="2643174" y="1543044"/>
              <a:ext cx="2000264" cy="1028700"/>
            </a:xfrm>
            <a:prstGeom prst="rect">
              <a:avLst/>
            </a:prstGeom>
            <a:noFill/>
          </p:spPr>
        </p:pic>
        <p:sp>
          <p:nvSpPr>
            <p:cNvPr id="24" name="23 CuadroTexto"/>
            <p:cNvSpPr txBox="1"/>
            <p:nvPr/>
          </p:nvSpPr>
          <p:spPr>
            <a:xfrm>
              <a:off x="3786182" y="1571612"/>
              <a:ext cx="857256" cy="369332"/>
            </a:xfrm>
            <a:prstGeom prst="rect">
              <a:avLst/>
            </a:prstGeom>
            <a:solidFill>
              <a:schemeClr val="bg1"/>
            </a:solidFill>
          </p:spPr>
          <p:txBody>
            <a:bodyPr wrap="square" rtlCol="0">
              <a:spAutoFit/>
            </a:bodyPr>
            <a:lstStyle/>
            <a:p>
              <a:endParaRPr lang="es-ES" dirty="0"/>
            </a:p>
          </p:txBody>
        </p:sp>
        <p:sp>
          <p:nvSpPr>
            <p:cNvPr id="25" name="24 CuadroTexto"/>
            <p:cNvSpPr txBox="1"/>
            <p:nvPr/>
          </p:nvSpPr>
          <p:spPr>
            <a:xfrm>
              <a:off x="3786182" y="1928802"/>
              <a:ext cx="857256" cy="369332"/>
            </a:xfrm>
            <a:prstGeom prst="rect">
              <a:avLst/>
            </a:prstGeom>
            <a:solidFill>
              <a:schemeClr val="bg1"/>
            </a:solidFill>
          </p:spPr>
          <p:txBody>
            <a:bodyPr wrap="square" rtlCol="0">
              <a:spAutoFit/>
            </a:bodyPr>
            <a:lstStyle/>
            <a:p>
              <a:endParaRPr lang="es-ES" dirty="0"/>
            </a:p>
          </p:txBody>
        </p:sp>
        <p:sp>
          <p:nvSpPr>
            <p:cNvPr id="26" name="25 CuadroTexto"/>
            <p:cNvSpPr txBox="1"/>
            <p:nvPr/>
          </p:nvSpPr>
          <p:spPr>
            <a:xfrm>
              <a:off x="3786182" y="2202412"/>
              <a:ext cx="857256" cy="369332"/>
            </a:xfrm>
            <a:prstGeom prst="rect">
              <a:avLst/>
            </a:prstGeom>
            <a:solidFill>
              <a:schemeClr val="bg1"/>
            </a:solidFill>
          </p:spPr>
          <p:txBody>
            <a:bodyPr wrap="square" rtlCol="0">
              <a:spAutoFit/>
            </a:bodyPr>
            <a:lstStyle/>
            <a:p>
              <a:endParaRPr lang="es-ES" dirty="0"/>
            </a:p>
          </p:txBody>
        </p:sp>
      </p:grpSp>
      <p:grpSp>
        <p:nvGrpSpPr>
          <p:cNvPr id="3" name="46 Grupo"/>
          <p:cNvGrpSpPr/>
          <p:nvPr/>
        </p:nvGrpSpPr>
        <p:grpSpPr>
          <a:xfrm>
            <a:off x="5640528" y="630776"/>
            <a:ext cx="2146182" cy="1726654"/>
            <a:chOff x="6928660" y="2130974"/>
            <a:chExt cx="2146182" cy="1726654"/>
          </a:xfrm>
        </p:grpSpPr>
        <p:grpSp>
          <p:nvGrpSpPr>
            <p:cNvPr id="5" name="44 Grupo"/>
            <p:cNvGrpSpPr/>
            <p:nvPr/>
          </p:nvGrpSpPr>
          <p:grpSpPr>
            <a:xfrm>
              <a:off x="6928660" y="2130974"/>
              <a:ext cx="2146182" cy="1726654"/>
              <a:chOff x="6928660" y="2130974"/>
              <a:chExt cx="2146182" cy="1726654"/>
            </a:xfrm>
          </p:grpSpPr>
          <p:grpSp>
            <p:nvGrpSpPr>
              <p:cNvPr id="6" name="42 Grupo"/>
              <p:cNvGrpSpPr/>
              <p:nvPr/>
            </p:nvGrpSpPr>
            <p:grpSpPr>
              <a:xfrm>
                <a:off x="6928660" y="2130974"/>
                <a:ext cx="2009488" cy="1726654"/>
                <a:chOff x="6928660" y="2130974"/>
                <a:chExt cx="2009488" cy="1726654"/>
              </a:xfrm>
            </p:grpSpPr>
            <p:grpSp>
              <p:nvGrpSpPr>
                <p:cNvPr id="7" name="40 Grupo"/>
                <p:cNvGrpSpPr/>
                <p:nvPr/>
              </p:nvGrpSpPr>
              <p:grpSpPr>
                <a:xfrm>
                  <a:off x="6928660" y="2130974"/>
                  <a:ext cx="2001058" cy="1726654"/>
                  <a:chOff x="5500694" y="785794"/>
                  <a:chExt cx="2001058" cy="1726654"/>
                </a:xfrm>
              </p:grpSpPr>
              <p:grpSp>
                <p:nvGrpSpPr>
                  <p:cNvPr id="10" name="37 Grupo"/>
                  <p:cNvGrpSpPr/>
                  <p:nvPr/>
                </p:nvGrpSpPr>
                <p:grpSpPr>
                  <a:xfrm>
                    <a:off x="5786446" y="785794"/>
                    <a:ext cx="1715306" cy="1500198"/>
                    <a:chOff x="5786446" y="785794"/>
                    <a:chExt cx="1715306" cy="1500198"/>
                  </a:xfrm>
                </p:grpSpPr>
                <p:grpSp>
                  <p:nvGrpSpPr>
                    <p:cNvPr id="11" name="33 Grupo"/>
                    <p:cNvGrpSpPr/>
                    <p:nvPr/>
                  </p:nvGrpSpPr>
                  <p:grpSpPr>
                    <a:xfrm>
                      <a:off x="5786446" y="785794"/>
                      <a:ext cx="1672054" cy="1500198"/>
                      <a:chOff x="5786446" y="785794"/>
                      <a:chExt cx="1672054" cy="1500198"/>
                    </a:xfrm>
                  </p:grpSpPr>
                  <p:pic>
                    <p:nvPicPr>
                      <p:cNvPr id="28" name="Picture 2" descr="http://www.geocities.com/jdazconejo/p3.JPG"/>
                      <p:cNvPicPr>
                        <a:picLocks noChangeAspect="1" noChangeArrowheads="1"/>
                      </p:cNvPicPr>
                      <p:nvPr/>
                    </p:nvPicPr>
                    <p:blipFill>
                      <a:blip r:embed="rId7" cstate="print"/>
                      <a:srcRect/>
                      <a:stretch>
                        <a:fillRect/>
                      </a:stretch>
                    </p:blipFill>
                    <p:spPr bwMode="auto">
                      <a:xfrm>
                        <a:off x="5786446" y="928670"/>
                        <a:ext cx="1672054" cy="1285884"/>
                      </a:xfrm>
                      <a:prstGeom prst="rect">
                        <a:avLst/>
                      </a:prstGeom>
                      <a:noFill/>
                      <a:ln>
                        <a:solidFill>
                          <a:schemeClr val="tx1">
                            <a:lumMod val="85000"/>
                            <a:lumOff val="15000"/>
                          </a:schemeClr>
                        </a:solidFill>
                      </a:ln>
                    </p:spPr>
                  </p:pic>
                  <p:sp>
                    <p:nvSpPr>
                      <p:cNvPr id="29" name="28 CuadroTexto"/>
                      <p:cNvSpPr txBox="1"/>
                      <p:nvPr/>
                    </p:nvSpPr>
                    <p:spPr>
                      <a:xfrm>
                        <a:off x="5857884" y="928670"/>
                        <a:ext cx="642942" cy="369332"/>
                      </a:xfrm>
                      <a:prstGeom prst="rect">
                        <a:avLst/>
                      </a:prstGeom>
                      <a:solidFill>
                        <a:schemeClr val="bg1"/>
                      </a:solidFill>
                    </p:spPr>
                    <p:txBody>
                      <a:bodyPr wrap="square" rtlCol="0">
                        <a:spAutoFit/>
                      </a:bodyPr>
                      <a:lstStyle/>
                      <a:p>
                        <a:endParaRPr lang="es-ES" dirty="0"/>
                      </a:p>
                    </p:txBody>
                  </p:sp>
                  <p:sp>
                    <p:nvSpPr>
                      <p:cNvPr id="30" name="29 CuadroTexto"/>
                      <p:cNvSpPr txBox="1"/>
                      <p:nvPr/>
                    </p:nvSpPr>
                    <p:spPr>
                      <a:xfrm>
                        <a:off x="5857884" y="1285860"/>
                        <a:ext cx="642942" cy="369332"/>
                      </a:xfrm>
                      <a:prstGeom prst="rect">
                        <a:avLst/>
                      </a:prstGeom>
                      <a:solidFill>
                        <a:schemeClr val="bg1"/>
                      </a:solidFill>
                    </p:spPr>
                    <p:txBody>
                      <a:bodyPr wrap="square" rtlCol="0">
                        <a:spAutoFit/>
                      </a:bodyPr>
                      <a:lstStyle/>
                      <a:p>
                        <a:endParaRPr lang="es-ES" dirty="0"/>
                      </a:p>
                    </p:txBody>
                  </p:sp>
                  <p:sp>
                    <p:nvSpPr>
                      <p:cNvPr id="31" name="30 CuadroTexto"/>
                      <p:cNvSpPr txBox="1"/>
                      <p:nvPr/>
                    </p:nvSpPr>
                    <p:spPr>
                      <a:xfrm>
                        <a:off x="5857884" y="1643050"/>
                        <a:ext cx="642942" cy="369332"/>
                      </a:xfrm>
                      <a:prstGeom prst="rect">
                        <a:avLst/>
                      </a:prstGeom>
                      <a:solidFill>
                        <a:schemeClr val="bg1"/>
                      </a:solidFill>
                    </p:spPr>
                    <p:txBody>
                      <a:bodyPr wrap="square" rtlCol="0">
                        <a:spAutoFit/>
                      </a:bodyPr>
                      <a:lstStyle/>
                      <a:p>
                        <a:endParaRPr lang="es-ES" dirty="0"/>
                      </a:p>
                    </p:txBody>
                  </p:sp>
                  <p:sp>
                    <p:nvSpPr>
                      <p:cNvPr id="32" name="31 CuadroTexto"/>
                      <p:cNvSpPr txBox="1"/>
                      <p:nvPr/>
                    </p:nvSpPr>
                    <p:spPr>
                      <a:xfrm>
                        <a:off x="5857884" y="1916660"/>
                        <a:ext cx="642942" cy="369332"/>
                      </a:xfrm>
                      <a:prstGeom prst="rect">
                        <a:avLst/>
                      </a:prstGeom>
                      <a:solidFill>
                        <a:schemeClr val="bg1"/>
                      </a:solidFill>
                    </p:spPr>
                    <p:txBody>
                      <a:bodyPr wrap="square" rtlCol="0">
                        <a:spAutoFit/>
                      </a:bodyPr>
                      <a:lstStyle/>
                      <a:p>
                        <a:endParaRPr lang="es-ES" dirty="0"/>
                      </a:p>
                    </p:txBody>
                  </p:sp>
                  <p:sp>
                    <p:nvSpPr>
                      <p:cNvPr id="33" name="32 CuadroTexto"/>
                      <p:cNvSpPr txBox="1"/>
                      <p:nvPr/>
                    </p:nvSpPr>
                    <p:spPr>
                      <a:xfrm>
                        <a:off x="7072330" y="785794"/>
                        <a:ext cx="357190" cy="369332"/>
                      </a:xfrm>
                      <a:prstGeom prst="rect">
                        <a:avLst/>
                      </a:prstGeom>
                      <a:solidFill>
                        <a:schemeClr val="bg1"/>
                      </a:solidFill>
                    </p:spPr>
                    <p:txBody>
                      <a:bodyPr wrap="square" rtlCol="0">
                        <a:spAutoFit/>
                      </a:bodyPr>
                      <a:lstStyle/>
                      <a:p>
                        <a:endParaRPr lang="es-ES" dirty="0"/>
                      </a:p>
                    </p:txBody>
                  </p:sp>
                </p:grpSp>
                <p:cxnSp>
                  <p:nvCxnSpPr>
                    <p:cNvPr id="36" name="35 Conector recto"/>
                    <p:cNvCxnSpPr/>
                    <p:nvPr/>
                  </p:nvCxnSpPr>
                  <p:spPr>
                    <a:xfrm rot="5400000">
                      <a:off x="6822297" y="1535893"/>
                      <a:ext cx="135732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38 CuadroTexto"/>
                  <p:cNvSpPr txBox="1"/>
                  <p:nvPr/>
                </p:nvSpPr>
                <p:spPr>
                  <a:xfrm>
                    <a:off x="5500694" y="857232"/>
                    <a:ext cx="1080000" cy="1368000"/>
                  </a:xfrm>
                  <a:prstGeom prst="rect">
                    <a:avLst/>
                  </a:prstGeom>
                  <a:solidFill>
                    <a:schemeClr val="bg1"/>
                  </a:solidFill>
                </p:spPr>
                <p:txBody>
                  <a:bodyPr wrap="square" rtlCol="0">
                    <a:spAutoFit/>
                  </a:bodyPr>
                  <a:lstStyle/>
                  <a:p>
                    <a:endParaRPr lang="es-ES" dirty="0"/>
                  </a:p>
                </p:txBody>
              </p:sp>
              <p:sp>
                <p:nvSpPr>
                  <p:cNvPr id="40" name="39 CuadroTexto"/>
                  <p:cNvSpPr txBox="1"/>
                  <p:nvPr/>
                </p:nvSpPr>
                <p:spPr>
                  <a:xfrm>
                    <a:off x="5715008" y="2143116"/>
                    <a:ext cx="428628" cy="369332"/>
                  </a:xfrm>
                  <a:prstGeom prst="rect">
                    <a:avLst/>
                  </a:prstGeom>
                  <a:solidFill>
                    <a:schemeClr val="bg1"/>
                  </a:solidFill>
                </p:spPr>
                <p:txBody>
                  <a:bodyPr wrap="square" rtlCol="0">
                    <a:spAutoFit/>
                  </a:bodyPr>
                  <a:lstStyle/>
                  <a:p>
                    <a:endParaRPr lang="es-ES" dirty="0"/>
                  </a:p>
                </p:txBody>
              </p:sp>
            </p:grpSp>
            <p:sp>
              <p:nvSpPr>
                <p:cNvPr id="42" name="41 CuadroTexto"/>
                <p:cNvSpPr txBox="1"/>
                <p:nvPr/>
              </p:nvSpPr>
              <p:spPr>
                <a:xfrm>
                  <a:off x="7858148" y="2214554"/>
                  <a:ext cx="1080000" cy="108000"/>
                </a:xfrm>
                <a:prstGeom prst="rect">
                  <a:avLst/>
                </a:prstGeom>
                <a:solidFill>
                  <a:schemeClr val="bg1"/>
                </a:solidFill>
              </p:spPr>
              <p:txBody>
                <a:bodyPr wrap="square" rtlCol="0">
                  <a:spAutoFit/>
                </a:bodyPr>
                <a:lstStyle/>
                <a:p>
                  <a:endParaRPr lang="es-ES" dirty="0"/>
                </a:p>
              </p:txBody>
            </p:sp>
          </p:grpSp>
          <p:sp>
            <p:nvSpPr>
              <p:cNvPr id="44" name="43 CuadroTexto"/>
              <p:cNvSpPr txBox="1"/>
              <p:nvPr/>
            </p:nvSpPr>
            <p:spPr>
              <a:xfrm>
                <a:off x="8786842" y="2285992"/>
                <a:ext cx="288000" cy="1368000"/>
              </a:xfrm>
              <a:prstGeom prst="rect">
                <a:avLst/>
              </a:prstGeom>
              <a:solidFill>
                <a:schemeClr val="bg1"/>
              </a:solidFill>
            </p:spPr>
            <p:txBody>
              <a:bodyPr wrap="square" rtlCol="0">
                <a:spAutoFit/>
              </a:bodyPr>
              <a:lstStyle/>
              <a:p>
                <a:endParaRPr lang="es-ES" dirty="0"/>
              </a:p>
            </p:txBody>
          </p:sp>
        </p:grpSp>
        <p:sp>
          <p:nvSpPr>
            <p:cNvPr id="46" name="45 CuadroTexto"/>
            <p:cNvSpPr txBox="1"/>
            <p:nvPr/>
          </p:nvSpPr>
          <p:spPr>
            <a:xfrm>
              <a:off x="7858148" y="3535876"/>
              <a:ext cx="1000132" cy="36000"/>
            </a:xfrm>
            <a:prstGeom prst="rect">
              <a:avLst/>
            </a:prstGeom>
            <a:solidFill>
              <a:schemeClr val="bg1"/>
            </a:solidFill>
          </p:spPr>
          <p:txBody>
            <a:bodyPr wrap="square" rtlCol="0">
              <a:spAutoFit/>
            </a:bodyPr>
            <a:lstStyle/>
            <a:p>
              <a:endParaRPr lang="es-ES" dirty="0"/>
            </a:p>
          </p:txBody>
        </p:sp>
      </p:grpSp>
      <p:sp>
        <p:nvSpPr>
          <p:cNvPr id="34" name="33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14</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5" name="4 Rectángulo"/>
          <p:cNvSpPr/>
          <p:nvPr/>
        </p:nvSpPr>
        <p:spPr>
          <a:xfrm>
            <a:off x="0" y="1026367"/>
            <a:ext cx="9144000" cy="830997"/>
          </a:xfrm>
          <a:prstGeom prst="rect">
            <a:avLst/>
          </a:prstGeom>
        </p:spPr>
        <p:txBody>
          <a:bodyPr wrap="square">
            <a:spAutoFit/>
          </a:bodyPr>
          <a:lstStyle/>
          <a:p>
            <a:pPr algn="just"/>
            <a:r>
              <a:rPr lang="en-US" sz="2400" dirty="0" smtClean="0"/>
              <a:t>Classify the following systems as: simple substance, compound substance, homogeneous mixtures  or heterogeneous mixtures</a:t>
            </a:r>
            <a:endParaRPr lang="es-ES_tradnl" sz="2400" dirty="0"/>
          </a:p>
        </p:txBody>
      </p:sp>
      <p:grpSp>
        <p:nvGrpSpPr>
          <p:cNvPr id="127" name="126 Grupo"/>
          <p:cNvGrpSpPr/>
          <p:nvPr/>
        </p:nvGrpSpPr>
        <p:grpSpPr>
          <a:xfrm>
            <a:off x="214282" y="2643182"/>
            <a:ext cx="8643998" cy="2941100"/>
            <a:chOff x="214282" y="2643182"/>
            <a:chExt cx="8643998" cy="2941100"/>
          </a:xfrm>
        </p:grpSpPr>
        <p:grpSp>
          <p:nvGrpSpPr>
            <p:cNvPr id="58" name="57 Grupo"/>
            <p:cNvGrpSpPr/>
            <p:nvPr/>
          </p:nvGrpSpPr>
          <p:grpSpPr>
            <a:xfrm>
              <a:off x="214282" y="2643182"/>
              <a:ext cx="1928826" cy="2941100"/>
              <a:chOff x="214282" y="2643182"/>
              <a:chExt cx="1928826" cy="2941100"/>
            </a:xfrm>
          </p:grpSpPr>
          <p:grpSp>
            <p:nvGrpSpPr>
              <p:cNvPr id="16" name="15 Grupo"/>
              <p:cNvGrpSpPr/>
              <p:nvPr/>
            </p:nvGrpSpPr>
            <p:grpSpPr>
              <a:xfrm>
                <a:off x="214282" y="2643182"/>
                <a:ext cx="1928826" cy="2941100"/>
                <a:chOff x="214282" y="2643182"/>
                <a:chExt cx="1928826" cy="2941100"/>
              </a:xfrm>
            </p:grpSpPr>
            <p:sp>
              <p:nvSpPr>
                <p:cNvPr id="8" name="7 Rectángulo"/>
                <p:cNvSpPr/>
                <p:nvPr/>
              </p:nvSpPr>
              <p:spPr>
                <a:xfrm>
                  <a:off x="214282" y="2643182"/>
                  <a:ext cx="1928826" cy="23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CuadroTexto"/>
                <p:cNvSpPr txBox="1"/>
                <p:nvPr/>
              </p:nvSpPr>
              <p:spPr>
                <a:xfrm>
                  <a:off x="571472" y="5214950"/>
                  <a:ext cx="1143008" cy="369332"/>
                </a:xfrm>
                <a:prstGeom prst="rect">
                  <a:avLst/>
                </a:prstGeom>
                <a:noFill/>
              </p:spPr>
              <p:txBody>
                <a:bodyPr wrap="square" rtlCol="0">
                  <a:spAutoFit/>
                </a:bodyPr>
                <a:lstStyle/>
                <a:p>
                  <a:r>
                    <a:rPr lang="es-ES" dirty="0" smtClean="0"/>
                    <a:t>SYSTEM A</a:t>
                  </a:r>
                  <a:endParaRPr lang="es-ES_tradnl" dirty="0"/>
                </a:p>
              </p:txBody>
            </p:sp>
          </p:grpSp>
          <p:sp>
            <p:nvSpPr>
              <p:cNvPr id="21" name="20 Conector"/>
              <p:cNvSpPr/>
              <p:nvPr/>
            </p:nvSpPr>
            <p:spPr>
              <a:xfrm>
                <a:off x="1785918" y="3000372"/>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21 Conector"/>
              <p:cNvSpPr/>
              <p:nvPr/>
            </p:nvSpPr>
            <p:spPr>
              <a:xfrm>
                <a:off x="357158" y="3714752"/>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22 Conector"/>
              <p:cNvSpPr/>
              <p:nvPr/>
            </p:nvSpPr>
            <p:spPr>
              <a:xfrm>
                <a:off x="928662" y="3071810"/>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23 Conector"/>
              <p:cNvSpPr/>
              <p:nvPr/>
            </p:nvSpPr>
            <p:spPr>
              <a:xfrm>
                <a:off x="785786" y="4500570"/>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24 Conector"/>
              <p:cNvSpPr/>
              <p:nvPr/>
            </p:nvSpPr>
            <p:spPr>
              <a:xfrm>
                <a:off x="1500166" y="3786190"/>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25 Conector"/>
              <p:cNvSpPr/>
              <p:nvPr/>
            </p:nvSpPr>
            <p:spPr>
              <a:xfrm>
                <a:off x="1714480" y="4572008"/>
                <a:ext cx="142876" cy="14287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8" name="107 Grupo"/>
            <p:cNvGrpSpPr/>
            <p:nvPr/>
          </p:nvGrpSpPr>
          <p:grpSpPr>
            <a:xfrm>
              <a:off x="2428860" y="2643182"/>
              <a:ext cx="1928826" cy="2941100"/>
              <a:chOff x="2428860" y="2643182"/>
              <a:chExt cx="1928826" cy="2941100"/>
            </a:xfrm>
          </p:grpSpPr>
          <p:grpSp>
            <p:nvGrpSpPr>
              <p:cNvPr id="17" name="16 Grupo"/>
              <p:cNvGrpSpPr/>
              <p:nvPr/>
            </p:nvGrpSpPr>
            <p:grpSpPr>
              <a:xfrm>
                <a:off x="2428860" y="2643182"/>
                <a:ext cx="1928826" cy="2941100"/>
                <a:chOff x="2571736" y="2643182"/>
                <a:chExt cx="1928826" cy="2941100"/>
              </a:xfrm>
            </p:grpSpPr>
            <p:sp>
              <p:nvSpPr>
                <p:cNvPr id="10" name="9 Rectángulo"/>
                <p:cNvSpPr/>
                <p:nvPr/>
              </p:nvSpPr>
              <p:spPr>
                <a:xfrm>
                  <a:off x="2571736" y="2643182"/>
                  <a:ext cx="1928826" cy="23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12 CuadroTexto"/>
                <p:cNvSpPr txBox="1"/>
                <p:nvPr/>
              </p:nvSpPr>
              <p:spPr>
                <a:xfrm>
                  <a:off x="2928926" y="5214950"/>
                  <a:ext cx="1143008" cy="369332"/>
                </a:xfrm>
                <a:prstGeom prst="rect">
                  <a:avLst/>
                </a:prstGeom>
                <a:noFill/>
              </p:spPr>
              <p:txBody>
                <a:bodyPr wrap="square" rtlCol="0">
                  <a:spAutoFit/>
                </a:bodyPr>
                <a:lstStyle/>
                <a:p>
                  <a:r>
                    <a:rPr lang="es-ES" dirty="0" smtClean="0"/>
                    <a:t>SYSTEM B</a:t>
                  </a:r>
                  <a:endParaRPr lang="es-ES_tradnl" dirty="0"/>
                </a:p>
              </p:txBody>
            </p:sp>
          </p:grpSp>
          <p:grpSp>
            <p:nvGrpSpPr>
              <p:cNvPr id="107" name="106 Grupo"/>
              <p:cNvGrpSpPr/>
              <p:nvPr/>
            </p:nvGrpSpPr>
            <p:grpSpPr>
              <a:xfrm>
                <a:off x="2500298" y="3600636"/>
                <a:ext cx="1699701" cy="1292843"/>
                <a:chOff x="2500298" y="3600636"/>
                <a:chExt cx="1699701" cy="1292843"/>
              </a:xfrm>
            </p:grpSpPr>
            <p:grpSp>
              <p:nvGrpSpPr>
                <p:cNvPr id="30" name="29 Grupo"/>
                <p:cNvGrpSpPr/>
                <p:nvPr/>
              </p:nvGrpSpPr>
              <p:grpSpPr>
                <a:xfrm>
                  <a:off x="2500298" y="4572008"/>
                  <a:ext cx="357190" cy="285752"/>
                  <a:chOff x="2786050" y="3071810"/>
                  <a:chExt cx="357190" cy="285752"/>
                </a:xfrm>
              </p:grpSpPr>
              <p:sp>
                <p:nvSpPr>
                  <p:cNvPr id="27" name="26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27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1" name="30 Grupo"/>
                <p:cNvGrpSpPr/>
                <p:nvPr/>
              </p:nvGrpSpPr>
              <p:grpSpPr>
                <a:xfrm>
                  <a:off x="2571736" y="4000504"/>
                  <a:ext cx="357190" cy="285752"/>
                  <a:chOff x="2786050" y="3071810"/>
                  <a:chExt cx="357190" cy="285752"/>
                </a:xfrm>
              </p:grpSpPr>
              <p:sp>
                <p:nvSpPr>
                  <p:cNvPr id="32" name="31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32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4" name="33 Grupo"/>
                <p:cNvGrpSpPr/>
                <p:nvPr/>
              </p:nvGrpSpPr>
              <p:grpSpPr>
                <a:xfrm rot="11733760">
                  <a:off x="2603521" y="3600636"/>
                  <a:ext cx="357190" cy="285752"/>
                  <a:chOff x="2786050" y="3071810"/>
                  <a:chExt cx="357190" cy="285752"/>
                </a:xfrm>
              </p:grpSpPr>
              <p:sp>
                <p:nvSpPr>
                  <p:cNvPr id="35" name="34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35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7" name="36 Grupo"/>
                <p:cNvGrpSpPr/>
                <p:nvPr/>
              </p:nvGrpSpPr>
              <p:grpSpPr>
                <a:xfrm rot="16622011">
                  <a:off x="2928926" y="4448699"/>
                  <a:ext cx="357190" cy="285752"/>
                  <a:chOff x="2786050" y="3071810"/>
                  <a:chExt cx="357190" cy="285752"/>
                </a:xfrm>
              </p:grpSpPr>
              <p:sp>
                <p:nvSpPr>
                  <p:cNvPr id="38" name="37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38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0" name="39 Grupo"/>
                <p:cNvGrpSpPr/>
                <p:nvPr/>
              </p:nvGrpSpPr>
              <p:grpSpPr>
                <a:xfrm>
                  <a:off x="3071802" y="3929066"/>
                  <a:ext cx="357190" cy="285752"/>
                  <a:chOff x="2786050" y="3071810"/>
                  <a:chExt cx="357190" cy="285752"/>
                </a:xfrm>
              </p:grpSpPr>
              <p:sp>
                <p:nvSpPr>
                  <p:cNvPr id="41" name="40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41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3" name="42 Grupo"/>
                <p:cNvGrpSpPr/>
                <p:nvPr/>
              </p:nvGrpSpPr>
              <p:grpSpPr>
                <a:xfrm>
                  <a:off x="3357554" y="4572008"/>
                  <a:ext cx="357190" cy="285752"/>
                  <a:chOff x="2786050" y="3071810"/>
                  <a:chExt cx="357190" cy="285752"/>
                </a:xfrm>
              </p:grpSpPr>
              <p:sp>
                <p:nvSpPr>
                  <p:cNvPr id="44" name="43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44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6" name="45 Grupo"/>
                <p:cNvGrpSpPr/>
                <p:nvPr/>
              </p:nvGrpSpPr>
              <p:grpSpPr>
                <a:xfrm>
                  <a:off x="3428992" y="4143380"/>
                  <a:ext cx="357190" cy="285752"/>
                  <a:chOff x="2786050" y="3071810"/>
                  <a:chExt cx="357190" cy="285752"/>
                </a:xfrm>
              </p:grpSpPr>
              <p:sp>
                <p:nvSpPr>
                  <p:cNvPr id="47" name="46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47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9" name="48 Grupo"/>
                <p:cNvGrpSpPr/>
                <p:nvPr/>
              </p:nvGrpSpPr>
              <p:grpSpPr>
                <a:xfrm rot="18087654">
                  <a:off x="3857620" y="4572008"/>
                  <a:ext cx="357190" cy="285752"/>
                  <a:chOff x="2786050" y="3071810"/>
                  <a:chExt cx="357190" cy="285752"/>
                </a:xfrm>
              </p:grpSpPr>
              <p:sp>
                <p:nvSpPr>
                  <p:cNvPr id="50" name="49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50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2" name="51 Grupo"/>
                <p:cNvGrpSpPr/>
                <p:nvPr/>
              </p:nvGrpSpPr>
              <p:grpSpPr>
                <a:xfrm rot="5695620">
                  <a:off x="3878528" y="4024611"/>
                  <a:ext cx="357190" cy="285752"/>
                  <a:chOff x="2786050" y="3071810"/>
                  <a:chExt cx="357190" cy="285752"/>
                </a:xfrm>
              </p:grpSpPr>
              <p:sp>
                <p:nvSpPr>
                  <p:cNvPr id="53" name="52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53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5" name="54 Grupo"/>
                <p:cNvGrpSpPr/>
                <p:nvPr/>
              </p:nvGrpSpPr>
              <p:grpSpPr>
                <a:xfrm>
                  <a:off x="3643306" y="3643314"/>
                  <a:ext cx="357190" cy="285752"/>
                  <a:chOff x="2786050" y="3071810"/>
                  <a:chExt cx="357190" cy="285752"/>
                </a:xfrm>
              </p:grpSpPr>
              <p:sp>
                <p:nvSpPr>
                  <p:cNvPr id="56" name="55 Conector"/>
                  <p:cNvSpPr/>
                  <p:nvPr/>
                </p:nvSpPr>
                <p:spPr>
                  <a:xfrm>
                    <a:off x="2928926" y="3071810"/>
                    <a:ext cx="214314" cy="214314"/>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56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110" name="109 Grupo"/>
            <p:cNvGrpSpPr/>
            <p:nvPr/>
          </p:nvGrpSpPr>
          <p:grpSpPr>
            <a:xfrm>
              <a:off x="4786314" y="2643182"/>
              <a:ext cx="1928826" cy="2941100"/>
              <a:chOff x="4714876" y="2643182"/>
              <a:chExt cx="1928826" cy="2941100"/>
            </a:xfrm>
          </p:grpSpPr>
          <p:grpSp>
            <p:nvGrpSpPr>
              <p:cNvPr id="59" name="58 Grupo"/>
              <p:cNvGrpSpPr/>
              <p:nvPr/>
            </p:nvGrpSpPr>
            <p:grpSpPr>
              <a:xfrm>
                <a:off x="4714876" y="2643182"/>
                <a:ext cx="1928826" cy="2941100"/>
                <a:chOff x="214282" y="2643182"/>
                <a:chExt cx="1928826" cy="2941100"/>
              </a:xfrm>
            </p:grpSpPr>
            <p:grpSp>
              <p:nvGrpSpPr>
                <p:cNvPr id="60" name="15 Grupo"/>
                <p:cNvGrpSpPr/>
                <p:nvPr/>
              </p:nvGrpSpPr>
              <p:grpSpPr>
                <a:xfrm>
                  <a:off x="214282" y="2643182"/>
                  <a:ext cx="1928826" cy="2941100"/>
                  <a:chOff x="214282" y="2643182"/>
                  <a:chExt cx="1928826" cy="2941100"/>
                </a:xfrm>
              </p:grpSpPr>
              <p:sp>
                <p:nvSpPr>
                  <p:cNvPr id="67" name="66 Rectángulo"/>
                  <p:cNvSpPr/>
                  <p:nvPr/>
                </p:nvSpPr>
                <p:spPr>
                  <a:xfrm>
                    <a:off x="214282" y="2643182"/>
                    <a:ext cx="1928826" cy="23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67 CuadroTexto"/>
                  <p:cNvSpPr txBox="1"/>
                  <p:nvPr/>
                </p:nvSpPr>
                <p:spPr>
                  <a:xfrm>
                    <a:off x="571472" y="5214950"/>
                    <a:ext cx="1143008" cy="369332"/>
                  </a:xfrm>
                  <a:prstGeom prst="rect">
                    <a:avLst/>
                  </a:prstGeom>
                  <a:noFill/>
                </p:spPr>
                <p:txBody>
                  <a:bodyPr wrap="square" rtlCol="0">
                    <a:spAutoFit/>
                  </a:bodyPr>
                  <a:lstStyle/>
                  <a:p>
                    <a:r>
                      <a:rPr lang="es-ES" dirty="0" smtClean="0"/>
                      <a:t>SYSTEM C</a:t>
                    </a:r>
                    <a:endParaRPr lang="es-ES_tradnl" dirty="0"/>
                  </a:p>
                </p:txBody>
              </p:sp>
            </p:grpSp>
            <p:sp>
              <p:nvSpPr>
                <p:cNvPr id="61" name="60 Conector"/>
                <p:cNvSpPr/>
                <p:nvPr/>
              </p:nvSpPr>
              <p:spPr>
                <a:xfrm>
                  <a:off x="285720" y="471488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61 Conector"/>
                <p:cNvSpPr/>
                <p:nvPr/>
              </p:nvSpPr>
              <p:spPr>
                <a:xfrm>
                  <a:off x="714348" y="4286256"/>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62 Conector"/>
                <p:cNvSpPr/>
                <p:nvPr/>
              </p:nvSpPr>
              <p:spPr>
                <a:xfrm>
                  <a:off x="714348" y="4643446"/>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63 Conector"/>
                <p:cNvSpPr/>
                <p:nvPr/>
              </p:nvSpPr>
              <p:spPr>
                <a:xfrm>
                  <a:off x="1000100" y="471488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64 Conector"/>
                <p:cNvSpPr/>
                <p:nvPr/>
              </p:nvSpPr>
              <p:spPr>
                <a:xfrm>
                  <a:off x="1142976" y="4500570"/>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65 Conector"/>
                <p:cNvSpPr/>
                <p:nvPr/>
              </p:nvSpPr>
              <p:spPr>
                <a:xfrm>
                  <a:off x="1000100" y="4286256"/>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1" name="70 Conector"/>
              <p:cNvSpPr/>
              <p:nvPr/>
            </p:nvSpPr>
            <p:spPr>
              <a:xfrm>
                <a:off x="5357818" y="4491046"/>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71 Conector"/>
              <p:cNvSpPr/>
              <p:nvPr/>
            </p:nvSpPr>
            <p:spPr>
              <a:xfrm>
                <a:off x="5000628" y="4705360"/>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72 Conector"/>
              <p:cNvSpPr/>
              <p:nvPr/>
            </p:nvSpPr>
            <p:spPr>
              <a:xfrm>
                <a:off x="5000628" y="4500570"/>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76 Conector"/>
              <p:cNvSpPr/>
              <p:nvPr/>
            </p:nvSpPr>
            <p:spPr>
              <a:xfrm>
                <a:off x="4929190" y="4286256"/>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82 Conector"/>
              <p:cNvSpPr/>
              <p:nvPr/>
            </p:nvSpPr>
            <p:spPr>
              <a:xfrm>
                <a:off x="4786314" y="407194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83 Conector"/>
              <p:cNvSpPr/>
              <p:nvPr/>
            </p:nvSpPr>
            <p:spPr>
              <a:xfrm>
                <a:off x="5000628" y="407194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9" name="108 Grupo"/>
              <p:cNvGrpSpPr/>
              <p:nvPr/>
            </p:nvGrpSpPr>
            <p:grpSpPr>
              <a:xfrm>
                <a:off x="5715008" y="4071942"/>
                <a:ext cx="857256" cy="857256"/>
                <a:chOff x="5715008" y="4071942"/>
                <a:chExt cx="857256" cy="857256"/>
              </a:xfrm>
            </p:grpSpPr>
            <p:sp>
              <p:nvSpPr>
                <p:cNvPr id="69" name="68 Conector"/>
                <p:cNvSpPr/>
                <p:nvPr/>
              </p:nvSpPr>
              <p:spPr>
                <a:xfrm>
                  <a:off x="5929322" y="4500570"/>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69 Conector"/>
                <p:cNvSpPr/>
                <p:nvPr/>
              </p:nvSpPr>
              <p:spPr>
                <a:xfrm>
                  <a:off x="5776922" y="4705360"/>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73 Conector"/>
                <p:cNvSpPr/>
                <p:nvPr/>
              </p:nvSpPr>
              <p:spPr>
                <a:xfrm>
                  <a:off x="6000760"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74 Conector"/>
                <p:cNvSpPr/>
                <p:nvPr/>
              </p:nvSpPr>
              <p:spPr>
                <a:xfrm>
                  <a:off x="6205550" y="4572008"/>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75 Conector"/>
                <p:cNvSpPr/>
                <p:nvPr/>
              </p:nvSpPr>
              <p:spPr>
                <a:xfrm>
                  <a:off x="5786446" y="4276732"/>
                  <a:ext cx="152400" cy="15240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8" name="77 Conector"/>
                <p:cNvSpPr/>
                <p:nvPr/>
              </p:nvSpPr>
              <p:spPr>
                <a:xfrm>
                  <a:off x="6143636"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9" name="78 Conector"/>
                <p:cNvSpPr/>
                <p:nvPr/>
              </p:nvSpPr>
              <p:spPr>
                <a:xfrm>
                  <a:off x="6286512"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0" name="79 Conector"/>
                <p:cNvSpPr/>
                <p:nvPr/>
              </p:nvSpPr>
              <p:spPr>
                <a:xfrm>
                  <a:off x="5715008" y="407194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1" name="80 Conector"/>
                <p:cNvSpPr/>
                <p:nvPr/>
              </p:nvSpPr>
              <p:spPr>
                <a:xfrm>
                  <a:off x="6072198" y="407194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5" name="84 Conector"/>
                <p:cNvSpPr/>
                <p:nvPr/>
              </p:nvSpPr>
              <p:spPr>
                <a:xfrm>
                  <a:off x="6429388" y="4500570"/>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6" name="85 Conector"/>
                <p:cNvSpPr/>
                <p:nvPr/>
              </p:nvSpPr>
              <p:spPr>
                <a:xfrm>
                  <a:off x="6357950" y="421481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7" name="86 Conector"/>
              <p:cNvSpPr/>
              <p:nvPr/>
            </p:nvSpPr>
            <p:spPr>
              <a:xfrm>
                <a:off x="5357818" y="407194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5" name="124 Grupo"/>
            <p:cNvGrpSpPr/>
            <p:nvPr/>
          </p:nvGrpSpPr>
          <p:grpSpPr>
            <a:xfrm>
              <a:off x="6929454" y="2643182"/>
              <a:ext cx="1928826" cy="2941100"/>
              <a:chOff x="6929454" y="2643182"/>
              <a:chExt cx="1928826" cy="2941100"/>
            </a:xfrm>
          </p:grpSpPr>
          <p:grpSp>
            <p:nvGrpSpPr>
              <p:cNvPr id="112" name="111 Grupo"/>
              <p:cNvGrpSpPr/>
              <p:nvPr/>
            </p:nvGrpSpPr>
            <p:grpSpPr>
              <a:xfrm>
                <a:off x="6929454" y="2643182"/>
                <a:ext cx="1928826" cy="2941100"/>
                <a:chOff x="6929454" y="2643182"/>
                <a:chExt cx="1928826" cy="2941100"/>
              </a:xfrm>
            </p:grpSpPr>
            <p:grpSp>
              <p:nvGrpSpPr>
                <p:cNvPr id="19" name="18 Grupo"/>
                <p:cNvGrpSpPr/>
                <p:nvPr/>
              </p:nvGrpSpPr>
              <p:grpSpPr>
                <a:xfrm>
                  <a:off x="6929454" y="2643182"/>
                  <a:ext cx="1928826" cy="2941100"/>
                  <a:chOff x="7000892" y="2643182"/>
                  <a:chExt cx="1928826" cy="2941100"/>
                </a:xfrm>
              </p:grpSpPr>
              <p:sp>
                <p:nvSpPr>
                  <p:cNvPr id="9" name="8 Rectángulo"/>
                  <p:cNvSpPr/>
                  <p:nvPr/>
                </p:nvSpPr>
                <p:spPr>
                  <a:xfrm>
                    <a:off x="7000892" y="2643182"/>
                    <a:ext cx="1928826" cy="23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14 CuadroTexto"/>
                  <p:cNvSpPr txBox="1"/>
                  <p:nvPr/>
                </p:nvSpPr>
                <p:spPr>
                  <a:xfrm>
                    <a:off x="7429520" y="5214950"/>
                    <a:ext cx="1143008" cy="369332"/>
                  </a:xfrm>
                  <a:prstGeom prst="rect">
                    <a:avLst/>
                  </a:prstGeom>
                  <a:noFill/>
                </p:spPr>
                <p:txBody>
                  <a:bodyPr wrap="square" rtlCol="0">
                    <a:spAutoFit/>
                  </a:bodyPr>
                  <a:lstStyle/>
                  <a:p>
                    <a:r>
                      <a:rPr lang="es-ES" dirty="0" smtClean="0"/>
                      <a:t>SYSTEM D</a:t>
                    </a:r>
                    <a:endParaRPr lang="es-ES_tradnl" dirty="0"/>
                  </a:p>
                </p:txBody>
              </p:sp>
            </p:grpSp>
            <p:grpSp>
              <p:nvGrpSpPr>
                <p:cNvPr id="111" name="110 Grupo"/>
                <p:cNvGrpSpPr/>
                <p:nvPr/>
              </p:nvGrpSpPr>
              <p:grpSpPr>
                <a:xfrm>
                  <a:off x="7286644" y="4357694"/>
                  <a:ext cx="1214446" cy="571504"/>
                  <a:chOff x="7286644" y="4357694"/>
                  <a:chExt cx="1214446" cy="571504"/>
                </a:xfrm>
              </p:grpSpPr>
              <p:sp>
                <p:nvSpPr>
                  <p:cNvPr id="88" name="87 Conector"/>
                  <p:cNvSpPr/>
                  <p:nvPr/>
                </p:nvSpPr>
                <p:spPr>
                  <a:xfrm>
                    <a:off x="7286644"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9" name="88 Conector"/>
                  <p:cNvSpPr/>
                  <p:nvPr/>
                </p:nvSpPr>
                <p:spPr>
                  <a:xfrm>
                    <a:off x="7286644"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89 Conector"/>
                  <p:cNvSpPr/>
                  <p:nvPr/>
                </p:nvSpPr>
                <p:spPr>
                  <a:xfrm>
                    <a:off x="7500958"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1" name="90 Conector"/>
                  <p:cNvSpPr/>
                  <p:nvPr/>
                </p:nvSpPr>
                <p:spPr>
                  <a:xfrm>
                    <a:off x="7500958"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91 Conector"/>
                  <p:cNvSpPr/>
                  <p:nvPr/>
                </p:nvSpPr>
                <p:spPr>
                  <a:xfrm>
                    <a:off x="7715272"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3" name="92 Conector"/>
                  <p:cNvSpPr/>
                  <p:nvPr/>
                </p:nvSpPr>
                <p:spPr>
                  <a:xfrm>
                    <a:off x="7715272"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93 Conector"/>
                  <p:cNvSpPr/>
                  <p:nvPr/>
                </p:nvSpPr>
                <p:spPr>
                  <a:xfrm>
                    <a:off x="7929586"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94 Conector"/>
                  <p:cNvSpPr/>
                  <p:nvPr/>
                </p:nvSpPr>
                <p:spPr>
                  <a:xfrm>
                    <a:off x="8143900"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95 Conector"/>
                  <p:cNvSpPr/>
                  <p:nvPr/>
                </p:nvSpPr>
                <p:spPr>
                  <a:xfrm>
                    <a:off x="8358214" y="4357694"/>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 name="96 Conector"/>
                  <p:cNvSpPr/>
                  <p:nvPr/>
                </p:nvSpPr>
                <p:spPr>
                  <a:xfrm>
                    <a:off x="7286644"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8" name="97 Conector"/>
                  <p:cNvSpPr/>
                  <p:nvPr/>
                </p:nvSpPr>
                <p:spPr>
                  <a:xfrm>
                    <a:off x="7500958"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98 Conector"/>
                  <p:cNvSpPr/>
                  <p:nvPr/>
                </p:nvSpPr>
                <p:spPr>
                  <a:xfrm>
                    <a:off x="7715272"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0" name="99 Conector"/>
                  <p:cNvSpPr/>
                  <p:nvPr/>
                </p:nvSpPr>
                <p:spPr>
                  <a:xfrm>
                    <a:off x="7929586"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1" name="100 Conector"/>
                  <p:cNvSpPr/>
                  <p:nvPr/>
                </p:nvSpPr>
                <p:spPr>
                  <a:xfrm>
                    <a:off x="8143900"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101 Conector"/>
                  <p:cNvSpPr/>
                  <p:nvPr/>
                </p:nvSpPr>
                <p:spPr>
                  <a:xfrm>
                    <a:off x="8358214" y="4572008"/>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102 Conector"/>
                  <p:cNvSpPr/>
                  <p:nvPr/>
                </p:nvSpPr>
                <p:spPr>
                  <a:xfrm>
                    <a:off x="7929586"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 name="103 Conector"/>
                  <p:cNvSpPr/>
                  <p:nvPr/>
                </p:nvSpPr>
                <p:spPr>
                  <a:xfrm>
                    <a:off x="8143900"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104 Conector"/>
                  <p:cNvSpPr/>
                  <p:nvPr/>
                </p:nvSpPr>
                <p:spPr>
                  <a:xfrm>
                    <a:off x="8358214" y="4786322"/>
                    <a:ext cx="142876" cy="142876"/>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15" name="114 Grupo"/>
              <p:cNvGrpSpPr/>
              <p:nvPr/>
            </p:nvGrpSpPr>
            <p:grpSpPr>
              <a:xfrm>
                <a:off x="7143768" y="3714752"/>
                <a:ext cx="285752" cy="357190"/>
                <a:chOff x="7429520" y="3643314"/>
                <a:chExt cx="285752" cy="357190"/>
              </a:xfrm>
            </p:grpSpPr>
            <p:sp>
              <p:nvSpPr>
                <p:cNvPr id="113" name="112 Conector"/>
                <p:cNvSpPr/>
                <p:nvPr/>
              </p:nvSpPr>
              <p:spPr>
                <a:xfrm>
                  <a:off x="7429520" y="3643314"/>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113 Conector"/>
                <p:cNvSpPr/>
                <p:nvPr/>
              </p:nvSpPr>
              <p:spPr>
                <a:xfrm>
                  <a:off x="7500958" y="3786190"/>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6" name="115 Grupo"/>
              <p:cNvGrpSpPr/>
              <p:nvPr/>
            </p:nvGrpSpPr>
            <p:grpSpPr>
              <a:xfrm>
                <a:off x="7143768" y="2928934"/>
                <a:ext cx="285752" cy="357190"/>
                <a:chOff x="7429520" y="3643314"/>
                <a:chExt cx="285752" cy="357190"/>
              </a:xfrm>
            </p:grpSpPr>
            <p:sp>
              <p:nvSpPr>
                <p:cNvPr id="117" name="116 Conector"/>
                <p:cNvSpPr/>
                <p:nvPr/>
              </p:nvSpPr>
              <p:spPr>
                <a:xfrm>
                  <a:off x="7429520" y="3643314"/>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8" name="117 Conector"/>
                <p:cNvSpPr/>
                <p:nvPr/>
              </p:nvSpPr>
              <p:spPr>
                <a:xfrm>
                  <a:off x="7500958" y="3786190"/>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9" name="118 Grupo"/>
              <p:cNvGrpSpPr/>
              <p:nvPr/>
            </p:nvGrpSpPr>
            <p:grpSpPr>
              <a:xfrm>
                <a:off x="8358214" y="2857496"/>
                <a:ext cx="285752" cy="357190"/>
                <a:chOff x="7429520" y="3643314"/>
                <a:chExt cx="285752" cy="357190"/>
              </a:xfrm>
            </p:grpSpPr>
            <p:sp>
              <p:nvSpPr>
                <p:cNvPr id="120" name="119 Conector"/>
                <p:cNvSpPr/>
                <p:nvPr/>
              </p:nvSpPr>
              <p:spPr>
                <a:xfrm>
                  <a:off x="7429520" y="3643314"/>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1" name="120 Conector"/>
                <p:cNvSpPr/>
                <p:nvPr/>
              </p:nvSpPr>
              <p:spPr>
                <a:xfrm>
                  <a:off x="7500958" y="3786190"/>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2" name="121 Grupo"/>
              <p:cNvGrpSpPr/>
              <p:nvPr/>
            </p:nvGrpSpPr>
            <p:grpSpPr>
              <a:xfrm>
                <a:off x="8215338" y="3571876"/>
                <a:ext cx="285752" cy="357190"/>
                <a:chOff x="7429520" y="3643314"/>
                <a:chExt cx="285752" cy="357190"/>
              </a:xfrm>
            </p:grpSpPr>
            <p:sp>
              <p:nvSpPr>
                <p:cNvPr id="123" name="122 Conector"/>
                <p:cNvSpPr/>
                <p:nvPr/>
              </p:nvSpPr>
              <p:spPr>
                <a:xfrm>
                  <a:off x="7429520" y="3643314"/>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4" name="123 Conector"/>
                <p:cNvSpPr/>
                <p:nvPr/>
              </p:nvSpPr>
              <p:spPr>
                <a:xfrm>
                  <a:off x="7500958" y="3786190"/>
                  <a:ext cx="214314" cy="214314"/>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sp>
        <p:nvSpPr>
          <p:cNvPr id="126" name="125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15</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5" name="4 Rectángulo"/>
          <p:cNvSpPr/>
          <p:nvPr/>
        </p:nvSpPr>
        <p:spPr>
          <a:xfrm>
            <a:off x="0" y="905516"/>
            <a:ext cx="9144000" cy="523220"/>
          </a:xfrm>
          <a:prstGeom prst="rect">
            <a:avLst/>
          </a:prstGeom>
        </p:spPr>
        <p:txBody>
          <a:bodyPr wrap="square">
            <a:spAutoFit/>
          </a:bodyPr>
          <a:lstStyle/>
          <a:p>
            <a:r>
              <a:rPr lang="en-US" sz="2800" b="1" dirty="0" smtClean="0"/>
              <a:t>Choose the correct letters in the boxes on the right.</a:t>
            </a:r>
            <a:endParaRPr lang="es-ES_tradnl" sz="2800" dirty="0"/>
          </a:p>
        </p:txBody>
      </p:sp>
      <p:graphicFrame>
        <p:nvGraphicFramePr>
          <p:cNvPr id="7" name="6 Tabla"/>
          <p:cNvGraphicFramePr>
            <a:graphicFrameLocks noGrp="1"/>
          </p:cNvGraphicFramePr>
          <p:nvPr/>
        </p:nvGraphicFramePr>
        <p:xfrm>
          <a:off x="3571868" y="2654630"/>
          <a:ext cx="5357850" cy="2560320"/>
        </p:xfrm>
        <a:graphic>
          <a:graphicData uri="http://schemas.openxmlformats.org/drawingml/2006/table">
            <a:tbl>
              <a:tblPr firstRow="1" bandRow="1">
                <a:tableStyleId>{5C22544A-7EE6-4342-B048-85BDC9FD1C3A}</a:tableStyleId>
              </a:tblPr>
              <a:tblGrid>
                <a:gridCol w="4786346"/>
                <a:gridCol w="571504"/>
              </a:tblGrid>
              <a:tr h="320140">
                <a:tc>
                  <a:txBody>
                    <a:bodyPr/>
                    <a:lstStyle/>
                    <a:p>
                      <a:pPr algn="just"/>
                      <a:r>
                        <a:rPr lang="es-ES" dirty="0" smtClean="0">
                          <a:solidFill>
                            <a:schemeClr val="tx1"/>
                          </a:solidFill>
                        </a:rPr>
                        <a:t>Mixture of two simple substances</a:t>
                      </a:r>
                      <a:endParaRPr lang="es-ES_trad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dirty="0" smtClean="0">
                          <a:solidFill>
                            <a:schemeClr val="tx1"/>
                          </a:solidFill>
                        </a:rPr>
                        <a:t>A simple substance</a:t>
                      </a:r>
                      <a:r>
                        <a:rPr lang="es-ES_tradnl" b="1" baseline="0" dirty="0" smtClean="0">
                          <a:solidFill>
                            <a:schemeClr val="tx1"/>
                          </a:solidFill>
                        </a:rPr>
                        <a:t> with diatomic molecules</a:t>
                      </a:r>
                      <a:endParaRPr lang="es-ES_tradnl"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algn="just"/>
                      <a:r>
                        <a:rPr lang="es-ES" b="1" dirty="0" smtClean="0">
                          <a:solidFill>
                            <a:schemeClr val="tx1"/>
                          </a:solidFill>
                        </a:rPr>
                        <a:t>Mixture of three</a:t>
                      </a:r>
                      <a:r>
                        <a:rPr lang="es-ES" b="1" baseline="0" dirty="0" smtClean="0">
                          <a:solidFill>
                            <a:schemeClr val="tx1"/>
                          </a:solidFill>
                        </a:rPr>
                        <a:t> simple substances</a:t>
                      </a:r>
                      <a:endParaRPr lang="es-ES_tradn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algn="just"/>
                      <a:r>
                        <a:rPr lang="es-ES" b="1" dirty="0" smtClean="0">
                          <a:solidFill>
                            <a:schemeClr val="tx1"/>
                          </a:solidFill>
                        </a:rPr>
                        <a:t>One compound</a:t>
                      </a:r>
                      <a:r>
                        <a:rPr lang="es-ES" b="1" baseline="0" dirty="0" smtClean="0">
                          <a:solidFill>
                            <a:schemeClr val="tx1"/>
                          </a:solidFill>
                        </a:rPr>
                        <a:t> substance</a:t>
                      </a:r>
                      <a:endParaRPr lang="es-ES_tradn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algn="just"/>
                      <a:r>
                        <a:rPr lang="es-ES" b="1" dirty="0" smtClean="0">
                          <a:solidFill>
                            <a:schemeClr val="tx1"/>
                          </a:solidFill>
                        </a:rPr>
                        <a:t>One simple substance</a:t>
                      </a:r>
                      <a:endParaRPr lang="es-ES_tradn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algn="just"/>
                      <a:r>
                        <a:rPr lang="es-ES" b="1" dirty="0" smtClean="0">
                          <a:solidFill>
                            <a:schemeClr val="tx1"/>
                          </a:solidFill>
                        </a:rPr>
                        <a:t>Mixture of two compounds</a:t>
                      </a:r>
                      <a:endParaRPr lang="es-ES_tradn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01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dirty="0" smtClean="0">
                          <a:solidFill>
                            <a:schemeClr val="tx1"/>
                          </a:solidFill>
                        </a:rPr>
                        <a:t>A</a:t>
                      </a:r>
                      <a:r>
                        <a:rPr lang="es-ES" b="1" baseline="0" dirty="0" smtClean="0">
                          <a:solidFill>
                            <a:schemeClr val="tx1"/>
                          </a:solidFill>
                        </a:rPr>
                        <a:t> </a:t>
                      </a:r>
                      <a:r>
                        <a:rPr lang="es-ES" b="1" dirty="0" smtClean="0">
                          <a:solidFill>
                            <a:schemeClr val="tx1"/>
                          </a:solidFill>
                        </a:rPr>
                        <a:t>simple substance</a:t>
                      </a:r>
                      <a:r>
                        <a:rPr lang="es-ES_tradnl" b="1" baseline="0" dirty="0" smtClean="0">
                          <a:solidFill>
                            <a:schemeClr val="tx1"/>
                          </a:solidFill>
                        </a:rPr>
                        <a:t> with monoatomic molecules</a:t>
                      </a:r>
                      <a:endParaRPr lang="es-ES_tradnl"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s-ES_trad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grpSp>
        <p:nvGrpSpPr>
          <p:cNvPr id="154" name="153 Grupo"/>
          <p:cNvGrpSpPr/>
          <p:nvPr/>
        </p:nvGrpSpPr>
        <p:grpSpPr>
          <a:xfrm>
            <a:off x="357158" y="1571612"/>
            <a:ext cx="2786082" cy="5084240"/>
            <a:chOff x="214282" y="1571612"/>
            <a:chExt cx="2786082" cy="5084240"/>
          </a:xfrm>
        </p:grpSpPr>
        <p:grpSp>
          <p:nvGrpSpPr>
            <p:cNvPr id="145" name="144 Grupo"/>
            <p:cNvGrpSpPr/>
            <p:nvPr/>
          </p:nvGrpSpPr>
          <p:grpSpPr>
            <a:xfrm>
              <a:off x="214282" y="1571612"/>
              <a:ext cx="2786082" cy="5000660"/>
              <a:chOff x="214282" y="1571612"/>
              <a:chExt cx="2786082" cy="5000660"/>
            </a:xfrm>
          </p:grpSpPr>
          <p:grpSp>
            <p:nvGrpSpPr>
              <p:cNvPr id="14" name="13 Grupo"/>
              <p:cNvGrpSpPr/>
              <p:nvPr/>
            </p:nvGrpSpPr>
            <p:grpSpPr>
              <a:xfrm>
                <a:off x="1714480" y="4143380"/>
                <a:ext cx="1214446" cy="1143008"/>
                <a:chOff x="4000496" y="1428736"/>
                <a:chExt cx="1214446" cy="1143008"/>
              </a:xfrm>
            </p:grpSpPr>
            <p:sp>
              <p:nvSpPr>
                <p:cNvPr id="6" name="5 Conector"/>
                <p:cNvSpPr/>
                <p:nvPr/>
              </p:nvSpPr>
              <p:spPr>
                <a:xfrm>
                  <a:off x="4000496"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onector"/>
                <p:cNvSpPr/>
                <p:nvPr/>
              </p:nvSpPr>
              <p:spPr>
                <a:xfrm>
                  <a:off x="4214810" y="1857364"/>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onector"/>
                <p:cNvSpPr/>
                <p:nvPr/>
              </p:nvSpPr>
              <p:spPr>
                <a:xfrm>
                  <a:off x="4510086" y="164305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onector"/>
                <p:cNvSpPr/>
                <p:nvPr/>
              </p:nvSpPr>
              <p:spPr>
                <a:xfrm>
                  <a:off x="4572000" y="200024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onector"/>
                <p:cNvSpPr/>
                <p:nvPr/>
              </p:nvSpPr>
              <p:spPr>
                <a:xfrm>
                  <a:off x="4814886" y="210025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onector"/>
                <p:cNvSpPr/>
                <p:nvPr/>
              </p:nvSpPr>
              <p:spPr>
                <a:xfrm>
                  <a:off x="4286248" y="225265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onector"/>
                <p:cNvSpPr/>
                <p:nvPr/>
              </p:nvSpPr>
              <p:spPr>
                <a:xfrm>
                  <a:off x="4857752" y="1785926"/>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6" name="35 Grupo"/>
              <p:cNvGrpSpPr/>
              <p:nvPr/>
            </p:nvGrpSpPr>
            <p:grpSpPr>
              <a:xfrm>
                <a:off x="1714480" y="2857496"/>
                <a:ext cx="1214446" cy="1143008"/>
                <a:chOff x="5715008" y="1428736"/>
                <a:chExt cx="1214446" cy="1143008"/>
              </a:xfrm>
            </p:grpSpPr>
            <p:sp>
              <p:nvSpPr>
                <p:cNvPr id="16" name="15 Conector"/>
                <p:cNvSpPr/>
                <p:nvPr/>
              </p:nvSpPr>
              <p:spPr>
                <a:xfrm>
                  <a:off x="5715008"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32 Grupo"/>
                <p:cNvGrpSpPr/>
                <p:nvPr/>
              </p:nvGrpSpPr>
              <p:grpSpPr>
                <a:xfrm>
                  <a:off x="6205550" y="1571612"/>
                  <a:ext cx="223838" cy="214314"/>
                  <a:chOff x="6143636" y="1643050"/>
                  <a:chExt cx="223838" cy="214314"/>
                </a:xfrm>
              </p:grpSpPr>
              <p:sp>
                <p:nvSpPr>
                  <p:cNvPr id="17" name="16 Conector"/>
                  <p:cNvSpPr/>
                  <p:nvPr/>
                </p:nvSpPr>
                <p:spPr>
                  <a:xfrm>
                    <a:off x="6143636" y="171448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onector"/>
                  <p:cNvSpPr/>
                  <p:nvPr/>
                </p:nvSpPr>
                <p:spPr>
                  <a:xfrm>
                    <a:off x="6224598" y="16430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31 Grupo"/>
                <p:cNvGrpSpPr/>
                <p:nvPr/>
              </p:nvGrpSpPr>
              <p:grpSpPr>
                <a:xfrm>
                  <a:off x="5929322" y="2000240"/>
                  <a:ext cx="214314" cy="252410"/>
                  <a:chOff x="6000760" y="2143116"/>
                  <a:chExt cx="214314" cy="252410"/>
                </a:xfrm>
              </p:grpSpPr>
              <p:sp>
                <p:nvSpPr>
                  <p:cNvPr id="19" name="18 Conector"/>
                  <p:cNvSpPr/>
                  <p:nvPr/>
                </p:nvSpPr>
                <p:spPr>
                  <a:xfrm>
                    <a:off x="6072198" y="214311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onector"/>
                  <p:cNvSpPr/>
                  <p:nvPr/>
                </p:nvSpPr>
                <p:spPr>
                  <a:xfrm>
                    <a:off x="6000760" y="22526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30 Grupo"/>
                <p:cNvGrpSpPr/>
                <p:nvPr/>
              </p:nvGrpSpPr>
              <p:grpSpPr>
                <a:xfrm>
                  <a:off x="6600836" y="1971668"/>
                  <a:ext cx="185742" cy="242886"/>
                  <a:chOff x="6529398" y="2000240"/>
                  <a:chExt cx="185742" cy="242886"/>
                </a:xfrm>
              </p:grpSpPr>
              <p:sp>
                <p:nvSpPr>
                  <p:cNvPr id="20" name="19 Conector"/>
                  <p:cNvSpPr/>
                  <p:nvPr/>
                </p:nvSpPr>
                <p:spPr>
                  <a:xfrm>
                    <a:off x="6529398" y="21002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onector"/>
                  <p:cNvSpPr/>
                  <p:nvPr/>
                </p:nvSpPr>
                <p:spPr>
                  <a:xfrm>
                    <a:off x="6572264" y="200024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43" name="42 Grupo"/>
              <p:cNvGrpSpPr/>
              <p:nvPr/>
            </p:nvGrpSpPr>
            <p:grpSpPr>
              <a:xfrm>
                <a:off x="214282" y="2857496"/>
                <a:ext cx="1214446" cy="1143008"/>
                <a:chOff x="7358082" y="1428736"/>
                <a:chExt cx="1214446" cy="1143008"/>
              </a:xfrm>
            </p:grpSpPr>
            <p:sp>
              <p:nvSpPr>
                <p:cNvPr id="24" name="23 Conector"/>
                <p:cNvSpPr/>
                <p:nvPr/>
              </p:nvSpPr>
              <p:spPr>
                <a:xfrm>
                  <a:off x="7358082"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Conector"/>
                <p:cNvSpPr/>
                <p:nvPr/>
              </p:nvSpPr>
              <p:spPr>
                <a:xfrm>
                  <a:off x="7643834" y="2214554"/>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onector"/>
                <p:cNvSpPr/>
                <p:nvPr/>
              </p:nvSpPr>
              <p:spPr>
                <a:xfrm>
                  <a:off x="7715272" y="1571612"/>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onector"/>
                <p:cNvSpPr/>
                <p:nvPr/>
              </p:nvSpPr>
              <p:spPr>
                <a:xfrm>
                  <a:off x="8001024" y="1928802"/>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onector"/>
                <p:cNvSpPr/>
                <p:nvPr/>
              </p:nvSpPr>
              <p:spPr>
                <a:xfrm>
                  <a:off x="8001024" y="2285992"/>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onector"/>
                <p:cNvSpPr/>
                <p:nvPr/>
              </p:nvSpPr>
              <p:spPr>
                <a:xfrm>
                  <a:off x="8143900" y="164305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 name="36 Grupo"/>
                <p:cNvGrpSpPr/>
                <p:nvPr/>
              </p:nvGrpSpPr>
              <p:grpSpPr>
                <a:xfrm>
                  <a:off x="7572396" y="1855678"/>
                  <a:ext cx="216000" cy="216000"/>
                  <a:chOff x="6143636" y="1643050"/>
                  <a:chExt cx="223838" cy="214314"/>
                </a:xfrm>
              </p:grpSpPr>
              <p:sp>
                <p:nvSpPr>
                  <p:cNvPr id="38" name="37 Conector"/>
                  <p:cNvSpPr/>
                  <p:nvPr/>
                </p:nvSpPr>
                <p:spPr>
                  <a:xfrm>
                    <a:off x="6143636" y="171448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onector"/>
                  <p:cNvSpPr/>
                  <p:nvPr/>
                </p:nvSpPr>
                <p:spPr>
                  <a:xfrm>
                    <a:off x="6224598" y="16430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0" name="39 Grupo"/>
                <p:cNvGrpSpPr/>
                <p:nvPr/>
              </p:nvGrpSpPr>
              <p:grpSpPr>
                <a:xfrm>
                  <a:off x="8213652" y="2000240"/>
                  <a:ext cx="216000" cy="214314"/>
                  <a:chOff x="6143636" y="1643050"/>
                  <a:chExt cx="223838" cy="214314"/>
                </a:xfrm>
              </p:grpSpPr>
              <p:sp>
                <p:nvSpPr>
                  <p:cNvPr id="41" name="40 Conector"/>
                  <p:cNvSpPr/>
                  <p:nvPr/>
                </p:nvSpPr>
                <p:spPr>
                  <a:xfrm>
                    <a:off x="6143636" y="171448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Conector"/>
                  <p:cNvSpPr/>
                  <p:nvPr/>
                </p:nvSpPr>
                <p:spPr>
                  <a:xfrm>
                    <a:off x="6224598" y="16430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55" name="54 Grupo"/>
              <p:cNvGrpSpPr/>
              <p:nvPr/>
            </p:nvGrpSpPr>
            <p:grpSpPr>
              <a:xfrm>
                <a:off x="214282" y="4143380"/>
                <a:ext cx="1214446" cy="1143008"/>
                <a:chOff x="3929058" y="5500702"/>
                <a:chExt cx="1214446" cy="1143008"/>
              </a:xfrm>
            </p:grpSpPr>
            <p:grpSp>
              <p:nvGrpSpPr>
                <p:cNvPr id="44" name="43 Grupo"/>
                <p:cNvGrpSpPr/>
                <p:nvPr/>
              </p:nvGrpSpPr>
              <p:grpSpPr>
                <a:xfrm>
                  <a:off x="3929058" y="5500702"/>
                  <a:ext cx="1214446" cy="1143008"/>
                  <a:chOff x="4000496" y="1428736"/>
                  <a:chExt cx="1214446" cy="1143008"/>
                </a:xfrm>
              </p:grpSpPr>
              <p:sp>
                <p:nvSpPr>
                  <p:cNvPr id="45" name="44 Conector"/>
                  <p:cNvSpPr/>
                  <p:nvPr/>
                </p:nvSpPr>
                <p:spPr>
                  <a:xfrm>
                    <a:off x="4000496"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Conector"/>
                  <p:cNvSpPr/>
                  <p:nvPr/>
                </p:nvSpPr>
                <p:spPr>
                  <a:xfrm>
                    <a:off x="4214810" y="178592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Conector"/>
                  <p:cNvSpPr/>
                  <p:nvPr/>
                </p:nvSpPr>
                <p:spPr>
                  <a:xfrm>
                    <a:off x="4510086" y="1606488"/>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Conector"/>
                  <p:cNvSpPr/>
                  <p:nvPr/>
                </p:nvSpPr>
                <p:spPr>
                  <a:xfrm>
                    <a:off x="4714876" y="1571612"/>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onector"/>
                  <p:cNvSpPr/>
                  <p:nvPr/>
                </p:nvSpPr>
                <p:spPr>
                  <a:xfrm>
                    <a:off x="4572000" y="2000240"/>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49 Conector"/>
                  <p:cNvSpPr/>
                  <p:nvPr/>
                </p:nvSpPr>
                <p:spPr>
                  <a:xfrm>
                    <a:off x="4286248" y="22526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Conector"/>
                  <p:cNvSpPr/>
                  <p:nvPr/>
                </p:nvSpPr>
                <p:spPr>
                  <a:xfrm>
                    <a:off x="4857752" y="214311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2" name="51 Conector"/>
                <p:cNvSpPr/>
                <p:nvPr/>
              </p:nvSpPr>
              <p:spPr>
                <a:xfrm>
                  <a:off x="4071934" y="6143644"/>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onector"/>
                <p:cNvSpPr/>
                <p:nvPr/>
              </p:nvSpPr>
              <p:spPr>
                <a:xfrm>
                  <a:off x="4857752" y="5929330"/>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Conector"/>
                <p:cNvSpPr/>
                <p:nvPr/>
              </p:nvSpPr>
              <p:spPr>
                <a:xfrm>
                  <a:off x="4500562" y="6392834"/>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4" name="93 Grupo"/>
              <p:cNvGrpSpPr/>
              <p:nvPr/>
            </p:nvGrpSpPr>
            <p:grpSpPr>
              <a:xfrm>
                <a:off x="1785918" y="5429264"/>
                <a:ext cx="1214446" cy="1143008"/>
                <a:chOff x="6143636" y="5500702"/>
                <a:chExt cx="1214446" cy="1143008"/>
              </a:xfrm>
            </p:grpSpPr>
            <p:sp>
              <p:nvSpPr>
                <p:cNvPr id="57" name="56 Conector"/>
                <p:cNvSpPr/>
                <p:nvPr/>
              </p:nvSpPr>
              <p:spPr>
                <a:xfrm>
                  <a:off x="6143636" y="5500702"/>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5" name="64 Grupo"/>
                <p:cNvGrpSpPr/>
                <p:nvPr/>
              </p:nvGrpSpPr>
              <p:grpSpPr>
                <a:xfrm>
                  <a:off x="6357950" y="5929330"/>
                  <a:ext cx="214314" cy="214314"/>
                  <a:chOff x="6357950" y="5929330"/>
                  <a:chExt cx="214314" cy="214314"/>
                </a:xfrm>
              </p:grpSpPr>
              <p:sp>
                <p:nvSpPr>
                  <p:cNvPr id="58" name="57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6" name="65 Grupo"/>
                <p:cNvGrpSpPr/>
                <p:nvPr/>
              </p:nvGrpSpPr>
              <p:grpSpPr>
                <a:xfrm>
                  <a:off x="6500826" y="6215082"/>
                  <a:ext cx="214314" cy="214314"/>
                  <a:chOff x="6357950" y="5929330"/>
                  <a:chExt cx="214314" cy="214314"/>
                </a:xfrm>
              </p:grpSpPr>
              <p:sp>
                <p:nvSpPr>
                  <p:cNvPr id="67" name="66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67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68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0" name="69 Grupo"/>
                <p:cNvGrpSpPr/>
                <p:nvPr/>
              </p:nvGrpSpPr>
              <p:grpSpPr>
                <a:xfrm>
                  <a:off x="6858016" y="6286520"/>
                  <a:ext cx="214314" cy="214314"/>
                  <a:chOff x="6357950" y="5929330"/>
                  <a:chExt cx="214314" cy="214314"/>
                </a:xfrm>
              </p:grpSpPr>
              <p:sp>
                <p:nvSpPr>
                  <p:cNvPr id="71" name="70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4" name="73 Grupo"/>
                <p:cNvGrpSpPr/>
                <p:nvPr/>
              </p:nvGrpSpPr>
              <p:grpSpPr>
                <a:xfrm>
                  <a:off x="6929454" y="5929330"/>
                  <a:ext cx="214314" cy="214314"/>
                  <a:chOff x="6357950" y="5929330"/>
                  <a:chExt cx="214314" cy="214314"/>
                </a:xfrm>
              </p:grpSpPr>
              <p:sp>
                <p:nvSpPr>
                  <p:cNvPr id="75" name="74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75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76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8" name="77 Grupo"/>
                <p:cNvGrpSpPr/>
                <p:nvPr/>
              </p:nvGrpSpPr>
              <p:grpSpPr>
                <a:xfrm>
                  <a:off x="6715140" y="5643578"/>
                  <a:ext cx="214314" cy="214314"/>
                  <a:chOff x="6357950" y="5929330"/>
                  <a:chExt cx="214314" cy="214314"/>
                </a:xfrm>
              </p:grpSpPr>
              <p:sp>
                <p:nvSpPr>
                  <p:cNvPr id="79" name="78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79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80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3" name="112 Grupo"/>
              <p:cNvGrpSpPr/>
              <p:nvPr/>
            </p:nvGrpSpPr>
            <p:grpSpPr>
              <a:xfrm>
                <a:off x="285720" y="5429264"/>
                <a:ext cx="1214446" cy="1143008"/>
                <a:chOff x="7643834" y="5429264"/>
                <a:chExt cx="1214446" cy="1143008"/>
              </a:xfrm>
            </p:grpSpPr>
            <p:sp>
              <p:nvSpPr>
                <p:cNvPr id="83" name="82 Conector"/>
                <p:cNvSpPr/>
                <p:nvPr/>
              </p:nvSpPr>
              <p:spPr>
                <a:xfrm>
                  <a:off x="7643834" y="5429264"/>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0" name="89 Grupo"/>
                <p:cNvGrpSpPr/>
                <p:nvPr/>
              </p:nvGrpSpPr>
              <p:grpSpPr>
                <a:xfrm>
                  <a:off x="8286776" y="6286520"/>
                  <a:ext cx="214314" cy="214314"/>
                  <a:chOff x="6357950" y="5929330"/>
                  <a:chExt cx="214314" cy="214314"/>
                </a:xfrm>
              </p:grpSpPr>
              <p:sp>
                <p:nvSpPr>
                  <p:cNvPr id="91" name="90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92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9" name="98 Grupo"/>
                <p:cNvGrpSpPr/>
                <p:nvPr/>
              </p:nvGrpSpPr>
              <p:grpSpPr>
                <a:xfrm>
                  <a:off x="7715272" y="5786454"/>
                  <a:ext cx="322314" cy="393752"/>
                  <a:chOff x="7786710" y="5678454"/>
                  <a:chExt cx="322314" cy="393752"/>
                </a:xfrm>
              </p:grpSpPr>
              <p:sp>
                <p:nvSpPr>
                  <p:cNvPr id="95" name="94 Conector"/>
                  <p:cNvSpPr/>
                  <p:nvPr/>
                </p:nvSpPr>
                <p:spPr>
                  <a:xfrm>
                    <a:off x="7858148" y="5678454"/>
                    <a:ext cx="108000" cy="108000"/>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Conector"/>
                  <p:cNvSpPr/>
                  <p:nvPr/>
                </p:nvSpPr>
                <p:spPr>
                  <a:xfrm>
                    <a:off x="8001024" y="5957902"/>
                    <a:ext cx="108000" cy="108000"/>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Conector"/>
                  <p:cNvSpPr/>
                  <p:nvPr/>
                </p:nvSpPr>
                <p:spPr>
                  <a:xfrm>
                    <a:off x="7786710" y="5795978"/>
                    <a:ext cx="142876" cy="142876"/>
                  </a:xfrm>
                  <a:prstGeom prst="flowChartConnecto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Conector"/>
                  <p:cNvSpPr/>
                  <p:nvPr/>
                </p:nvSpPr>
                <p:spPr>
                  <a:xfrm>
                    <a:off x="7858148" y="5929330"/>
                    <a:ext cx="142876" cy="142876"/>
                  </a:xfrm>
                  <a:prstGeom prst="flowChartConnecto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0" name="99 Grupo"/>
                <p:cNvGrpSpPr/>
                <p:nvPr/>
              </p:nvGrpSpPr>
              <p:grpSpPr>
                <a:xfrm rot="11423711">
                  <a:off x="8431649" y="5812302"/>
                  <a:ext cx="322314" cy="393752"/>
                  <a:chOff x="7786710" y="5678454"/>
                  <a:chExt cx="322314" cy="393752"/>
                </a:xfrm>
              </p:grpSpPr>
              <p:sp>
                <p:nvSpPr>
                  <p:cNvPr id="101" name="100 Conector"/>
                  <p:cNvSpPr/>
                  <p:nvPr/>
                </p:nvSpPr>
                <p:spPr>
                  <a:xfrm>
                    <a:off x="7858148" y="5678454"/>
                    <a:ext cx="108000" cy="108000"/>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101 Conector"/>
                  <p:cNvSpPr/>
                  <p:nvPr/>
                </p:nvSpPr>
                <p:spPr>
                  <a:xfrm>
                    <a:off x="8001024" y="5957902"/>
                    <a:ext cx="108000" cy="108000"/>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102 Conector"/>
                  <p:cNvSpPr/>
                  <p:nvPr/>
                </p:nvSpPr>
                <p:spPr>
                  <a:xfrm>
                    <a:off x="7786710" y="5795978"/>
                    <a:ext cx="142876" cy="142876"/>
                  </a:xfrm>
                  <a:prstGeom prst="flowChartConnecto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Conector"/>
                  <p:cNvSpPr/>
                  <p:nvPr/>
                </p:nvSpPr>
                <p:spPr>
                  <a:xfrm>
                    <a:off x="7858148" y="5929330"/>
                    <a:ext cx="142876" cy="142876"/>
                  </a:xfrm>
                  <a:prstGeom prst="flowChartConnector">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5" name="104 Grupo"/>
                <p:cNvGrpSpPr/>
                <p:nvPr/>
              </p:nvGrpSpPr>
              <p:grpSpPr>
                <a:xfrm>
                  <a:off x="8143900" y="5500702"/>
                  <a:ext cx="214314" cy="214314"/>
                  <a:chOff x="6357950" y="5929330"/>
                  <a:chExt cx="214314" cy="214314"/>
                </a:xfrm>
              </p:grpSpPr>
              <p:sp>
                <p:nvSpPr>
                  <p:cNvPr id="106" name="105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 name="106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107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9" name="108 Grupo"/>
                <p:cNvGrpSpPr/>
                <p:nvPr/>
              </p:nvGrpSpPr>
              <p:grpSpPr>
                <a:xfrm>
                  <a:off x="8143900" y="5929330"/>
                  <a:ext cx="214314" cy="214314"/>
                  <a:chOff x="6357950" y="5929330"/>
                  <a:chExt cx="214314" cy="214314"/>
                </a:xfrm>
              </p:grpSpPr>
              <p:sp>
                <p:nvSpPr>
                  <p:cNvPr id="110" name="109 Conector"/>
                  <p:cNvSpPr/>
                  <p:nvPr/>
                </p:nvSpPr>
                <p:spPr>
                  <a:xfrm>
                    <a:off x="6357950" y="5929330"/>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110 Conector"/>
                  <p:cNvSpPr/>
                  <p:nvPr/>
                </p:nvSpPr>
                <p:spPr>
                  <a:xfrm>
                    <a:off x="6357950" y="6072206"/>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111 Conector"/>
                  <p:cNvSpPr/>
                  <p:nvPr/>
                </p:nvSpPr>
                <p:spPr>
                  <a:xfrm>
                    <a:off x="6500826" y="5938854"/>
                    <a:ext cx="71438" cy="71438"/>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30" name="129 Grupo"/>
              <p:cNvGrpSpPr/>
              <p:nvPr/>
            </p:nvGrpSpPr>
            <p:grpSpPr>
              <a:xfrm>
                <a:off x="1714480" y="1571612"/>
                <a:ext cx="1214446" cy="1143008"/>
                <a:chOff x="7572396" y="0"/>
                <a:chExt cx="1214446" cy="1143008"/>
              </a:xfrm>
            </p:grpSpPr>
            <p:grpSp>
              <p:nvGrpSpPr>
                <p:cNvPr id="114" name="113 Grupo"/>
                <p:cNvGrpSpPr/>
                <p:nvPr/>
              </p:nvGrpSpPr>
              <p:grpSpPr>
                <a:xfrm>
                  <a:off x="7572396" y="0"/>
                  <a:ext cx="1214446" cy="1143008"/>
                  <a:chOff x="3929058" y="5500702"/>
                  <a:chExt cx="1214446" cy="1143008"/>
                </a:xfrm>
              </p:grpSpPr>
              <p:grpSp>
                <p:nvGrpSpPr>
                  <p:cNvPr id="115" name="43 Grupo"/>
                  <p:cNvGrpSpPr/>
                  <p:nvPr/>
                </p:nvGrpSpPr>
                <p:grpSpPr>
                  <a:xfrm>
                    <a:off x="3929058" y="5500702"/>
                    <a:ext cx="1214446" cy="1143008"/>
                    <a:chOff x="4000496" y="1428736"/>
                    <a:chExt cx="1214446" cy="1143008"/>
                  </a:xfrm>
                </p:grpSpPr>
                <p:sp>
                  <p:nvSpPr>
                    <p:cNvPr id="119" name="118 Conector"/>
                    <p:cNvSpPr/>
                    <p:nvPr/>
                  </p:nvSpPr>
                  <p:spPr>
                    <a:xfrm>
                      <a:off x="4000496"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119 Conector"/>
                    <p:cNvSpPr/>
                    <p:nvPr/>
                  </p:nvSpPr>
                  <p:spPr>
                    <a:xfrm>
                      <a:off x="4214810" y="178592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120 Conector"/>
                    <p:cNvSpPr/>
                    <p:nvPr/>
                  </p:nvSpPr>
                  <p:spPr>
                    <a:xfrm>
                      <a:off x="4510086" y="1606488"/>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121 Conector"/>
                    <p:cNvSpPr/>
                    <p:nvPr/>
                  </p:nvSpPr>
                  <p:spPr>
                    <a:xfrm>
                      <a:off x="4786314" y="164302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3" name="122 Conector"/>
                    <p:cNvSpPr/>
                    <p:nvPr/>
                  </p:nvSpPr>
                  <p:spPr>
                    <a:xfrm>
                      <a:off x="4572000" y="2000240"/>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123 Conector"/>
                    <p:cNvSpPr/>
                    <p:nvPr/>
                  </p:nvSpPr>
                  <p:spPr>
                    <a:xfrm>
                      <a:off x="4286248" y="2252650"/>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124 Conector"/>
                    <p:cNvSpPr/>
                    <p:nvPr/>
                  </p:nvSpPr>
                  <p:spPr>
                    <a:xfrm>
                      <a:off x="4857752" y="2143116"/>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6" name="115 Conector"/>
                  <p:cNvSpPr/>
                  <p:nvPr/>
                </p:nvSpPr>
                <p:spPr>
                  <a:xfrm>
                    <a:off x="4071934" y="6143644"/>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116 Conector"/>
                  <p:cNvSpPr/>
                  <p:nvPr/>
                </p:nvSpPr>
                <p:spPr>
                  <a:xfrm>
                    <a:off x="4857752" y="5964182"/>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117 Conector"/>
                  <p:cNvSpPr/>
                  <p:nvPr/>
                </p:nvSpPr>
                <p:spPr>
                  <a:xfrm>
                    <a:off x="4500562" y="6392834"/>
                    <a:ext cx="108000" cy="108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6" name="125 Conector"/>
                <p:cNvSpPr/>
                <p:nvPr/>
              </p:nvSpPr>
              <p:spPr>
                <a:xfrm>
                  <a:off x="8286776" y="428604"/>
                  <a:ext cx="72000" cy="72000"/>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7" name="126 Conector"/>
                <p:cNvSpPr/>
                <p:nvPr/>
              </p:nvSpPr>
              <p:spPr>
                <a:xfrm>
                  <a:off x="8001024" y="356604"/>
                  <a:ext cx="72000" cy="72000"/>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8" name="127 Conector"/>
                <p:cNvSpPr/>
                <p:nvPr/>
              </p:nvSpPr>
              <p:spPr>
                <a:xfrm>
                  <a:off x="8000462" y="642356"/>
                  <a:ext cx="72000" cy="72000"/>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9" name="128 Conector"/>
                <p:cNvSpPr/>
                <p:nvPr/>
              </p:nvSpPr>
              <p:spPr>
                <a:xfrm>
                  <a:off x="8286214" y="752452"/>
                  <a:ext cx="72000" cy="72000"/>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4" name="143 Grupo"/>
              <p:cNvGrpSpPr/>
              <p:nvPr/>
            </p:nvGrpSpPr>
            <p:grpSpPr>
              <a:xfrm>
                <a:off x="214282" y="1571612"/>
                <a:ext cx="1214446" cy="1143008"/>
                <a:chOff x="571472" y="0"/>
                <a:chExt cx="1214446" cy="1143008"/>
              </a:xfrm>
            </p:grpSpPr>
            <p:grpSp>
              <p:nvGrpSpPr>
                <p:cNvPr id="132" name="43 Grupo"/>
                <p:cNvGrpSpPr/>
                <p:nvPr/>
              </p:nvGrpSpPr>
              <p:grpSpPr>
                <a:xfrm>
                  <a:off x="571472" y="0"/>
                  <a:ext cx="1214446" cy="1143008"/>
                  <a:chOff x="4000496" y="1428736"/>
                  <a:chExt cx="1214446" cy="1143008"/>
                </a:xfrm>
              </p:grpSpPr>
              <p:sp>
                <p:nvSpPr>
                  <p:cNvPr id="136" name="135 Conector"/>
                  <p:cNvSpPr/>
                  <p:nvPr/>
                </p:nvSpPr>
                <p:spPr>
                  <a:xfrm>
                    <a:off x="4000496" y="1428736"/>
                    <a:ext cx="1214446" cy="1143008"/>
                  </a:xfrm>
                  <a:prstGeom prst="flowChartConnector">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7" name="136 Conector"/>
                  <p:cNvSpPr/>
                  <p:nvPr/>
                </p:nvSpPr>
                <p:spPr>
                  <a:xfrm>
                    <a:off x="4214810" y="1785926"/>
                    <a:ext cx="108000" cy="108000"/>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9" name="138 Conector"/>
                  <p:cNvSpPr/>
                  <p:nvPr/>
                </p:nvSpPr>
                <p:spPr>
                  <a:xfrm>
                    <a:off x="4714876" y="1571612"/>
                    <a:ext cx="108000" cy="108000"/>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1" name="140 Conector"/>
                  <p:cNvSpPr/>
                  <p:nvPr/>
                </p:nvSpPr>
                <p:spPr>
                  <a:xfrm>
                    <a:off x="4286248" y="2252650"/>
                    <a:ext cx="108000" cy="108000"/>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2" name="141 Conector"/>
                  <p:cNvSpPr/>
                  <p:nvPr/>
                </p:nvSpPr>
                <p:spPr>
                  <a:xfrm>
                    <a:off x="4857752" y="2143116"/>
                    <a:ext cx="108000" cy="108000"/>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3" name="142 Conector"/>
                <p:cNvSpPr/>
                <p:nvPr/>
              </p:nvSpPr>
              <p:spPr>
                <a:xfrm>
                  <a:off x="1177852" y="500042"/>
                  <a:ext cx="108000" cy="108000"/>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46" name="145 CuadroTexto"/>
            <p:cNvSpPr txBox="1"/>
            <p:nvPr/>
          </p:nvSpPr>
          <p:spPr>
            <a:xfrm>
              <a:off x="642910" y="2428868"/>
              <a:ext cx="428628" cy="369332"/>
            </a:xfrm>
            <a:prstGeom prst="rect">
              <a:avLst/>
            </a:prstGeom>
            <a:noFill/>
          </p:spPr>
          <p:txBody>
            <a:bodyPr wrap="square" rtlCol="0">
              <a:spAutoFit/>
            </a:bodyPr>
            <a:lstStyle/>
            <a:p>
              <a:r>
                <a:rPr lang="es-ES" b="1" dirty="0" smtClean="0"/>
                <a:t>A</a:t>
              </a:r>
              <a:endParaRPr lang="es-ES" b="1" dirty="0"/>
            </a:p>
          </p:txBody>
        </p:sp>
        <p:sp>
          <p:nvSpPr>
            <p:cNvPr id="147" name="146 CuadroTexto"/>
            <p:cNvSpPr txBox="1"/>
            <p:nvPr/>
          </p:nvSpPr>
          <p:spPr>
            <a:xfrm>
              <a:off x="2214546" y="2428868"/>
              <a:ext cx="285752" cy="369332"/>
            </a:xfrm>
            <a:prstGeom prst="rect">
              <a:avLst/>
            </a:prstGeom>
            <a:noFill/>
          </p:spPr>
          <p:txBody>
            <a:bodyPr wrap="square" rtlCol="0">
              <a:spAutoFit/>
            </a:bodyPr>
            <a:lstStyle/>
            <a:p>
              <a:r>
                <a:rPr lang="es-ES" b="1" dirty="0" smtClean="0"/>
                <a:t>B</a:t>
              </a:r>
              <a:endParaRPr lang="es-ES" b="1" dirty="0"/>
            </a:p>
          </p:txBody>
        </p:sp>
        <p:sp>
          <p:nvSpPr>
            <p:cNvPr id="148" name="147 CuadroTexto"/>
            <p:cNvSpPr txBox="1"/>
            <p:nvPr/>
          </p:nvSpPr>
          <p:spPr>
            <a:xfrm>
              <a:off x="642910" y="3714752"/>
              <a:ext cx="357190" cy="369332"/>
            </a:xfrm>
            <a:prstGeom prst="rect">
              <a:avLst/>
            </a:prstGeom>
            <a:noFill/>
          </p:spPr>
          <p:txBody>
            <a:bodyPr wrap="square" rtlCol="0">
              <a:spAutoFit/>
            </a:bodyPr>
            <a:lstStyle/>
            <a:p>
              <a:r>
                <a:rPr lang="es-ES" b="1" dirty="0" smtClean="0"/>
                <a:t>C</a:t>
              </a:r>
              <a:endParaRPr lang="es-ES" b="1" dirty="0"/>
            </a:p>
          </p:txBody>
        </p:sp>
        <p:sp>
          <p:nvSpPr>
            <p:cNvPr id="149" name="148 CuadroTexto"/>
            <p:cNvSpPr txBox="1"/>
            <p:nvPr/>
          </p:nvSpPr>
          <p:spPr>
            <a:xfrm>
              <a:off x="2214546" y="3702610"/>
              <a:ext cx="357190" cy="369332"/>
            </a:xfrm>
            <a:prstGeom prst="rect">
              <a:avLst/>
            </a:prstGeom>
            <a:noFill/>
          </p:spPr>
          <p:txBody>
            <a:bodyPr wrap="square" rtlCol="0">
              <a:spAutoFit/>
            </a:bodyPr>
            <a:lstStyle/>
            <a:p>
              <a:r>
                <a:rPr lang="es-ES" b="1" dirty="0" smtClean="0"/>
                <a:t>D</a:t>
              </a:r>
              <a:endParaRPr lang="es-ES" b="1" dirty="0"/>
            </a:p>
          </p:txBody>
        </p:sp>
        <p:sp>
          <p:nvSpPr>
            <p:cNvPr id="150" name="149 CuadroTexto"/>
            <p:cNvSpPr txBox="1"/>
            <p:nvPr/>
          </p:nvSpPr>
          <p:spPr>
            <a:xfrm>
              <a:off x="642910" y="5000636"/>
              <a:ext cx="357190" cy="369332"/>
            </a:xfrm>
            <a:prstGeom prst="rect">
              <a:avLst/>
            </a:prstGeom>
            <a:noFill/>
          </p:spPr>
          <p:txBody>
            <a:bodyPr wrap="square" rtlCol="0">
              <a:spAutoFit/>
            </a:bodyPr>
            <a:lstStyle/>
            <a:p>
              <a:r>
                <a:rPr lang="es-ES" b="1" dirty="0" smtClean="0"/>
                <a:t>E</a:t>
              </a:r>
              <a:endParaRPr lang="es-ES" b="1" dirty="0"/>
            </a:p>
          </p:txBody>
        </p:sp>
        <p:sp>
          <p:nvSpPr>
            <p:cNvPr id="151" name="150 CuadroTexto"/>
            <p:cNvSpPr txBox="1"/>
            <p:nvPr/>
          </p:nvSpPr>
          <p:spPr>
            <a:xfrm>
              <a:off x="2143108" y="5000636"/>
              <a:ext cx="357190" cy="369332"/>
            </a:xfrm>
            <a:prstGeom prst="rect">
              <a:avLst/>
            </a:prstGeom>
            <a:noFill/>
          </p:spPr>
          <p:txBody>
            <a:bodyPr wrap="square" rtlCol="0">
              <a:spAutoFit/>
            </a:bodyPr>
            <a:lstStyle/>
            <a:p>
              <a:r>
                <a:rPr lang="es-ES" b="1" dirty="0" smtClean="0"/>
                <a:t>F</a:t>
              </a:r>
              <a:endParaRPr lang="es-ES" b="1" dirty="0"/>
            </a:p>
          </p:txBody>
        </p:sp>
        <p:sp>
          <p:nvSpPr>
            <p:cNvPr id="152" name="151 CuadroTexto"/>
            <p:cNvSpPr txBox="1"/>
            <p:nvPr/>
          </p:nvSpPr>
          <p:spPr>
            <a:xfrm>
              <a:off x="714348" y="6286520"/>
              <a:ext cx="357190" cy="369332"/>
            </a:xfrm>
            <a:prstGeom prst="rect">
              <a:avLst/>
            </a:prstGeom>
            <a:noFill/>
          </p:spPr>
          <p:txBody>
            <a:bodyPr wrap="square" rtlCol="0">
              <a:spAutoFit/>
            </a:bodyPr>
            <a:lstStyle/>
            <a:p>
              <a:r>
                <a:rPr lang="es-ES" b="1" dirty="0" smtClean="0"/>
                <a:t>G</a:t>
              </a:r>
              <a:endParaRPr lang="es-ES" b="1" dirty="0"/>
            </a:p>
          </p:txBody>
        </p:sp>
        <p:sp>
          <p:nvSpPr>
            <p:cNvPr id="153" name="152 CuadroTexto"/>
            <p:cNvSpPr txBox="1"/>
            <p:nvPr/>
          </p:nvSpPr>
          <p:spPr>
            <a:xfrm>
              <a:off x="2214546" y="6274378"/>
              <a:ext cx="357190" cy="369332"/>
            </a:xfrm>
            <a:prstGeom prst="rect">
              <a:avLst/>
            </a:prstGeom>
            <a:noFill/>
          </p:spPr>
          <p:txBody>
            <a:bodyPr wrap="square" rtlCol="0">
              <a:spAutoFit/>
            </a:bodyPr>
            <a:lstStyle/>
            <a:p>
              <a:r>
                <a:rPr lang="es-ES" b="1" dirty="0" smtClean="0"/>
                <a:t>H</a:t>
              </a:r>
              <a:endParaRPr lang="es-ES" b="1" dirty="0"/>
            </a:p>
          </p:txBody>
        </p:sp>
      </p:grpSp>
      <p:sp>
        <p:nvSpPr>
          <p:cNvPr id="131" name="130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16</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3" name="2 CuadroTexto"/>
          <p:cNvSpPr txBox="1"/>
          <p:nvPr/>
        </p:nvSpPr>
        <p:spPr>
          <a:xfrm>
            <a:off x="0" y="785794"/>
            <a:ext cx="9144000" cy="646331"/>
          </a:xfrm>
          <a:prstGeom prst="rect">
            <a:avLst/>
          </a:prstGeom>
          <a:noFill/>
        </p:spPr>
        <p:txBody>
          <a:bodyPr wrap="square" rtlCol="0">
            <a:spAutoFit/>
          </a:bodyPr>
          <a:lstStyle/>
          <a:p>
            <a:r>
              <a:rPr lang="es-ES" dirty="0" smtClean="0"/>
              <a:t>Classify the following diagrams as: simple substance, compound, mixture of simple substances, mixture of compounds, mixture of simple substances and compounds. </a:t>
            </a:r>
            <a:endParaRPr lang="es-ES" dirty="0"/>
          </a:p>
        </p:txBody>
      </p:sp>
      <p:grpSp>
        <p:nvGrpSpPr>
          <p:cNvPr id="201" name="200 Grupo"/>
          <p:cNvGrpSpPr/>
          <p:nvPr/>
        </p:nvGrpSpPr>
        <p:grpSpPr>
          <a:xfrm>
            <a:off x="4735702" y="1571612"/>
            <a:ext cx="1908000" cy="1512000"/>
            <a:chOff x="4378512" y="1571612"/>
            <a:chExt cx="1908000" cy="1512000"/>
          </a:xfrm>
        </p:grpSpPr>
        <p:sp>
          <p:nvSpPr>
            <p:cNvPr id="152" name="151 Rectángulo"/>
            <p:cNvSpPr/>
            <p:nvPr/>
          </p:nvSpPr>
          <p:spPr>
            <a:xfrm>
              <a:off x="4378512" y="1571612"/>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99" name="198 Grupo"/>
            <p:cNvGrpSpPr/>
            <p:nvPr/>
          </p:nvGrpSpPr>
          <p:grpSpPr>
            <a:xfrm>
              <a:off x="4500562" y="1785926"/>
              <a:ext cx="1681349" cy="1214445"/>
              <a:chOff x="4500562" y="1785926"/>
              <a:chExt cx="1681349" cy="1214445"/>
            </a:xfrm>
          </p:grpSpPr>
          <p:grpSp>
            <p:nvGrpSpPr>
              <p:cNvPr id="71" name="29 Grupo"/>
              <p:cNvGrpSpPr/>
              <p:nvPr/>
            </p:nvGrpSpPr>
            <p:grpSpPr>
              <a:xfrm>
                <a:off x="4500562" y="2682577"/>
                <a:ext cx="353333" cy="263771"/>
                <a:chOff x="2786050" y="3071810"/>
                <a:chExt cx="357190" cy="285752"/>
              </a:xfrm>
            </p:grpSpPr>
            <p:sp>
              <p:nvSpPr>
                <p:cNvPr id="99" name="98 Conector"/>
                <p:cNvSpPr/>
                <p:nvPr/>
              </p:nvSpPr>
              <p:spPr>
                <a:xfrm>
                  <a:off x="2928926" y="3071810"/>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0" name="99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2" name="30 Grupo"/>
              <p:cNvGrpSpPr/>
              <p:nvPr/>
            </p:nvGrpSpPr>
            <p:grpSpPr>
              <a:xfrm>
                <a:off x="4571229" y="2155035"/>
                <a:ext cx="353333" cy="263771"/>
                <a:chOff x="2786050" y="3071810"/>
                <a:chExt cx="357190" cy="285752"/>
              </a:xfrm>
            </p:grpSpPr>
            <p:sp>
              <p:nvSpPr>
                <p:cNvPr id="97" name="96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8" name="97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3" name="33 Grupo"/>
              <p:cNvGrpSpPr/>
              <p:nvPr/>
            </p:nvGrpSpPr>
            <p:grpSpPr>
              <a:xfrm rot="11733760">
                <a:off x="4602670" y="1785926"/>
                <a:ext cx="353333" cy="263771"/>
                <a:chOff x="2786050" y="3071810"/>
                <a:chExt cx="357190" cy="285752"/>
              </a:xfrm>
            </p:grpSpPr>
            <p:sp>
              <p:nvSpPr>
                <p:cNvPr id="95" name="94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95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4" name="36 Grupo"/>
              <p:cNvGrpSpPr/>
              <p:nvPr/>
            </p:nvGrpSpPr>
            <p:grpSpPr>
              <a:xfrm rot="16622011">
                <a:off x="4922390" y="2543495"/>
                <a:ext cx="343996" cy="298215"/>
                <a:chOff x="2786054" y="3056096"/>
                <a:chExt cx="372663" cy="301470"/>
              </a:xfrm>
            </p:grpSpPr>
            <p:sp>
              <p:nvSpPr>
                <p:cNvPr id="93" name="92 Conector"/>
                <p:cNvSpPr/>
                <p:nvPr/>
              </p:nvSpPr>
              <p:spPr>
                <a:xfrm>
                  <a:off x="2928927" y="3056096"/>
                  <a:ext cx="229790" cy="230027"/>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93 Conector"/>
                <p:cNvSpPr/>
                <p:nvPr/>
              </p:nvSpPr>
              <p:spPr>
                <a:xfrm>
                  <a:off x="2786054" y="3127538"/>
                  <a:ext cx="229790" cy="230028"/>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5" name="39 Grupo"/>
              <p:cNvGrpSpPr/>
              <p:nvPr/>
            </p:nvGrpSpPr>
            <p:grpSpPr>
              <a:xfrm>
                <a:off x="5065895" y="2089092"/>
                <a:ext cx="353333" cy="263771"/>
                <a:chOff x="2786050" y="3071810"/>
                <a:chExt cx="357190" cy="285752"/>
              </a:xfrm>
            </p:grpSpPr>
            <p:sp>
              <p:nvSpPr>
                <p:cNvPr id="91" name="90 Conector"/>
                <p:cNvSpPr/>
                <p:nvPr/>
              </p:nvSpPr>
              <p:spPr>
                <a:xfrm>
                  <a:off x="2928926" y="3071810"/>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91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6" name="42 Grupo"/>
              <p:cNvGrpSpPr/>
              <p:nvPr/>
            </p:nvGrpSpPr>
            <p:grpSpPr>
              <a:xfrm>
                <a:off x="5348562" y="2748518"/>
                <a:ext cx="353333" cy="251853"/>
                <a:chOff x="2786050" y="3143248"/>
                <a:chExt cx="357190" cy="272841"/>
              </a:xfrm>
            </p:grpSpPr>
            <p:sp>
              <p:nvSpPr>
                <p:cNvPr id="89" name="88 Conector"/>
                <p:cNvSpPr/>
                <p:nvPr/>
              </p:nvSpPr>
              <p:spPr>
                <a:xfrm>
                  <a:off x="2928926" y="3201775"/>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0" name="89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7" name="45 Grupo"/>
              <p:cNvGrpSpPr/>
              <p:nvPr/>
            </p:nvGrpSpPr>
            <p:grpSpPr>
              <a:xfrm>
                <a:off x="5419229" y="2286921"/>
                <a:ext cx="353333" cy="263771"/>
                <a:chOff x="2786050" y="3071810"/>
                <a:chExt cx="357190" cy="285752"/>
              </a:xfrm>
            </p:grpSpPr>
            <p:sp>
              <p:nvSpPr>
                <p:cNvPr id="87" name="86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87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8" name="48 Grupo"/>
              <p:cNvGrpSpPr/>
              <p:nvPr/>
            </p:nvGrpSpPr>
            <p:grpSpPr>
              <a:xfrm rot="18087654">
                <a:off x="5855038" y="2673130"/>
                <a:ext cx="329714" cy="282667"/>
                <a:chOff x="2786050" y="3071810"/>
                <a:chExt cx="357190" cy="285752"/>
              </a:xfrm>
            </p:grpSpPr>
            <p:sp>
              <p:nvSpPr>
                <p:cNvPr id="85" name="84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6" name="85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9" name="51 Grupo"/>
              <p:cNvGrpSpPr/>
              <p:nvPr/>
            </p:nvGrpSpPr>
            <p:grpSpPr>
              <a:xfrm rot="5695620">
                <a:off x="5875721" y="2167840"/>
                <a:ext cx="329714" cy="282667"/>
                <a:chOff x="2786050" y="3071810"/>
                <a:chExt cx="357190" cy="285752"/>
              </a:xfrm>
            </p:grpSpPr>
            <p:sp>
              <p:nvSpPr>
                <p:cNvPr id="83" name="82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83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0" name="54 Grupo"/>
              <p:cNvGrpSpPr/>
              <p:nvPr/>
            </p:nvGrpSpPr>
            <p:grpSpPr>
              <a:xfrm>
                <a:off x="5631229" y="1825321"/>
                <a:ext cx="353333" cy="263771"/>
                <a:chOff x="2786050" y="3071810"/>
                <a:chExt cx="357190" cy="285752"/>
              </a:xfrm>
            </p:grpSpPr>
            <p:sp>
              <p:nvSpPr>
                <p:cNvPr id="81" name="80 Conector"/>
                <p:cNvSpPr/>
                <p:nvPr/>
              </p:nvSpPr>
              <p:spPr>
                <a:xfrm>
                  <a:off x="2928926" y="3071810"/>
                  <a:ext cx="214314" cy="214314"/>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81 Conector"/>
                <p:cNvSpPr/>
                <p:nvPr/>
              </p:nvSpPr>
              <p:spPr>
                <a:xfrm>
                  <a:off x="2786050" y="3143248"/>
                  <a:ext cx="214314" cy="214314"/>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200" name="199 Grupo"/>
          <p:cNvGrpSpPr/>
          <p:nvPr/>
        </p:nvGrpSpPr>
        <p:grpSpPr>
          <a:xfrm>
            <a:off x="2571736" y="1571612"/>
            <a:ext cx="1908000" cy="1512000"/>
            <a:chOff x="2285984" y="1571612"/>
            <a:chExt cx="1908000" cy="1512000"/>
          </a:xfrm>
        </p:grpSpPr>
        <p:sp>
          <p:nvSpPr>
            <p:cNvPr id="69" name="9 Rectángulo"/>
            <p:cNvSpPr/>
            <p:nvPr/>
          </p:nvSpPr>
          <p:spPr>
            <a:xfrm>
              <a:off x="2285984" y="1571612"/>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0" name="189 Conector"/>
            <p:cNvSpPr/>
            <p:nvPr/>
          </p:nvSpPr>
          <p:spPr>
            <a:xfrm>
              <a:off x="3428992" y="2285992"/>
              <a:ext cx="141333" cy="13188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1" name="190 Conector"/>
            <p:cNvSpPr/>
            <p:nvPr/>
          </p:nvSpPr>
          <p:spPr>
            <a:xfrm>
              <a:off x="2571736" y="2357430"/>
              <a:ext cx="141333" cy="13188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2" name="191 Conector"/>
            <p:cNvSpPr/>
            <p:nvPr/>
          </p:nvSpPr>
          <p:spPr>
            <a:xfrm>
              <a:off x="3073345" y="2868486"/>
              <a:ext cx="141333" cy="13188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3" name="192 Conector"/>
            <p:cNvSpPr/>
            <p:nvPr/>
          </p:nvSpPr>
          <p:spPr>
            <a:xfrm>
              <a:off x="3787725" y="1714488"/>
              <a:ext cx="141333" cy="13188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4" name="193 Conector"/>
            <p:cNvSpPr/>
            <p:nvPr/>
          </p:nvSpPr>
          <p:spPr>
            <a:xfrm>
              <a:off x="2500298" y="1714488"/>
              <a:ext cx="141333" cy="131886"/>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24 Conector"/>
            <p:cNvSpPr/>
            <p:nvPr/>
          </p:nvSpPr>
          <p:spPr>
            <a:xfrm>
              <a:off x="2786050" y="2011230"/>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25 Conector"/>
            <p:cNvSpPr/>
            <p:nvPr/>
          </p:nvSpPr>
          <p:spPr>
            <a:xfrm>
              <a:off x="3859163" y="2082668"/>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26 Conector"/>
            <p:cNvSpPr/>
            <p:nvPr/>
          </p:nvSpPr>
          <p:spPr>
            <a:xfrm>
              <a:off x="2430403" y="2797048"/>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27 Conector"/>
            <p:cNvSpPr/>
            <p:nvPr/>
          </p:nvSpPr>
          <p:spPr>
            <a:xfrm>
              <a:off x="3000364" y="2511296"/>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28 Conector"/>
            <p:cNvSpPr/>
            <p:nvPr/>
          </p:nvSpPr>
          <p:spPr>
            <a:xfrm>
              <a:off x="3287659" y="1796916"/>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29 Conector"/>
            <p:cNvSpPr/>
            <p:nvPr/>
          </p:nvSpPr>
          <p:spPr>
            <a:xfrm>
              <a:off x="3787725" y="2709124"/>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1" name="220 Grupo"/>
          <p:cNvGrpSpPr/>
          <p:nvPr/>
        </p:nvGrpSpPr>
        <p:grpSpPr>
          <a:xfrm>
            <a:off x="377984" y="1571612"/>
            <a:ext cx="1908000" cy="1512000"/>
            <a:chOff x="142844" y="1571612"/>
            <a:chExt cx="1908000" cy="1512000"/>
          </a:xfrm>
        </p:grpSpPr>
        <p:sp>
          <p:nvSpPr>
            <p:cNvPr id="31" name="30 Rectángulo"/>
            <p:cNvSpPr/>
            <p:nvPr/>
          </p:nvSpPr>
          <p:spPr>
            <a:xfrm>
              <a:off x="142844" y="1571612"/>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2" name="201 Conector"/>
            <p:cNvSpPr/>
            <p:nvPr/>
          </p:nvSpPr>
          <p:spPr>
            <a:xfrm>
              <a:off x="714348" y="2643182"/>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3" name="202 Conector"/>
            <p:cNvSpPr/>
            <p:nvPr/>
          </p:nvSpPr>
          <p:spPr>
            <a:xfrm>
              <a:off x="714348" y="2857496"/>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 name="203 Conector"/>
            <p:cNvSpPr/>
            <p:nvPr/>
          </p:nvSpPr>
          <p:spPr>
            <a:xfrm>
              <a:off x="928662" y="2857496"/>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5" name="204 Conector"/>
            <p:cNvSpPr/>
            <p:nvPr/>
          </p:nvSpPr>
          <p:spPr>
            <a:xfrm>
              <a:off x="1142976" y="2857496"/>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6" name="205 Conector"/>
            <p:cNvSpPr/>
            <p:nvPr/>
          </p:nvSpPr>
          <p:spPr>
            <a:xfrm>
              <a:off x="1357290" y="2643182"/>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7" name="206 Conector"/>
            <p:cNvSpPr/>
            <p:nvPr/>
          </p:nvSpPr>
          <p:spPr>
            <a:xfrm>
              <a:off x="714348" y="2428868"/>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8" name="207 Conector"/>
            <p:cNvSpPr/>
            <p:nvPr/>
          </p:nvSpPr>
          <p:spPr>
            <a:xfrm>
              <a:off x="928662" y="2643182"/>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9" name="208 Conector"/>
            <p:cNvSpPr/>
            <p:nvPr/>
          </p:nvSpPr>
          <p:spPr>
            <a:xfrm>
              <a:off x="1357290" y="2857496"/>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0" name="209 Conector"/>
            <p:cNvSpPr/>
            <p:nvPr/>
          </p:nvSpPr>
          <p:spPr>
            <a:xfrm>
              <a:off x="1142976" y="2643182"/>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1" name="210 Conector"/>
            <p:cNvSpPr/>
            <p:nvPr/>
          </p:nvSpPr>
          <p:spPr>
            <a:xfrm>
              <a:off x="928662" y="2428868"/>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 name="211 Conector"/>
            <p:cNvSpPr/>
            <p:nvPr/>
          </p:nvSpPr>
          <p:spPr>
            <a:xfrm>
              <a:off x="1142976" y="2428868"/>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3" name="212 Conector"/>
            <p:cNvSpPr/>
            <p:nvPr/>
          </p:nvSpPr>
          <p:spPr>
            <a:xfrm>
              <a:off x="1357290" y="2428868"/>
              <a:ext cx="142876" cy="142876"/>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6" name="225 Grupo"/>
          <p:cNvGrpSpPr/>
          <p:nvPr/>
        </p:nvGrpSpPr>
        <p:grpSpPr>
          <a:xfrm>
            <a:off x="377984" y="5203148"/>
            <a:ext cx="1908000" cy="1512000"/>
            <a:chOff x="6572264" y="5214950"/>
            <a:chExt cx="1908000" cy="1512000"/>
          </a:xfrm>
        </p:grpSpPr>
        <p:sp>
          <p:nvSpPr>
            <p:cNvPr id="197" name="196 Rectángulo"/>
            <p:cNvSpPr/>
            <p:nvPr/>
          </p:nvSpPr>
          <p:spPr>
            <a:xfrm>
              <a:off x="6572264" y="5214950"/>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105 Conector"/>
            <p:cNvSpPr/>
            <p:nvPr/>
          </p:nvSpPr>
          <p:spPr>
            <a:xfrm>
              <a:off x="6715140" y="5645777"/>
              <a:ext cx="150755" cy="140677"/>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102 Conector"/>
            <p:cNvSpPr/>
            <p:nvPr/>
          </p:nvSpPr>
          <p:spPr>
            <a:xfrm>
              <a:off x="7421641" y="6217281"/>
              <a:ext cx="150755" cy="140677"/>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 name="103 Conector"/>
            <p:cNvSpPr/>
            <p:nvPr/>
          </p:nvSpPr>
          <p:spPr>
            <a:xfrm>
              <a:off x="6786578" y="6503033"/>
              <a:ext cx="150755" cy="140677"/>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104 Conector"/>
            <p:cNvSpPr/>
            <p:nvPr/>
          </p:nvSpPr>
          <p:spPr>
            <a:xfrm>
              <a:off x="7359625" y="5357826"/>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7" name="106 Conector"/>
            <p:cNvSpPr/>
            <p:nvPr/>
          </p:nvSpPr>
          <p:spPr>
            <a:xfrm>
              <a:off x="7359625" y="5786454"/>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8" name="107 Conector"/>
            <p:cNvSpPr/>
            <p:nvPr/>
          </p:nvSpPr>
          <p:spPr>
            <a:xfrm>
              <a:off x="8074005" y="6440386"/>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0" name="109 Conector"/>
            <p:cNvSpPr/>
            <p:nvPr/>
          </p:nvSpPr>
          <p:spPr>
            <a:xfrm>
              <a:off x="8074005" y="5797444"/>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9" name="121 Grupo"/>
            <p:cNvGrpSpPr/>
            <p:nvPr/>
          </p:nvGrpSpPr>
          <p:grpSpPr>
            <a:xfrm>
              <a:off x="7789795" y="5385302"/>
              <a:ext cx="282667" cy="329714"/>
              <a:chOff x="7429520" y="3643314"/>
              <a:chExt cx="285752" cy="357190"/>
            </a:xfrm>
            <a:solidFill>
              <a:schemeClr val="accent2">
                <a:lumMod val="75000"/>
              </a:schemeClr>
            </a:solidFill>
          </p:grpSpPr>
          <p:sp>
            <p:nvSpPr>
              <p:cNvPr id="160" name="159 Conector"/>
              <p:cNvSpPr/>
              <p:nvPr/>
            </p:nvSpPr>
            <p:spPr>
              <a:xfrm>
                <a:off x="7429520" y="3643314"/>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1" name="160 Conector"/>
              <p:cNvSpPr/>
              <p:nvPr/>
            </p:nvSpPr>
            <p:spPr>
              <a:xfrm>
                <a:off x="7500958" y="3786190"/>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7" name="216 Grupo"/>
            <p:cNvGrpSpPr/>
            <p:nvPr/>
          </p:nvGrpSpPr>
          <p:grpSpPr>
            <a:xfrm>
              <a:off x="6932539" y="5929330"/>
              <a:ext cx="282667" cy="329714"/>
              <a:chOff x="6932539" y="5956806"/>
              <a:chExt cx="282667" cy="329714"/>
            </a:xfrm>
            <a:solidFill>
              <a:schemeClr val="accent2">
                <a:lumMod val="75000"/>
              </a:schemeClr>
            </a:solidFill>
          </p:grpSpPr>
          <p:sp>
            <p:nvSpPr>
              <p:cNvPr id="162" name="161 Conector"/>
              <p:cNvSpPr/>
              <p:nvPr/>
            </p:nvSpPr>
            <p:spPr>
              <a:xfrm>
                <a:off x="6932539" y="5956806"/>
                <a:ext cx="212000" cy="19782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3" name="162 Conector"/>
              <p:cNvSpPr/>
              <p:nvPr/>
            </p:nvSpPr>
            <p:spPr>
              <a:xfrm>
                <a:off x="7003206" y="6088692"/>
                <a:ext cx="212000" cy="19782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8" name="121 Grupo"/>
            <p:cNvGrpSpPr/>
            <p:nvPr/>
          </p:nvGrpSpPr>
          <p:grpSpPr>
            <a:xfrm rot="4265565">
              <a:off x="7715272" y="6028244"/>
              <a:ext cx="282667" cy="329714"/>
              <a:chOff x="7429520" y="3643314"/>
              <a:chExt cx="285752" cy="357190"/>
            </a:xfrm>
            <a:solidFill>
              <a:schemeClr val="accent2">
                <a:lumMod val="75000"/>
              </a:schemeClr>
            </a:solidFill>
          </p:grpSpPr>
          <p:sp>
            <p:nvSpPr>
              <p:cNvPr id="219" name="218 Conector"/>
              <p:cNvSpPr/>
              <p:nvPr/>
            </p:nvSpPr>
            <p:spPr>
              <a:xfrm>
                <a:off x="7429520" y="3643314"/>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0" name="219 Conector"/>
              <p:cNvSpPr/>
              <p:nvPr/>
            </p:nvSpPr>
            <p:spPr>
              <a:xfrm>
                <a:off x="7500958" y="3786190"/>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225" name="224 Grupo"/>
          <p:cNvGrpSpPr/>
          <p:nvPr/>
        </p:nvGrpSpPr>
        <p:grpSpPr>
          <a:xfrm>
            <a:off x="6878842" y="1571612"/>
            <a:ext cx="1908000" cy="1512000"/>
            <a:chOff x="6643702" y="1214422"/>
            <a:chExt cx="1908000" cy="1548000"/>
          </a:xfrm>
        </p:grpSpPr>
        <p:sp>
          <p:nvSpPr>
            <p:cNvPr id="129" name="128 Rectángulo"/>
            <p:cNvSpPr/>
            <p:nvPr/>
          </p:nvSpPr>
          <p:spPr>
            <a:xfrm>
              <a:off x="6643702" y="1214422"/>
              <a:ext cx="1908000" cy="154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1" name="110 Conector"/>
            <p:cNvSpPr/>
            <p:nvPr/>
          </p:nvSpPr>
          <p:spPr>
            <a:xfrm>
              <a:off x="7143768" y="1857364"/>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 name="111 Conector"/>
            <p:cNvSpPr/>
            <p:nvPr/>
          </p:nvSpPr>
          <p:spPr>
            <a:xfrm>
              <a:off x="7564517" y="1643050"/>
              <a:ext cx="150755" cy="140677"/>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112 Conector"/>
            <p:cNvSpPr/>
            <p:nvPr/>
          </p:nvSpPr>
          <p:spPr>
            <a:xfrm>
              <a:off x="7502501" y="2527782"/>
              <a:ext cx="141333" cy="131886"/>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113 Conector"/>
            <p:cNvSpPr/>
            <p:nvPr/>
          </p:nvSpPr>
          <p:spPr>
            <a:xfrm>
              <a:off x="8207459" y="2073877"/>
              <a:ext cx="150755" cy="140677"/>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114 Conector"/>
            <p:cNvSpPr/>
            <p:nvPr/>
          </p:nvSpPr>
          <p:spPr>
            <a:xfrm>
              <a:off x="6786578" y="1974963"/>
              <a:ext cx="150755" cy="140677"/>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115 Conector"/>
            <p:cNvSpPr/>
            <p:nvPr/>
          </p:nvSpPr>
          <p:spPr>
            <a:xfrm>
              <a:off x="8074005" y="2582734"/>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7" name="116 Conector"/>
            <p:cNvSpPr/>
            <p:nvPr/>
          </p:nvSpPr>
          <p:spPr>
            <a:xfrm>
              <a:off x="6786578" y="2527782"/>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8" name="117 Conector"/>
            <p:cNvSpPr/>
            <p:nvPr/>
          </p:nvSpPr>
          <p:spPr>
            <a:xfrm>
              <a:off x="7288187" y="2236534"/>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118 Conector"/>
            <p:cNvSpPr/>
            <p:nvPr/>
          </p:nvSpPr>
          <p:spPr>
            <a:xfrm>
              <a:off x="7716815" y="1868354"/>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0" name="119 Conector"/>
            <p:cNvSpPr/>
            <p:nvPr/>
          </p:nvSpPr>
          <p:spPr>
            <a:xfrm>
              <a:off x="7928815" y="2264011"/>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1" name="120 Conector"/>
            <p:cNvSpPr/>
            <p:nvPr/>
          </p:nvSpPr>
          <p:spPr>
            <a:xfrm>
              <a:off x="7286644" y="1428736"/>
              <a:ext cx="141333" cy="131886"/>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6" name="114 Grupo"/>
            <p:cNvGrpSpPr/>
            <p:nvPr/>
          </p:nvGrpSpPr>
          <p:grpSpPr>
            <a:xfrm rot="2961744">
              <a:off x="6786578" y="1456212"/>
              <a:ext cx="282667" cy="329714"/>
              <a:chOff x="7429520" y="3643314"/>
              <a:chExt cx="285752" cy="357190"/>
            </a:xfrm>
            <a:solidFill>
              <a:srgbClr val="92D050"/>
            </a:solidFill>
          </p:grpSpPr>
          <p:sp>
            <p:nvSpPr>
              <p:cNvPr id="166" name="165 Conector"/>
              <p:cNvSpPr/>
              <p:nvPr/>
            </p:nvSpPr>
            <p:spPr>
              <a:xfrm>
                <a:off x="7429520" y="3643314"/>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7" name="166 Conector"/>
              <p:cNvSpPr/>
              <p:nvPr/>
            </p:nvSpPr>
            <p:spPr>
              <a:xfrm>
                <a:off x="7500958" y="3786190"/>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57" name="115 Grupo"/>
            <p:cNvGrpSpPr/>
            <p:nvPr/>
          </p:nvGrpSpPr>
          <p:grpSpPr>
            <a:xfrm>
              <a:off x="7575481" y="2099154"/>
              <a:ext cx="282667" cy="329714"/>
              <a:chOff x="7429520" y="3643314"/>
              <a:chExt cx="285752" cy="357190"/>
            </a:xfrm>
            <a:solidFill>
              <a:srgbClr val="92D050"/>
            </a:solidFill>
          </p:grpSpPr>
          <p:sp>
            <p:nvSpPr>
              <p:cNvPr id="164" name="163 Conector"/>
              <p:cNvSpPr/>
              <p:nvPr/>
            </p:nvSpPr>
            <p:spPr>
              <a:xfrm>
                <a:off x="7429520" y="3643314"/>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5" name="164 Conector"/>
              <p:cNvSpPr/>
              <p:nvPr/>
            </p:nvSpPr>
            <p:spPr>
              <a:xfrm>
                <a:off x="7500958" y="3786190"/>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2" name="114 Grupo"/>
            <p:cNvGrpSpPr/>
            <p:nvPr/>
          </p:nvGrpSpPr>
          <p:grpSpPr>
            <a:xfrm rot="2790294">
              <a:off x="8001024" y="1500174"/>
              <a:ext cx="282667" cy="329714"/>
              <a:chOff x="7429520" y="3643314"/>
              <a:chExt cx="285752" cy="357190"/>
            </a:xfrm>
            <a:solidFill>
              <a:srgbClr val="92D050"/>
            </a:solidFill>
          </p:grpSpPr>
          <p:sp>
            <p:nvSpPr>
              <p:cNvPr id="223" name="222 Conector"/>
              <p:cNvSpPr/>
              <p:nvPr/>
            </p:nvSpPr>
            <p:spPr>
              <a:xfrm>
                <a:off x="7429520" y="3643314"/>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4" name="223 Conector"/>
              <p:cNvSpPr/>
              <p:nvPr/>
            </p:nvSpPr>
            <p:spPr>
              <a:xfrm>
                <a:off x="7500958" y="3786190"/>
                <a:ext cx="214314" cy="2143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261" name="260 Grupo"/>
          <p:cNvGrpSpPr/>
          <p:nvPr/>
        </p:nvGrpSpPr>
        <p:grpSpPr>
          <a:xfrm>
            <a:off x="2571736" y="3417198"/>
            <a:ext cx="1908000" cy="1512000"/>
            <a:chOff x="2592562" y="3417198"/>
            <a:chExt cx="1908000" cy="1512000"/>
          </a:xfrm>
        </p:grpSpPr>
        <p:sp>
          <p:nvSpPr>
            <p:cNvPr id="214" name="213 Rectángulo"/>
            <p:cNvSpPr/>
            <p:nvPr/>
          </p:nvSpPr>
          <p:spPr>
            <a:xfrm>
              <a:off x="2592562" y="3417198"/>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3" name="232 Grupo"/>
            <p:cNvGrpSpPr/>
            <p:nvPr/>
          </p:nvGrpSpPr>
          <p:grpSpPr>
            <a:xfrm>
              <a:off x="3357554" y="4491046"/>
              <a:ext cx="285752" cy="152400"/>
              <a:chOff x="3071802" y="3786190"/>
              <a:chExt cx="285752" cy="152400"/>
            </a:xfrm>
          </p:grpSpPr>
          <p:sp>
            <p:nvSpPr>
              <p:cNvPr id="231" name="230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2" name="231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34" name="233 Grupo"/>
            <p:cNvGrpSpPr/>
            <p:nvPr/>
          </p:nvGrpSpPr>
          <p:grpSpPr>
            <a:xfrm>
              <a:off x="3000364" y="4491046"/>
              <a:ext cx="285752" cy="152400"/>
              <a:chOff x="3071802" y="3786190"/>
              <a:chExt cx="285752" cy="152400"/>
            </a:xfrm>
          </p:grpSpPr>
          <p:sp>
            <p:nvSpPr>
              <p:cNvPr id="235" name="234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6" name="235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37" name="236 Grupo"/>
            <p:cNvGrpSpPr/>
            <p:nvPr/>
          </p:nvGrpSpPr>
          <p:grpSpPr>
            <a:xfrm>
              <a:off x="3357554" y="4705360"/>
              <a:ext cx="285752" cy="152400"/>
              <a:chOff x="3071802" y="3786190"/>
              <a:chExt cx="285752" cy="152400"/>
            </a:xfrm>
          </p:grpSpPr>
          <p:sp>
            <p:nvSpPr>
              <p:cNvPr id="238" name="237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9" name="238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40" name="239 Grupo"/>
            <p:cNvGrpSpPr/>
            <p:nvPr/>
          </p:nvGrpSpPr>
          <p:grpSpPr>
            <a:xfrm>
              <a:off x="3714744" y="4705360"/>
              <a:ext cx="285752" cy="152400"/>
              <a:chOff x="3071802" y="3786190"/>
              <a:chExt cx="285752" cy="152400"/>
            </a:xfrm>
          </p:grpSpPr>
          <p:sp>
            <p:nvSpPr>
              <p:cNvPr id="241" name="240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2" name="241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46" name="245 Grupo"/>
            <p:cNvGrpSpPr/>
            <p:nvPr/>
          </p:nvGrpSpPr>
          <p:grpSpPr>
            <a:xfrm>
              <a:off x="3000364" y="4276732"/>
              <a:ext cx="285752" cy="152400"/>
              <a:chOff x="3071802" y="3786190"/>
              <a:chExt cx="285752" cy="152400"/>
            </a:xfrm>
          </p:grpSpPr>
          <p:sp>
            <p:nvSpPr>
              <p:cNvPr id="247" name="246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8" name="247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49" name="248 Grupo"/>
            <p:cNvGrpSpPr/>
            <p:nvPr/>
          </p:nvGrpSpPr>
          <p:grpSpPr>
            <a:xfrm>
              <a:off x="3714744" y="4491046"/>
              <a:ext cx="285752" cy="152400"/>
              <a:chOff x="3071802" y="3786190"/>
              <a:chExt cx="285752" cy="152400"/>
            </a:xfrm>
          </p:grpSpPr>
          <p:sp>
            <p:nvSpPr>
              <p:cNvPr id="250" name="249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1" name="250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2" name="251 Grupo"/>
            <p:cNvGrpSpPr/>
            <p:nvPr/>
          </p:nvGrpSpPr>
          <p:grpSpPr>
            <a:xfrm>
              <a:off x="3357554" y="4276732"/>
              <a:ext cx="285752" cy="152400"/>
              <a:chOff x="3071802" y="3786190"/>
              <a:chExt cx="285752" cy="152400"/>
            </a:xfrm>
          </p:grpSpPr>
          <p:sp>
            <p:nvSpPr>
              <p:cNvPr id="253" name="252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4" name="253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5" name="254 Grupo"/>
            <p:cNvGrpSpPr/>
            <p:nvPr/>
          </p:nvGrpSpPr>
          <p:grpSpPr>
            <a:xfrm>
              <a:off x="3714744" y="4276732"/>
              <a:ext cx="285752" cy="152400"/>
              <a:chOff x="3071802" y="3786190"/>
              <a:chExt cx="285752" cy="152400"/>
            </a:xfrm>
          </p:grpSpPr>
          <p:sp>
            <p:nvSpPr>
              <p:cNvPr id="256" name="255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7" name="256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8" name="257 Grupo"/>
            <p:cNvGrpSpPr/>
            <p:nvPr/>
          </p:nvGrpSpPr>
          <p:grpSpPr>
            <a:xfrm>
              <a:off x="3000364" y="4705360"/>
              <a:ext cx="285752" cy="152400"/>
              <a:chOff x="3071802" y="3786190"/>
              <a:chExt cx="285752" cy="152400"/>
            </a:xfrm>
          </p:grpSpPr>
          <p:sp>
            <p:nvSpPr>
              <p:cNvPr id="259" name="258 Conector"/>
              <p:cNvSpPr/>
              <p:nvPr/>
            </p:nvSpPr>
            <p:spPr>
              <a:xfrm>
                <a:off x="3071802" y="3786190"/>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0" name="259 Conector"/>
              <p:cNvSpPr/>
              <p:nvPr/>
            </p:nvSpPr>
            <p:spPr>
              <a:xfrm>
                <a:off x="3214678" y="3795714"/>
                <a:ext cx="142876" cy="142876"/>
              </a:xfrm>
              <a:prstGeom prst="flowChartConnector">
                <a:avLst/>
              </a:prstGeom>
              <a:solidFill>
                <a:srgbClr val="F38225"/>
              </a:solidFill>
              <a:ln>
                <a:solidFill>
                  <a:srgbClr val="F3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92" name="291 Grupo"/>
          <p:cNvGrpSpPr/>
          <p:nvPr/>
        </p:nvGrpSpPr>
        <p:grpSpPr>
          <a:xfrm>
            <a:off x="377984" y="3429000"/>
            <a:ext cx="1908000" cy="1512000"/>
            <a:chOff x="4714876" y="3286124"/>
            <a:chExt cx="1908000" cy="1512000"/>
          </a:xfrm>
        </p:grpSpPr>
        <p:sp>
          <p:nvSpPr>
            <p:cNvPr id="216" name="215 Rectángulo"/>
            <p:cNvSpPr/>
            <p:nvPr/>
          </p:nvSpPr>
          <p:spPr>
            <a:xfrm>
              <a:off x="4714876" y="3286124"/>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66" name="265 Grupo"/>
            <p:cNvGrpSpPr/>
            <p:nvPr/>
          </p:nvGrpSpPr>
          <p:grpSpPr>
            <a:xfrm rot="17501734">
              <a:off x="6072198" y="3643314"/>
              <a:ext cx="357190" cy="252780"/>
              <a:chOff x="5929322" y="3802676"/>
              <a:chExt cx="357190" cy="252780"/>
            </a:xfrm>
          </p:grpSpPr>
          <p:sp>
            <p:nvSpPr>
              <p:cNvPr id="262" name="261 Conector"/>
              <p:cNvSpPr/>
              <p:nvPr/>
            </p:nvSpPr>
            <p:spPr>
              <a:xfrm>
                <a:off x="6145950"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5" name="264 Conector"/>
              <p:cNvSpPr/>
              <p:nvPr/>
            </p:nvSpPr>
            <p:spPr>
              <a:xfrm>
                <a:off x="5929322"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3" name="262 Conector"/>
              <p:cNvSpPr/>
              <p:nvPr/>
            </p:nvSpPr>
            <p:spPr>
              <a:xfrm>
                <a:off x="6003074" y="3802676"/>
                <a:ext cx="212000" cy="197828"/>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7" name="266 Grupo"/>
            <p:cNvGrpSpPr/>
            <p:nvPr/>
          </p:nvGrpSpPr>
          <p:grpSpPr>
            <a:xfrm rot="1883743">
              <a:off x="4929190" y="4390666"/>
              <a:ext cx="357190" cy="252780"/>
              <a:chOff x="5929322" y="3802676"/>
              <a:chExt cx="357190" cy="252780"/>
            </a:xfrm>
          </p:grpSpPr>
          <p:sp>
            <p:nvSpPr>
              <p:cNvPr id="268" name="267 Conector"/>
              <p:cNvSpPr/>
              <p:nvPr/>
            </p:nvSpPr>
            <p:spPr>
              <a:xfrm>
                <a:off x="6145950"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9" name="268 Conector"/>
              <p:cNvSpPr/>
              <p:nvPr/>
            </p:nvSpPr>
            <p:spPr>
              <a:xfrm>
                <a:off x="5929322"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0" name="269 Conector"/>
              <p:cNvSpPr/>
              <p:nvPr/>
            </p:nvSpPr>
            <p:spPr>
              <a:xfrm>
                <a:off x="6003074" y="3802676"/>
                <a:ext cx="212000" cy="197828"/>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71" name="270 Grupo"/>
            <p:cNvGrpSpPr/>
            <p:nvPr/>
          </p:nvGrpSpPr>
          <p:grpSpPr>
            <a:xfrm rot="20619692">
              <a:off x="5529037" y="4045641"/>
              <a:ext cx="357190" cy="252780"/>
              <a:chOff x="5929322" y="3802676"/>
              <a:chExt cx="357190" cy="252780"/>
            </a:xfrm>
          </p:grpSpPr>
          <p:sp>
            <p:nvSpPr>
              <p:cNvPr id="272" name="271 Conector"/>
              <p:cNvSpPr/>
              <p:nvPr/>
            </p:nvSpPr>
            <p:spPr>
              <a:xfrm>
                <a:off x="6145950"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3" name="272 Conector"/>
              <p:cNvSpPr/>
              <p:nvPr/>
            </p:nvSpPr>
            <p:spPr>
              <a:xfrm>
                <a:off x="5929322"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4" name="273 Conector"/>
              <p:cNvSpPr/>
              <p:nvPr/>
            </p:nvSpPr>
            <p:spPr>
              <a:xfrm>
                <a:off x="6003074" y="3802676"/>
                <a:ext cx="212000" cy="197828"/>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75" name="274 Grupo"/>
            <p:cNvGrpSpPr/>
            <p:nvPr/>
          </p:nvGrpSpPr>
          <p:grpSpPr>
            <a:xfrm rot="12353922">
              <a:off x="5072066" y="3571876"/>
              <a:ext cx="357190" cy="252780"/>
              <a:chOff x="5929322" y="3802676"/>
              <a:chExt cx="357190" cy="252780"/>
            </a:xfrm>
          </p:grpSpPr>
          <p:sp>
            <p:nvSpPr>
              <p:cNvPr id="276" name="275 Conector"/>
              <p:cNvSpPr/>
              <p:nvPr/>
            </p:nvSpPr>
            <p:spPr>
              <a:xfrm>
                <a:off x="6145950"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7" name="276 Conector"/>
              <p:cNvSpPr/>
              <p:nvPr/>
            </p:nvSpPr>
            <p:spPr>
              <a:xfrm>
                <a:off x="5929322" y="3929066"/>
                <a:ext cx="140562" cy="126390"/>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8" name="277 Conector"/>
              <p:cNvSpPr/>
              <p:nvPr/>
            </p:nvSpPr>
            <p:spPr>
              <a:xfrm>
                <a:off x="6003074" y="3802676"/>
                <a:ext cx="212000" cy="197828"/>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82" name="281 Grupo"/>
            <p:cNvGrpSpPr/>
            <p:nvPr/>
          </p:nvGrpSpPr>
          <p:grpSpPr>
            <a:xfrm>
              <a:off x="5072066" y="4000504"/>
              <a:ext cx="214314" cy="214314"/>
              <a:chOff x="5072066" y="4071942"/>
              <a:chExt cx="214314" cy="214314"/>
            </a:xfrm>
          </p:grpSpPr>
          <p:sp>
            <p:nvSpPr>
              <p:cNvPr id="279" name="278 Conector"/>
              <p:cNvSpPr/>
              <p:nvPr/>
            </p:nvSpPr>
            <p:spPr>
              <a:xfrm>
                <a:off x="5143504" y="4071942"/>
                <a:ext cx="142876" cy="142876"/>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0" name="279 Conector"/>
              <p:cNvSpPr/>
              <p:nvPr/>
            </p:nvSpPr>
            <p:spPr>
              <a:xfrm>
                <a:off x="5072066" y="4143380"/>
                <a:ext cx="142876" cy="142876"/>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3" name="282 Grupo"/>
            <p:cNvGrpSpPr/>
            <p:nvPr/>
          </p:nvGrpSpPr>
          <p:grpSpPr>
            <a:xfrm>
              <a:off x="5643570" y="3571876"/>
              <a:ext cx="214314" cy="214314"/>
              <a:chOff x="5072066" y="4071942"/>
              <a:chExt cx="214314" cy="214314"/>
            </a:xfrm>
          </p:grpSpPr>
          <p:sp>
            <p:nvSpPr>
              <p:cNvPr id="284" name="283 Conector"/>
              <p:cNvSpPr/>
              <p:nvPr/>
            </p:nvSpPr>
            <p:spPr>
              <a:xfrm>
                <a:off x="5143504" y="4071942"/>
                <a:ext cx="142876" cy="142876"/>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5" name="284 Conector"/>
              <p:cNvSpPr/>
              <p:nvPr/>
            </p:nvSpPr>
            <p:spPr>
              <a:xfrm>
                <a:off x="5072066" y="4143380"/>
                <a:ext cx="142876" cy="142876"/>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6" name="285 Grupo"/>
            <p:cNvGrpSpPr/>
            <p:nvPr/>
          </p:nvGrpSpPr>
          <p:grpSpPr>
            <a:xfrm>
              <a:off x="5643570" y="4429132"/>
              <a:ext cx="214314" cy="214314"/>
              <a:chOff x="5072066" y="4071942"/>
              <a:chExt cx="214314" cy="214314"/>
            </a:xfrm>
          </p:grpSpPr>
          <p:sp>
            <p:nvSpPr>
              <p:cNvPr id="287" name="286 Conector"/>
              <p:cNvSpPr/>
              <p:nvPr/>
            </p:nvSpPr>
            <p:spPr>
              <a:xfrm>
                <a:off x="5143504" y="4071942"/>
                <a:ext cx="142876" cy="142876"/>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8" name="287 Conector"/>
              <p:cNvSpPr/>
              <p:nvPr/>
            </p:nvSpPr>
            <p:spPr>
              <a:xfrm>
                <a:off x="5072066" y="4143380"/>
                <a:ext cx="142876" cy="142876"/>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9" name="288 Grupo"/>
            <p:cNvGrpSpPr/>
            <p:nvPr/>
          </p:nvGrpSpPr>
          <p:grpSpPr>
            <a:xfrm>
              <a:off x="6215074" y="4143380"/>
              <a:ext cx="214314" cy="214314"/>
              <a:chOff x="5072066" y="4071942"/>
              <a:chExt cx="214314" cy="214314"/>
            </a:xfrm>
          </p:grpSpPr>
          <p:sp>
            <p:nvSpPr>
              <p:cNvPr id="290" name="289 Conector"/>
              <p:cNvSpPr/>
              <p:nvPr/>
            </p:nvSpPr>
            <p:spPr>
              <a:xfrm>
                <a:off x="5143504" y="4071942"/>
                <a:ext cx="142876" cy="142876"/>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1" name="290 Conector"/>
              <p:cNvSpPr/>
              <p:nvPr/>
            </p:nvSpPr>
            <p:spPr>
              <a:xfrm>
                <a:off x="5072066" y="4143380"/>
                <a:ext cx="142876" cy="142876"/>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441" name="440 Grupo"/>
          <p:cNvGrpSpPr/>
          <p:nvPr/>
        </p:nvGrpSpPr>
        <p:grpSpPr>
          <a:xfrm>
            <a:off x="4714876" y="5214950"/>
            <a:ext cx="1908000" cy="1512000"/>
            <a:chOff x="4714876" y="5286388"/>
            <a:chExt cx="1908000" cy="1512000"/>
          </a:xfrm>
        </p:grpSpPr>
        <p:sp>
          <p:nvSpPr>
            <p:cNvPr id="215" name="214 Rectángulo"/>
            <p:cNvSpPr/>
            <p:nvPr/>
          </p:nvSpPr>
          <p:spPr>
            <a:xfrm>
              <a:off x="4714876" y="5286388"/>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96" name="295 Grupo"/>
            <p:cNvGrpSpPr/>
            <p:nvPr/>
          </p:nvGrpSpPr>
          <p:grpSpPr>
            <a:xfrm rot="19254151">
              <a:off x="5924303" y="5468233"/>
              <a:ext cx="412142" cy="212000"/>
              <a:chOff x="5924303" y="5402520"/>
              <a:chExt cx="412142" cy="212000"/>
            </a:xfrm>
          </p:grpSpPr>
          <p:sp>
            <p:nvSpPr>
              <p:cNvPr id="294" name="293 Conector"/>
              <p:cNvSpPr/>
              <p:nvPr/>
            </p:nvSpPr>
            <p:spPr>
              <a:xfrm rot="17501734">
                <a:off x="6202969"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5" name="294 Conector"/>
              <p:cNvSpPr/>
              <p:nvPr/>
            </p:nvSpPr>
            <p:spPr>
              <a:xfrm rot="17501734">
                <a:off x="5917217"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3" name="292 Conector"/>
              <p:cNvSpPr/>
              <p:nvPr/>
            </p:nvSpPr>
            <p:spPr>
              <a:xfrm rot="17501734">
                <a:off x="6025853" y="5409606"/>
                <a:ext cx="212000" cy="197828"/>
              </a:xfrm>
              <a:prstGeom prst="flowChart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7" name="296 Grupo"/>
            <p:cNvGrpSpPr/>
            <p:nvPr/>
          </p:nvGrpSpPr>
          <p:grpSpPr>
            <a:xfrm rot="1075961">
              <a:off x="5950026" y="6290170"/>
              <a:ext cx="412142" cy="212000"/>
              <a:chOff x="5924303" y="5402520"/>
              <a:chExt cx="412142" cy="212000"/>
            </a:xfrm>
          </p:grpSpPr>
          <p:sp>
            <p:nvSpPr>
              <p:cNvPr id="298" name="297 Conector"/>
              <p:cNvSpPr/>
              <p:nvPr/>
            </p:nvSpPr>
            <p:spPr>
              <a:xfrm rot="17501734">
                <a:off x="6202969"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9" name="298 Conector"/>
              <p:cNvSpPr/>
              <p:nvPr/>
            </p:nvSpPr>
            <p:spPr>
              <a:xfrm rot="17501734">
                <a:off x="5917217"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0" name="299 Conector"/>
              <p:cNvSpPr/>
              <p:nvPr/>
            </p:nvSpPr>
            <p:spPr>
              <a:xfrm rot="17501734">
                <a:off x="6025853" y="5409606"/>
                <a:ext cx="212000" cy="197828"/>
              </a:xfrm>
              <a:prstGeom prst="flowChart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01" name="300 Grupo"/>
            <p:cNvGrpSpPr/>
            <p:nvPr/>
          </p:nvGrpSpPr>
          <p:grpSpPr>
            <a:xfrm rot="17100000">
              <a:off x="5093157" y="5609385"/>
              <a:ext cx="412142" cy="212000"/>
              <a:chOff x="5924303" y="5402520"/>
              <a:chExt cx="412142" cy="212000"/>
            </a:xfrm>
          </p:grpSpPr>
          <p:sp>
            <p:nvSpPr>
              <p:cNvPr id="302" name="301 Conector"/>
              <p:cNvSpPr/>
              <p:nvPr/>
            </p:nvSpPr>
            <p:spPr>
              <a:xfrm rot="17501734">
                <a:off x="6202969"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3" name="302 Conector"/>
              <p:cNvSpPr/>
              <p:nvPr/>
            </p:nvSpPr>
            <p:spPr>
              <a:xfrm rot="17501734">
                <a:off x="5917217"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4" name="303 Conector"/>
              <p:cNvSpPr/>
              <p:nvPr/>
            </p:nvSpPr>
            <p:spPr>
              <a:xfrm rot="17501734">
                <a:off x="6025853" y="5409606"/>
                <a:ext cx="212000" cy="197828"/>
              </a:xfrm>
              <a:prstGeom prst="flowChart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05" name="304 Grupo"/>
            <p:cNvGrpSpPr/>
            <p:nvPr/>
          </p:nvGrpSpPr>
          <p:grpSpPr>
            <a:xfrm rot="19254151">
              <a:off x="4949894" y="6385125"/>
              <a:ext cx="412142" cy="212000"/>
              <a:chOff x="5924303" y="5402520"/>
              <a:chExt cx="412142" cy="212000"/>
            </a:xfrm>
          </p:grpSpPr>
          <p:sp>
            <p:nvSpPr>
              <p:cNvPr id="306" name="305 Conector"/>
              <p:cNvSpPr/>
              <p:nvPr/>
            </p:nvSpPr>
            <p:spPr>
              <a:xfrm rot="17501734">
                <a:off x="6202969"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7" name="306 Conector"/>
              <p:cNvSpPr/>
              <p:nvPr/>
            </p:nvSpPr>
            <p:spPr>
              <a:xfrm rot="17501734">
                <a:off x="5917217" y="5454733"/>
                <a:ext cx="140562" cy="12639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8" name="307 Conector"/>
              <p:cNvSpPr/>
              <p:nvPr/>
            </p:nvSpPr>
            <p:spPr>
              <a:xfrm rot="17501734">
                <a:off x="6025853" y="5409606"/>
                <a:ext cx="212000" cy="197828"/>
              </a:xfrm>
              <a:prstGeom prst="flowChart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72" name="371 Grupo"/>
          <p:cNvGrpSpPr/>
          <p:nvPr/>
        </p:nvGrpSpPr>
        <p:grpSpPr>
          <a:xfrm>
            <a:off x="6878842" y="3429000"/>
            <a:ext cx="1908000" cy="1512000"/>
            <a:chOff x="6858016" y="3429000"/>
            <a:chExt cx="1908000" cy="1512000"/>
          </a:xfrm>
        </p:grpSpPr>
        <p:sp>
          <p:nvSpPr>
            <p:cNvPr id="227" name="226 Rectángulo"/>
            <p:cNvSpPr/>
            <p:nvPr/>
          </p:nvSpPr>
          <p:spPr>
            <a:xfrm>
              <a:off x="6858016" y="3429000"/>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15" name="314 Grupo"/>
            <p:cNvGrpSpPr/>
            <p:nvPr/>
          </p:nvGrpSpPr>
          <p:grpSpPr>
            <a:xfrm>
              <a:off x="7175947" y="3571876"/>
              <a:ext cx="340704" cy="426314"/>
              <a:chOff x="7175947" y="3616570"/>
              <a:chExt cx="340704" cy="426314"/>
            </a:xfrm>
          </p:grpSpPr>
          <p:sp>
            <p:nvSpPr>
              <p:cNvPr id="310" name="309 Conector"/>
              <p:cNvSpPr/>
              <p:nvPr/>
            </p:nvSpPr>
            <p:spPr>
              <a:xfrm rot="17501734">
                <a:off x="7168861" y="3679458"/>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3" name="312 Conector"/>
              <p:cNvSpPr/>
              <p:nvPr/>
            </p:nvSpPr>
            <p:spPr>
              <a:xfrm rot="17501734">
                <a:off x="7311737" y="3623656"/>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4" name="313 Conector"/>
              <p:cNvSpPr/>
              <p:nvPr/>
            </p:nvSpPr>
            <p:spPr>
              <a:xfrm rot="17501734">
                <a:off x="7192427" y="3837970"/>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16" name="315 Grupo"/>
            <p:cNvGrpSpPr/>
            <p:nvPr/>
          </p:nvGrpSpPr>
          <p:grpSpPr>
            <a:xfrm rot="3560689">
              <a:off x="7072330" y="4431446"/>
              <a:ext cx="340704" cy="426314"/>
              <a:chOff x="7175947" y="3616570"/>
              <a:chExt cx="340704" cy="426314"/>
            </a:xfrm>
          </p:grpSpPr>
          <p:sp>
            <p:nvSpPr>
              <p:cNvPr id="317" name="316 Conector"/>
              <p:cNvSpPr/>
              <p:nvPr/>
            </p:nvSpPr>
            <p:spPr>
              <a:xfrm rot="17501734">
                <a:off x="7168861" y="3679458"/>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8" name="317 Conector"/>
              <p:cNvSpPr/>
              <p:nvPr/>
            </p:nvSpPr>
            <p:spPr>
              <a:xfrm rot="17501734">
                <a:off x="7311737" y="3623656"/>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9" name="318 Conector"/>
              <p:cNvSpPr/>
              <p:nvPr/>
            </p:nvSpPr>
            <p:spPr>
              <a:xfrm rot="17501734">
                <a:off x="7192427" y="3837970"/>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20" name="319 Grupo"/>
            <p:cNvGrpSpPr/>
            <p:nvPr/>
          </p:nvGrpSpPr>
          <p:grpSpPr>
            <a:xfrm rot="13028462">
              <a:off x="8095169" y="3586011"/>
              <a:ext cx="340704" cy="426314"/>
              <a:chOff x="7175947" y="3616570"/>
              <a:chExt cx="340704" cy="426314"/>
            </a:xfrm>
          </p:grpSpPr>
          <p:sp>
            <p:nvSpPr>
              <p:cNvPr id="321" name="320 Conector"/>
              <p:cNvSpPr/>
              <p:nvPr/>
            </p:nvSpPr>
            <p:spPr>
              <a:xfrm rot="17501734">
                <a:off x="7168861" y="3679458"/>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2" name="321 Conector"/>
              <p:cNvSpPr/>
              <p:nvPr/>
            </p:nvSpPr>
            <p:spPr>
              <a:xfrm rot="17501734">
                <a:off x="7311737" y="3623656"/>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3" name="322 Conector"/>
              <p:cNvSpPr/>
              <p:nvPr/>
            </p:nvSpPr>
            <p:spPr>
              <a:xfrm rot="17501734">
                <a:off x="7192427" y="3837970"/>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24" name="323 Grupo"/>
            <p:cNvGrpSpPr/>
            <p:nvPr/>
          </p:nvGrpSpPr>
          <p:grpSpPr>
            <a:xfrm rot="1570165">
              <a:off x="8088948" y="4431446"/>
              <a:ext cx="340704" cy="426314"/>
              <a:chOff x="7175947" y="3616570"/>
              <a:chExt cx="340704" cy="426314"/>
            </a:xfrm>
          </p:grpSpPr>
          <p:sp>
            <p:nvSpPr>
              <p:cNvPr id="325" name="324 Conector"/>
              <p:cNvSpPr/>
              <p:nvPr/>
            </p:nvSpPr>
            <p:spPr>
              <a:xfrm rot="17501734">
                <a:off x="7168861" y="3679458"/>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6" name="325 Conector"/>
              <p:cNvSpPr/>
              <p:nvPr/>
            </p:nvSpPr>
            <p:spPr>
              <a:xfrm rot="17501734">
                <a:off x="7311737" y="3623656"/>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7" name="326 Conector"/>
              <p:cNvSpPr/>
              <p:nvPr/>
            </p:nvSpPr>
            <p:spPr>
              <a:xfrm rot="17501734">
                <a:off x="7192427" y="3837970"/>
                <a:ext cx="212000" cy="197828"/>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71" name="370 Grupo"/>
          <p:cNvGrpSpPr/>
          <p:nvPr/>
        </p:nvGrpSpPr>
        <p:grpSpPr>
          <a:xfrm>
            <a:off x="6878842" y="5214950"/>
            <a:ext cx="1908000" cy="1512000"/>
            <a:chOff x="357158" y="5203148"/>
            <a:chExt cx="1908000" cy="1512000"/>
          </a:xfrm>
        </p:grpSpPr>
        <p:sp>
          <p:nvSpPr>
            <p:cNvPr id="229" name="228 Rectángulo"/>
            <p:cNvSpPr/>
            <p:nvPr/>
          </p:nvSpPr>
          <p:spPr>
            <a:xfrm>
              <a:off x="357158" y="5203148"/>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70" name="369 Grupo"/>
            <p:cNvGrpSpPr/>
            <p:nvPr/>
          </p:nvGrpSpPr>
          <p:grpSpPr>
            <a:xfrm>
              <a:off x="785786" y="5643578"/>
              <a:ext cx="1000132" cy="1000132"/>
              <a:chOff x="642910" y="5500702"/>
              <a:chExt cx="1000132" cy="1000132"/>
            </a:xfrm>
          </p:grpSpPr>
          <p:sp>
            <p:nvSpPr>
              <p:cNvPr id="230" name="229 Conector"/>
              <p:cNvSpPr/>
              <p:nvPr/>
            </p:nvSpPr>
            <p:spPr>
              <a:xfrm>
                <a:off x="642910" y="6357958"/>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8" name="327 Conector"/>
              <p:cNvSpPr/>
              <p:nvPr/>
            </p:nvSpPr>
            <p:spPr>
              <a:xfrm>
                <a:off x="642910" y="6143644"/>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9" name="328 Conector"/>
              <p:cNvSpPr/>
              <p:nvPr/>
            </p:nvSpPr>
            <p:spPr>
              <a:xfrm>
                <a:off x="642910" y="571501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0" name="329 Conector"/>
              <p:cNvSpPr/>
              <p:nvPr/>
            </p:nvSpPr>
            <p:spPr>
              <a:xfrm>
                <a:off x="642910" y="5500702"/>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1" name="330 Conector"/>
              <p:cNvSpPr/>
              <p:nvPr/>
            </p:nvSpPr>
            <p:spPr>
              <a:xfrm>
                <a:off x="642910" y="5929330"/>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0" name="339 Conector"/>
              <p:cNvSpPr/>
              <p:nvPr/>
            </p:nvSpPr>
            <p:spPr>
              <a:xfrm>
                <a:off x="857224" y="6357958"/>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1" name="340 Conector"/>
              <p:cNvSpPr/>
              <p:nvPr/>
            </p:nvSpPr>
            <p:spPr>
              <a:xfrm>
                <a:off x="857224" y="6143644"/>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2" name="341 Conector"/>
              <p:cNvSpPr/>
              <p:nvPr/>
            </p:nvSpPr>
            <p:spPr>
              <a:xfrm>
                <a:off x="857224" y="5715016"/>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3" name="342 Conector"/>
              <p:cNvSpPr/>
              <p:nvPr/>
            </p:nvSpPr>
            <p:spPr>
              <a:xfrm>
                <a:off x="857224" y="5500702"/>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4" name="343 Conector"/>
              <p:cNvSpPr/>
              <p:nvPr/>
            </p:nvSpPr>
            <p:spPr>
              <a:xfrm>
                <a:off x="857224" y="5929330"/>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7" name="346 Conector"/>
              <p:cNvSpPr/>
              <p:nvPr/>
            </p:nvSpPr>
            <p:spPr>
              <a:xfrm>
                <a:off x="1071538" y="6357958"/>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8" name="347 Conector"/>
              <p:cNvSpPr/>
              <p:nvPr/>
            </p:nvSpPr>
            <p:spPr>
              <a:xfrm>
                <a:off x="1071538" y="6143644"/>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9" name="348 Conector"/>
              <p:cNvSpPr/>
              <p:nvPr/>
            </p:nvSpPr>
            <p:spPr>
              <a:xfrm>
                <a:off x="1071538" y="571501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0" name="349 Conector"/>
              <p:cNvSpPr/>
              <p:nvPr/>
            </p:nvSpPr>
            <p:spPr>
              <a:xfrm>
                <a:off x="1071538" y="5500702"/>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1" name="350 Conector"/>
              <p:cNvSpPr/>
              <p:nvPr/>
            </p:nvSpPr>
            <p:spPr>
              <a:xfrm>
                <a:off x="1071538" y="5929330"/>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3" name="352 Conector"/>
              <p:cNvSpPr/>
              <p:nvPr/>
            </p:nvSpPr>
            <p:spPr>
              <a:xfrm>
                <a:off x="1285852" y="6357958"/>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4" name="353 Conector"/>
              <p:cNvSpPr/>
              <p:nvPr/>
            </p:nvSpPr>
            <p:spPr>
              <a:xfrm>
                <a:off x="1285852" y="6143644"/>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5" name="354 Conector"/>
              <p:cNvSpPr/>
              <p:nvPr/>
            </p:nvSpPr>
            <p:spPr>
              <a:xfrm>
                <a:off x="1285852" y="5715016"/>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6" name="355 Conector"/>
              <p:cNvSpPr/>
              <p:nvPr/>
            </p:nvSpPr>
            <p:spPr>
              <a:xfrm>
                <a:off x="1285852" y="5500702"/>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7" name="356 Conector"/>
              <p:cNvSpPr/>
              <p:nvPr/>
            </p:nvSpPr>
            <p:spPr>
              <a:xfrm>
                <a:off x="1285852" y="5929330"/>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9" name="358 Conector"/>
              <p:cNvSpPr/>
              <p:nvPr/>
            </p:nvSpPr>
            <p:spPr>
              <a:xfrm>
                <a:off x="1500166" y="6357958"/>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0" name="359 Conector"/>
              <p:cNvSpPr/>
              <p:nvPr/>
            </p:nvSpPr>
            <p:spPr>
              <a:xfrm>
                <a:off x="1500166" y="6143644"/>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1" name="360 Conector"/>
              <p:cNvSpPr/>
              <p:nvPr/>
            </p:nvSpPr>
            <p:spPr>
              <a:xfrm>
                <a:off x="1500166" y="571501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2" name="361 Conector"/>
              <p:cNvSpPr/>
              <p:nvPr/>
            </p:nvSpPr>
            <p:spPr>
              <a:xfrm>
                <a:off x="1500166" y="5500702"/>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3" name="362 Conector"/>
              <p:cNvSpPr/>
              <p:nvPr/>
            </p:nvSpPr>
            <p:spPr>
              <a:xfrm>
                <a:off x="1500166" y="5929330"/>
                <a:ext cx="142876" cy="142876"/>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406" name="405 Grupo"/>
          <p:cNvGrpSpPr/>
          <p:nvPr/>
        </p:nvGrpSpPr>
        <p:grpSpPr>
          <a:xfrm>
            <a:off x="2592562" y="5203148"/>
            <a:ext cx="1908000" cy="1512000"/>
            <a:chOff x="2592562" y="5203148"/>
            <a:chExt cx="1908000" cy="1512000"/>
          </a:xfrm>
        </p:grpSpPr>
        <p:sp>
          <p:nvSpPr>
            <p:cNvPr id="198" name="197 Rectángulo"/>
            <p:cNvSpPr/>
            <p:nvPr/>
          </p:nvSpPr>
          <p:spPr>
            <a:xfrm>
              <a:off x="2592562" y="5203148"/>
              <a:ext cx="1908000" cy="151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77" name="376 Grupo"/>
            <p:cNvGrpSpPr/>
            <p:nvPr/>
          </p:nvGrpSpPr>
          <p:grpSpPr>
            <a:xfrm rot="2183449">
              <a:off x="3403740" y="5979113"/>
              <a:ext cx="295790" cy="389328"/>
              <a:chOff x="3423973" y="5341757"/>
              <a:chExt cx="295790" cy="389328"/>
            </a:xfrm>
          </p:grpSpPr>
          <p:sp>
            <p:nvSpPr>
              <p:cNvPr id="374" name="373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5" name="374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6" name="375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3" name="372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78" name="377 Grupo"/>
            <p:cNvGrpSpPr/>
            <p:nvPr/>
          </p:nvGrpSpPr>
          <p:grpSpPr>
            <a:xfrm>
              <a:off x="2786050" y="5754316"/>
              <a:ext cx="295790" cy="389328"/>
              <a:chOff x="3423973" y="5341757"/>
              <a:chExt cx="295790" cy="389328"/>
            </a:xfrm>
          </p:grpSpPr>
          <p:sp>
            <p:nvSpPr>
              <p:cNvPr id="379" name="378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0" name="379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1" name="380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2" name="381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83" name="382 Grupo"/>
            <p:cNvGrpSpPr/>
            <p:nvPr/>
          </p:nvGrpSpPr>
          <p:grpSpPr>
            <a:xfrm rot="3532168">
              <a:off x="3286116" y="5429264"/>
              <a:ext cx="295790" cy="389328"/>
              <a:chOff x="3423973" y="5341757"/>
              <a:chExt cx="295790" cy="389328"/>
            </a:xfrm>
          </p:grpSpPr>
          <p:sp>
            <p:nvSpPr>
              <p:cNvPr id="384" name="383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5" name="384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6" name="385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7" name="386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88" name="387 Grupo"/>
            <p:cNvGrpSpPr/>
            <p:nvPr/>
          </p:nvGrpSpPr>
          <p:grpSpPr>
            <a:xfrm rot="19965748">
              <a:off x="3857620" y="6254382"/>
              <a:ext cx="295790" cy="389328"/>
              <a:chOff x="3423973" y="5341757"/>
              <a:chExt cx="295790" cy="389328"/>
            </a:xfrm>
          </p:grpSpPr>
          <p:sp>
            <p:nvSpPr>
              <p:cNvPr id="389" name="388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0" name="389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1" name="390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2" name="391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93" name="392 Grupo"/>
            <p:cNvGrpSpPr/>
            <p:nvPr/>
          </p:nvGrpSpPr>
          <p:grpSpPr>
            <a:xfrm rot="17752889">
              <a:off x="2786050" y="6254382"/>
              <a:ext cx="295790" cy="389328"/>
              <a:chOff x="3423973" y="5341757"/>
              <a:chExt cx="295790" cy="389328"/>
            </a:xfrm>
          </p:grpSpPr>
          <p:sp>
            <p:nvSpPr>
              <p:cNvPr id="394" name="393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5" name="394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6" name="395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7" name="396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98" name="397 Grupo"/>
            <p:cNvGrpSpPr/>
            <p:nvPr/>
          </p:nvGrpSpPr>
          <p:grpSpPr>
            <a:xfrm rot="17458804">
              <a:off x="3990458" y="5682878"/>
              <a:ext cx="295790" cy="389328"/>
              <a:chOff x="3423973" y="5341757"/>
              <a:chExt cx="295790" cy="389328"/>
            </a:xfrm>
          </p:grpSpPr>
          <p:sp>
            <p:nvSpPr>
              <p:cNvPr id="399" name="398 Conector"/>
              <p:cNvSpPr/>
              <p:nvPr/>
            </p:nvSpPr>
            <p:spPr>
              <a:xfrm rot="17501734">
                <a:off x="35862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0" name="399 Conector"/>
              <p:cNvSpPr/>
              <p:nvPr/>
            </p:nvSpPr>
            <p:spPr>
              <a:xfrm rot="17501734">
                <a:off x="3416887" y="5597609"/>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1" name="400 Conector"/>
              <p:cNvSpPr/>
              <p:nvPr/>
            </p:nvSpPr>
            <p:spPr>
              <a:xfrm rot="17501734">
                <a:off x="3488325" y="5348843"/>
                <a:ext cx="140562" cy="12639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2" name="401 Conector"/>
              <p:cNvSpPr/>
              <p:nvPr/>
            </p:nvSpPr>
            <p:spPr>
              <a:xfrm rot="20619692">
                <a:off x="3452537" y="5455089"/>
                <a:ext cx="212000" cy="197828"/>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03" name="402 Conector"/>
            <p:cNvSpPr/>
            <p:nvPr/>
          </p:nvSpPr>
          <p:spPr>
            <a:xfrm>
              <a:off x="3214678" y="5929330"/>
              <a:ext cx="142876" cy="142876"/>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4" name="403 Conector"/>
            <p:cNvSpPr/>
            <p:nvPr/>
          </p:nvSpPr>
          <p:spPr>
            <a:xfrm>
              <a:off x="3857620" y="6000768"/>
              <a:ext cx="142876" cy="142876"/>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5" name="404 Conector"/>
            <p:cNvSpPr/>
            <p:nvPr/>
          </p:nvSpPr>
          <p:spPr>
            <a:xfrm>
              <a:off x="3428992" y="6500834"/>
              <a:ext cx="142876" cy="142876"/>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40" name="439 Grupo"/>
          <p:cNvGrpSpPr/>
          <p:nvPr/>
        </p:nvGrpSpPr>
        <p:grpSpPr>
          <a:xfrm>
            <a:off x="4718197" y="3429000"/>
            <a:ext cx="1925505" cy="1525872"/>
            <a:chOff x="4714875" y="3429000"/>
            <a:chExt cx="1925505" cy="1525872"/>
          </a:xfrm>
        </p:grpSpPr>
        <p:sp>
          <p:nvSpPr>
            <p:cNvPr id="228" name="227 Rectángulo"/>
            <p:cNvSpPr/>
            <p:nvPr/>
          </p:nvSpPr>
          <p:spPr>
            <a:xfrm>
              <a:off x="4714875" y="3429000"/>
              <a:ext cx="1925505" cy="15258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11" name="410 Grupo"/>
            <p:cNvGrpSpPr/>
            <p:nvPr/>
          </p:nvGrpSpPr>
          <p:grpSpPr>
            <a:xfrm>
              <a:off x="4929190" y="3643314"/>
              <a:ext cx="285752" cy="214314"/>
              <a:chOff x="5000628" y="3857628"/>
              <a:chExt cx="285752" cy="214314"/>
            </a:xfrm>
          </p:grpSpPr>
          <p:sp>
            <p:nvSpPr>
              <p:cNvPr id="408" name="407 Conector"/>
              <p:cNvSpPr/>
              <p:nvPr/>
            </p:nvSpPr>
            <p:spPr>
              <a:xfrm>
                <a:off x="5143504" y="3857628"/>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9" name="408 Conector"/>
              <p:cNvSpPr/>
              <p:nvPr/>
            </p:nvSpPr>
            <p:spPr>
              <a:xfrm>
                <a:off x="5000628" y="3929066"/>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2" name="411 Grupo"/>
            <p:cNvGrpSpPr/>
            <p:nvPr/>
          </p:nvGrpSpPr>
          <p:grpSpPr>
            <a:xfrm>
              <a:off x="5857884" y="4214818"/>
              <a:ext cx="285752" cy="214314"/>
              <a:chOff x="5000628" y="3857628"/>
              <a:chExt cx="285752" cy="214314"/>
            </a:xfrm>
          </p:grpSpPr>
          <p:sp>
            <p:nvSpPr>
              <p:cNvPr id="413" name="412 Conector"/>
              <p:cNvSpPr/>
              <p:nvPr/>
            </p:nvSpPr>
            <p:spPr>
              <a:xfrm>
                <a:off x="5143504" y="3857628"/>
                <a:ext cx="142876" cy="142876"/>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4" name="413 Conector"/>
              <p:cNvSpPr/>
              <p:nvPr/>
            </p:nvSpPr>
            <p:spPr>
              <a:xfrm>
                <a:off x="5000628" y="3929066"/>
                <a:ext cx="142876" cy="14287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9" name="418 Grupo"/>
            <p:cNvGrpSpPr/>
            <p:nvPr/>
          </p:nvGrpSpPr>
          <p:grpSpPr>
            <a:xfrm rot="4584482">
              <a:off x="6006171" y="3660192"/>
              <a:ext cx="357190" cy="269987"/>
              <a:chOff x="5643570" y="3587641"/>
              <a:chExt cx="357190" cy="269987"/>
            </a:xfrm>
          </p:grpSpPr>
          <p:sp>
            <p:nvSpPr>
              <p:cNvPr id="416" name="415 Conector"/>
              <p:cNvSpPr/>
              <p:nvPr/>
            </p:nvSpPr>
            <p:spPr>
              <a:xfrm>
                <a:off x="5859427" y="3725742"/>
                <a:ext cx="141333" cy="131886"/>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7" name="416 Conector"/>
              <p:cNvSpPr/>
              <p:nvPr/>
            </p:nvSpPr>
            <p:spPr>
              <a:xfrm>
                <a:off x="5643570" y="3725742"/>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5" name="414 Conector"/>
              <p:cNvSpPr/>
              <p:nvPr/>
            </p:nvSpPr>
            <p:spPr>
              <a:xfrm>
                <a:off x="5715008" y="3587641"/>
                <a:ext cx="212771" cy="19854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20" name="419 Grupo"/>
            <p:cNvGrpSpPr/>
            <p:nvPr/>
          </p:nvGrpSpPr>
          <p:grpSpPr>
            <a:xfrm rot="17825162">
              <a:off x="5023541" y="4443175"/>
              <a:ext cx="357190" cy="269987"/>
              <a:chOff x="5643570" y="3587641"/>
              <a:chExt cx="357190" cy="269987"/>
            </a:xfrm>
          </p:grpSpPr>
          <p:sp>
            <p:nvSpPr>
              <p:cNvPr id="421" name="420 Conector"/>
              <p:cNvSpPr/>
              <p:nvPr/>
            </p:nvSpPr>
            <p:spPr>
              <a:xfrm>
                <a:off x="5859427" y="3725742"/>
                <a:ext cx="141333" cy="131886"/>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2" name="421 Conector"/>
              <p:cNvSpPr/>
              <p:nvPr/>
            </p:nvSpPr>
            <p:spPr>
              <a:xfrm>
                <a:off x="5643570" y="3725742"/>
                <a:ext cx="141333" cy="131886"/>
              </a:xfrm>
              <a:prstGeom prst="flowChartConnector">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3" name="422 Conector"/>
              <p:cNvSpPr/>
              <p:nvPr/>
            </p:nvSpPr>
            <p:spPr>
              <a:xfrm>
                <a:off x="5715008" y="3587641"/>
                <a:ext cx="212771" cy="198549"/>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31" name="430 Grupo"/>
            <p:cNvGrpSpPr/>
            <p:nvPr/>
          </p:nvGrpSpPr>
          <p:grpSpPr>
            <a:xfrm>
              <a:off x="5286380" y="3929066"/>
              <a:ext cx="355647" cy="344315"/>
              <a:chOff x="5429256" y="4000504"/>
              <a:chExt cx="355647" cy="344315"/>
            </a:xfrm>
          </p:grpSpPr>
          <p:sp>
            <p:nvSpPr>
              <p:cNvPr id="426" name="425 Conector"/>
              <p:cNvSpPr/>
              <p:nvPr/>
            </p:nvSpPr>
            <p:spPr>
              <a:xfrm>
                <a:off x="5643570" y="4000504"/>
                <a:ext cx="141333" cy="128819"/>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30" name="429 Grupo"/>
              <p:cNvGrpSpPr/>
              <p:nvPr/>
            </p:nvGrpSpPr>
            <p:grpSpPr>
              <a:xfrm>
                <a:off x="5429256" y="4014561"/>
                <a:ext cx="355647" cy="330258"/>
                <a:chOff x="5429256" y="4014561"/>
                <a:chExt cx="355647" cy="330258"/>
              </a:xfrm>
            </p:grpSpPr>
            <p:sp>
              <p:nvSpPr>
                <p:cNvPr id="427" name="426 Conector"/>
                <p:cNvSpPr/>
                <p:nvPr/>
              </p:nvSpPr>
              <p:spPr>
                <a:xfrm>
                  <a:off x="5643570" y="4214818"/>
                  <a:ext cx="141333" cy="128819"/>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29" name="428 Grupo"/>
                <p:cNvGrpSpPr/>
                <p:nvPr/>
              </p:nvGrpSpPr>
              <p:grpSpPr>
                <a:xfrm>
                  <a:off x="5429256" y="4014561"/>
                  <a:ext cx="317450" cy="330258"/>
                  <a:chOff x="5429256" y="4014561"/>
                  <a:chExt cx="317450" cy="330258"/>
                </a:xfrm>
              </p:grpSpPr>
              <p:sp>
                <p:nvSpPr>
                  <p:cNvPr id="425" name="424 Conector"/>
                  <p:cNvSpPr/>
                  <p:nvPr/>
                </p:nvSpPr>
                <p:spPr>
                  <a:xfrm>
                    <a:off x="5430799" y="4014561"/>
                    <a:ext cx="142630" cy="130001"/>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8" name="427 Conector"/>
                  <p:cNvSpPr/>
                  <p:nvPr/>
                </p:nvSpPr>
                <p:spPr>
                  <a:xfrm>
                    <a:off x="5429256" y="4214818"/>
                    <a:ext cx="142630" cy="130001"/>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4" name="423 Conector"/>
                  <p:cNvSpPr/>
                  <p:nvPr/>
                </p:nvSpPr>
                <p:spPr>
                  <a:xfrm rot="16622011">
                    <a:off x="5524860" y="4053343"/>
                    <a:ext cx="214059" cy="229632"/>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432" name="431 Grupo"/>
            <p:cNvGrpSpPr/>
            <p:nvPr/>
          </p:nvGrpSpPr>
          <p:grpSpPr>
            <a:xfrm>
              <a:off x="6145179" y="4513445"/>
              <a:ext cx="355647" cy="344315"/>
              <a:chOff x="5429256" y="4000504"/>
              <a:chExt cx="355647" cy="344315"/>
            </a:xfrm>
          </p:grpSpPr>
          <p:sp>
            <p:nvSpPr>
              <p:cNvPr id="433" name="432 Conector"/>
              <p:cNvSpPr/>
              <p:nvPr/>
            </p:nvSpPr>
            <p:spPr>
              <a:xfrm>
                <a:off x="5643570" y="4000504"/>
                <a:ext cx="141333" cy="128819"/>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34" name="429 Grupo"/>
              <p:cNvGrpSpPr/>
              <p:nvPr/>
            </p:nvGrpSpPr>
            <p:grpSpPr>
              <a:xfrm>
                <a:off x="5429256" y="4014561"/>
                <a:ext cx="355647" cy="330258"/>
                <a:chOff x="5429256" y="4014561"/>
                <a:chExt cx="355647" cy="330258"/>
              </a:xfrm>
            </p:grpSpPr>
            <p:sp>
              <p:nvSpPr>
                <p:cNvPr id="435" name="434 Conector"/>
                <p:cNvSpPr/>
                <p:nvPr/>
              </p:nvSpPr>
              <p:spPr>
                <a:xfrm>
                  <a:off x="5643570" y="4214818"/>
                  <a:ext cx="141333" cy="128819"/>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36" name="428 Grupo"/>
                <p:cNvGrpSpPr/>
                <p:nvPr/>
              </p:nvGrpSpPr>
              <p:grpSpPr>
                <a:xfrm>
                  <a:off x="5429256" y="4014561"/>
                  <a:ext cx="317450" cy="330258"/>
                  <a:chOff x="5429256" y="4014561"/>
                  <a:chExt cx="317450" cy="330258"/>
                </a:xfrm>
              </p:grpSpPr>
              <p:sp>
                <p:nvSpPr>
                  <p:cNvPr id="437" name="436 Conector"/>
                  <p:cNvSpPr/>
                  <p:nvPr/>
                </p:nvSpPr>
                <p:spPr>
                  <a:xfrm>
                    <a:off x="5430799" y="4014561"/>
                    <a:ext cx="142630" cy="130001"/>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8" name="437 Conector"/>
                  <p:cNvSpPr/>
                  <p:nvPr/>
                </p:nvSpPr>
                <p:spPr>
                  <a:xfrm>
                    <a:off x="5429256" y="4214818"/>
                    <a:ext cx="142630" cy="130001"/>
                  </a:xfrm>
                  <a:prstGeom prst="flowChartConnector">
                    <a:avLst/>
                  </a:prstGeom>
                  <a:solidFill>
                    <a:srgbClr val="F27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9" name="438 Conector"/>
                  <p:cNvSpPr/>
                  <p:nvPr/>
                </p:nvSpPr>
                <p:spPr>
                  <a:xfrm rot="16622011">
                    <a:off x="5524860" y="4053343"/>
                    <a:ext cx="214059" cy="229632"/>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sp>
        <p:nvSpPr>
          <p:cNvPr id="309" name="30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17</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3" name="2 Rectángulo"/>
          <p:cNvSpPr/>
          <p:nvPr/>
        </p:nvSpPr>
        <p:spPr>
          <a:xfrm>
            <a:off x="71438" y="754733"/>
            <a:ext cx="5715008" cy="2308324"/>
          </a:xfrm>
          <a:prstGeom prst="rect">
            <a:avLst/>
          </a:prstGeom>
          <a:solidFill>
            <a:schemeClr val="bg2"/>
          </a:solidFill>
        </p:spPr>
        <p:txBody>
          <a:bodyPr wrap="square">
            <a:spAutoFit/>
          </a:bodyPr>
          <a:lstStyle/>
          <a:p>
            <a:pPr algn="just"/>
            <a:r>
              <a:rPr lang="es-ES" sz="2400" b="1" dirty="0" smtClean="0"/>
              <a:t>Which of the following diagrams represent:</a:t>
            </a:r>
          </a:p>
          <a:p>
            <a:pPr algn="just"/>
            <a:r>
              <a:rPr lang="es-ES" sz="2400" b="1" dirty="0" smtClean="0"/>
              <a:t>  </a:t>
            </a:r>
          </a:p>
          <a:p>
            <a:pPr marL="342900" indent="-342900" algn="just">
              <a:buFont typeface="+mj-lt"/>
              <a:buAutoNum type="arabicPeriod"/>
            </a:pPr>
            <a:r>
              <a:rPr lang="es-ES" sz="2400" b="1" dirty="0" smtClean="0"/>
              <a:t>The compound CO (gas)</a:t>
            </a:r>
          </a:p>
          <a:p>
            <a:pPr marL="342900" indent="-342900" algn="just">
              <a:buFont typeface="+mj-lt"/>
              <a:buAutoNum type="arabicPeriod"/>
            </a:pPr>
            <a:r>
              <a:rPr lang="es-ES" sz="2400" b="1" dirty="0" smtClean="0"/>
              <a:t>The simple substance O</a:t>
            </a:r>
            <a:r>
              <a:rPr lang="es-ES" sz="2400" b="1" baseline="-25000" dirty="0" smtClean="0"/>
              <a:t>3 </a:t>
            </a:r>
            <a:r>
              <a:rPr lang="es-ES" sz="2400" b="1" dirty="0" smtClean="0"/>
              <a:t>(gas)</a:t>
            </a:r>
            <a:endParaRPr lang="es-ES" sz="2400" b="1" baseline="-25000" dirty="0" smtClean="0"/>
          </a:p>
          <a:p>
            <a:pPr marL="342900" indent="-342900" algn="just">
              <a:buFont typeface="+mj-lt"/>
              <a:buAutoNum type="arabicPeriod"/>
            </a:pPr>
            <a:r>
              <a:rPr lang="es-ES" sz="2400" b="1" dirty="0" smtClean="0"/>
              <a:t>The compound H</a:t>
            </a:r>
            <a:r>
              <a:rPr lang="es-ES" sz="2400" b="1" baseline="-25000" dirty="0" smtClean="0"/>
              <a:t>2</a:t>
            </a:r>
            <a:r>
              <a:rPr lang="es-ES" sz="2400" b="1" dirty="0" smtClean="0"/>
              <a:t>O (liquid)</a:t>
            </a:r>
          </a:p>
          <a:p>
            <a:pPr marL="342900" indent="-342900" algn="just">
              <a:buFont typeface="+mj-lt"/>
              <a:buAutoNum type="arabicPeriod"/>
            </a:pPr>
            <a:r>
              <a:rPr lang="es-ES" sz="2400" b="1" dirty="0" smtClean="0"/>
              <a:t>The compound NaCl (solid)</a:t>
            </a:r>
          </a:p>
        </p:txBody>
      </p:sp>
      <p:sp>
        <p:nvSpPr>
          <p:cNvPr id="13" name="12 Elipse"/>
          <p:cNvSpPr/>
          <p:nvPr/>
        </p:nvSpPr>
        <p:spPr>
          <a:xfrm>
            <a:off x="214282" y="3857628"/>
            <a:ext cx="2714644" cy="271464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33 Grupo"/>
          <p:cNvGrpSpPr/>
          <p:nvPr/>
        </p:nvGrpSpPr>
        <p:grpSpPr>
          <a:xfrm>
            <a:off x="6215074" y="785794"/>
            <a:ext cx="2714644" cy="2714644"/>
            <a:chOff x="6286512" y="785794"/>
            <a:chExt cx="2714644" cy="2714644"/>
          </a:xfrm>
        </p:grpSpPr>
        <p:sp>
          <p:nvSpPr>
            <p:cNvPr id="11" name="10 Elipse"/>
            <p:cNvSpPr/>
            <p:nvPr/>
          </p:nvSpPr>
          <p:spPr>
            <a:xfrm>
              <a:off x="6286512" y="785794"/>
              <a:ext cx="2714644" cy="271464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8" name="17 Grupo"/>
            <p:cNvGrpSpPr/>
            <p:nvPr/>
          </p:nvGrpSpPr>
          <p:grpSpPr>
            <a:xfrm rot="15981896">
              <a:off x="7429520" y="1071546"/>
              <a:ext cx="285752" cy="214314"/>
              <a:chOff x="7072330" y="1357298"/>
              <a:chExt cx="285752" cy="214314"/>
            </a:xfrm>
          </p:grpSpPr>
          <p:sp>
            <p:nvSpPr>
              <p:cNvPr id="15" name="14 Conector"/>
              <p:cNvSpPr/>
              <p:nvPr/>
            </p:nvSpPr>
            <p:spPr>
              <a:xfrm>
                <a:off x="7072330" y="135729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onector"/>
              <p:cNvSpPr/>
              <p:nvPr/>
            </p:nvSpPr>
            <p:spPr>
              <a:xfrm>
                <a:off x="7215206" y="142873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18 Grupo"/>
            <p:cNvGrpSpPr/>
            <p:nvPr/>
          </p:nvGrpSpPr>
          <p:grpSpPr>
            <a:xfrm rot="14034350">
              <a:off x="8429652" y="1785926"/>
              <a:ext cx="285752" cy="214314"/>
              <a:chOff x="7072330" y="1357298"/>
              <a:chExt cx="285752" cy="214314"/>
            </a:xfrm>
          </p:grpSpPr>
          <p:sp>
            <p:nvSpPr>
              <p:cNvPr id="20" name="19 Conector"/>
              <p:cNvSpPr/>
              <p:nvPr/>
            </p:nvSpPr>
            <p:spPr>
              <a:xfrm>
                <a:off x="7072330" y="135729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onector"/>
              <p:cNvSpPr/>
              <p:nvPr/>
            </p:nvSpPr>
            <p:spPr>
              <a:xfrm>
                <a:off x="7215206" y="142873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2" name="21 Grupo"/>
            <p:cNvGrpSpPr/>
            <p:nvPr/>
          </p:nvGrpSpPr>
          <p:grpSpPr>
            <a:xfrm rot="2750116">
              <a:off x="7572396" y="2143116"/>
              <a:ext cx="285752" cy="214314"/>
              <a:chOff x="7072330" y="1357298"/>
              <a:chExt cx="285752" cy="214314"/>
            </a:xfrm>
          </p:grpSpPr>
          <p:sp>
            <p:nvSpPr>
              <p:cNvPr id="23" name="22 Conector"/>
              <p:cNvSpPr/>
              <p:nvPr/>
            </p:nvSpPr>
            <p:spPr>
              <a:xfrm>
                <a:off x="7072330" y="135729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onector"/>
              <p:cNvSpPr/>
              <p:nvPr/>
            </p:nvSpPr>
            <p:spPr>
              <a:xfrm>
                <a:off x="7215206" y="142873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5" name="24 Grupo"/>
            <p:cNvGrpSpPr/>
            <p:nvPr/>
          </p:nvGrpSpPr>
          <p:grpSpPr>
            <a:xfrm>
              <a:off x="6429388" y="1928802"/>
              <a:ext cx="285752" cy="214314"/>
              <a:chOff x="7072330" y="1357298"/>
              <a:chExt cx="285752" cy="214314"/>
            </a:xfrm>
          </p:grpSpPr>
          <p:sp>
            <p:nvSpPr>
              <p:cNvPr id="26" name="25 Conector"/>
              <p:cNvSpPr/>
              <p:nvPr/>
            </p:nvSpPr>
            <p:spPr>
              <a:xfrm>
                <a:off x="7072330" y="135729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Conector"/>
              <p:cNvSpPr/>
              <p:nvPr/>
            </p:nvSpPr>
            <p:spPr>
              <a:xfrm>
                <a:off x="7215206" y="142873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27 Grupo"/>
            <p:cNvGrpSpPr/>
            <p:nvPr/>
          </p:nvGrpSpPr>
          <p:grpSpPr>
            <a:xfrm rot="3860310">
              <a:off x="7429520" y="3143248"/>
              <a:ext cx="285752" cy="214314"/>
              <a:chOff x="7072330" y="1357298"/>
              <a:chExt cx="285752" cy="214314"/>
            </a:xfrm>
          </p:grpSpPr>
          <p:sp>
            <p:nvSpPr>
              <p:cNvPr id="29" name="28 Conector"/>
              <p:cNvSpPr/>
              <p:nvPr/>
            </p:nvSpPr>
            <p:spPr>
              <a:xfrm>
                <a:off x="7072330" y="1357298"/>
                <a:ext cx="142876" cy="142876"/>
              </a:xfrm>
              <a:prstGeom prst="flowChartConnec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onector"/>
              <p:cNvSpPr/>
              <p:nvPr/>
            </p:nvSpPr>
            <p:spPr>
              <a:xfrm>
                <a:off x="7215206" y="1428736"/>
                <a:ext cx="142876" cy="142876"/>
              </a:xfrm>
              <a:prstGeom prst="flowChartConnector">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3" name="112 Grupo"/>
          <p:cNvGrpSpPr/>
          <p:nvPr/>
        </p:nvGrpSpPr>
        <p:grpSpPr>
          <a:xfrm>
            <a:off x="6215074" y="3857628"/>
            <a:ext cx="2714644" cy="2714644"/>
            <a:chOff x="6215074" y="3857628"/>
            <a:chExt cx="2714644" cy="2714644"/>
          </a:xfrm>
        </p:grpSpPr>
        <p:sp>
          <p:nvSpPr>
            <p:cNvPr id="12" name="11 Elipse"/>
            <p:cNvSpPr/>
            <p:nvPr/>
          </p:nvSpPr>
          <p:spPr>
            <a:xfrm>
              <a:off x="6215074" y="3857628"/>
              <a:ext cx="2714644" cy="271464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2" name="111 Grupo"/>
            <p:cNvGrpSpPr/>
            <p:nvPr/>
          </p:nvGrpSpPr>
          <p:grpSpPr>
            <a:xfrm>
              <a:off x="7036285" y="4847282"/>
              <a:ext cx="1143660" cy="873128"/>
              <a:chOff x="7036285" y="4847282"/>
              <a:chExt cx="1143660" cy="873128"/>
            </a:xfrm>
          </p:grpSpPr>
          <p:grpSp>
            <p:nvGrpSpPr>
              <p:cNvPr id="110" name="109 Grupo"/>
              <p:cNvGrpSpPr/>
              <p:nvPr/>
            </p:nvGrpSpPr>
            <p:grpSpPr>
              <a:xfrm>
                <a:off x="7036285" y="5275910"/>
                <a:ext cx="1143007" cy="444500"/>
                <a:chOff x="7036285" y="5275910"/>
                <a:chExt cx="1143007" cy="444500"/>
              </a:xfrm>
            </p:grpSpPr>
            <p:grpSp>
              <p:nvGrpSpPr>
                <p:cNvPr id="31" name="30 Grupo"/>
                <p:cNvGrpSpPr/>
                <p:nvPr/>
              </p:nvGrpSpPr>
              <p:grpSpPr>
                <a:xfrm rot="19595618">
                  <a:off x="7036937" y="5296866"/>
                  <a:ext cx="285752" cy="214314"/>
                  <a:chOff x="7072330" y="1357298"/>
                  <a:chExt cx="285752" cy="214314"/>
                </a:xfrm>
              </p:grpSpPr>
              <p:sp>
                <p:nvSpPr>
                  <p:cNvPr id="32" name="31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34 Grupo"/>
                <p:cNvGrpSpPr/>
                <p:nvPr/>
              </p:nvGrpSpPr>
              <p:grpSpPr>
                <a:xfrm rot="19595618">
                  <a:off x="7465565" y="5275910"/>
                  <a:ext cx="285752" cy="214314"/>
                  <a:chOff x="7072330" y="1357298"/>
                  <a:chExt cx="285752" cy="214314"/>
                </a:xfrm>
              </p:grpSpPr>
              <p:sp>
                <p:nvSpPr>
                  <p:cNvPr id="36" name="35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8" name="37 Grupo"/>
                <p:cNvGrpSpPr/>
                <p:nvPr/>
              </p:nvGrpSpPr>
              <p:grpSpPr>
                <a:xfrm rot="19595618">
                  <a:off x="7886720" y="5275910"/>
                  <a:ext cx="285752" cy="214314"/>
                  <a:chOff x="7072330" y="1357298"/>
                  <a:chExt cx="285752" cy="214314"/>
                </a:xfrm>
              </p:grpSpPr>
              <p:sp>
                <p:nvSpPr>
                  <p:cNvPr id="39" name="38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 name="40 Grupo"/>
                <p:cNvGrpSpPr/>
                <p:nvPr/>
              </p:nvGrpSpPr>
              <p:grpSpPr>
                <a:xfrm rot="19595618">
                  <a:off x="7893540" y="5490224"/>
                  <a:ext cx="285752" cy="214314"/>
                  <a:chOff x="7072330" y="1357298"/>
                  <a:chExt cx="285752" cy="214314"/>
                </a:xfrm>
              </p:grpSpPr>
              <p:sp>
                <p:nvSpPr>
                  <p:cNvPr id="42" name="41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4" name="43 Grupo"/>
                <p:cNvGrpSpPr/>
                <p:nvPr/>
              </p:nvGrpSpPr>
              <p:grpSpPr>
                <a:xfrm rot="19595618">
                  <a:off x="7464260" y="5490224"/>
                  <a:ext cx="285752" cy="214314"/>
                  <a:chOff x="7072330" y="1357298"/>
                  <a:chExt cx="285752" cy="214314"/>
                </a:xfrm>
              </p:grpSpPr>
              <p:sp>
                <p:nvSpPr>
                  <p:cNvPr id="45" name="44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45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7" name="46 Grupo"/>
                <p:cNvGrpSpPr/>
                <p:nvPr/>
              </p:nvGrpSpPr>
              <p:grpSpPr>
                <a:xfrm rot="19595618">
                  <a:off x="7036285" y="5506096"/>
                  <a:ext cx="285752" cy="214314"/>
                  <a:chOff x="7072330" y="1357298"/>
                  <a:chExt cx="285752" cy="214314"/>
                </a:xfrm>
              </p:grpSpPr>
              <p:sp>
                <p:nvSpPr>
                  <p:cNvPr id="48" name="47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111" name="110 Grupo"/>
              <p:cNvGrpSpPr/>
              <p:nvPr/>
            </p:nvGrpSpPr>
            <p:grpSpPr>
              <a:xfrm>
                <a:off x="7036285" y="4847282"/>
                <a:ext cx="1143660" cy="449584"/>
                <a:chOff x="7036285" y="4847282"/>
                <a:chExt cx="1143660" cy="449584"/>
              </a:xfrm>
            </p:grpSpPr>
            <p:grpSp>
              <p:nvGrpSpPr>
                <p:cNvPr id="50" name="49 Grupo"/>
                <p:cNvGrpSpPr/>
                <p:nvPr/>
              </p:nvGrpSpPr>
              <p:grpSpPr>
                <a:xfrm rot="19595618">
                  <a:off x="7036285" y="5082552"/>
                  <a:ext cx="285752" cy="214314"/>
                  <a:chOff x="7072330" y="1357298"/>
                  <a:chExt cx="285752" cy="214314"/>
                </a:xfrm>
              </p:grpSpPr>
              <p:sp>
                <p:nvSpPr>
                  <p:cNvPr id="51" name="50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3" name="52 Grupo"/>
                <p:cNvGrpSpPr/>
                <p:nvPr/>
              </p:nvGrpSpPr>
              <p:grpSpPr>
                <a:xfrm rot="19595618">
                  <a:off x="7464913" y="5061596"/>
                  <a:ext cx="285752" cy="214314"/>
                  <a:chOff x="7072330" y="1357298"/>
                  <a:chExt cx="285752" cy="214314"/>
                </a:xfrm>
              </p:grpSpPr>
              <p:sp>
                <p:nvSpPr>
                  <p:cNvPr id="54" name="53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6" name="55 Grupo"/>
                <p:cNvGrpSpPr/>
                <p:nvPr/>
              </p:nvGrpSpPr>
              <p:grpSpPr>
                <a:xfrm rot="19595618">
                  <a:off x="7886720" y="5048896"/>
                  <a:ext cx="285752" cy="214314"/>
                  <a:chOff x="7072330" y="1357298"/>
                  <a:chExt cx="285752" cy="214314"/>
                </a:xfrm>
              </p:grpSpPr>
              <p:sp>
                <p:nvSpPr>
                  <p:cNvPr id="57" name="56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9" name="58 Grupo"/>
                <p:cNvGrpSpPr/>
                <p:nvPr/>
              </p:nvGrpSpPr>
              <p:grpSpPr>
                <a:xfrm rot="19595618">
                  <a:off x="7465565" y="4847282"/>
                  <a:ext cx="285752" cy="214314"/>
                  <a:chOff x="7072330" y="1357298"/>
                  <a:chExt cx="285752" cy="214314"/>
                </a:xfrm>
              </p:grpSpPr>
              <p:sp>
                <p:nvSpPr>
                  <p:cNvPr id="60" name="59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2" name="61 Grupo"/>
                <p:cNvGrpSpPr/>
                <p:nvPr/>
              </p:nvGrpSpPr>
              <p:grpSpPr>
                <a:xfrm rot="19595618">
                  <a:off x="7894193" y="4847282"/>
                  <a:ext cx="285752" cy="214314"/>
                  <a:chOff x="7072330" y="1357298"/>
                  <a:chExt cx="285752" cy="214314"/>
                </a:xfrm>
              </p:grpSpPr>
              <p:sp>
                <p:nvSpPr>
                  <p:cNvPr id="63" name="62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5" name="64 Grupo"/>
                <p:cNvGrpSpPr/>
                <p:nvPr/>
              </p:nvGrpSpPr>
              <p:grpSpPr>
                <a:xfrm rot="19595618">
                  <a:off x="7036937" y="4847282"/>
                  <a:ext cx="285752" cy="214314"/>
                  <a:chOff x="7072330" y="1357298"/>
                  <a:chExt cx="285752" cy="214314"/>
                </a:xfrm>
              </p:grpSpPr>
              <p:sp>
                <p:nvSpPr>
                  <p:cNvPr id="66" name="65 Conector"/>
                  <p:cNvSpPr/>
                  <p:nvPr/>
                </p:nvSpPr>
                <p:spPr>
                  <a:xfrm>
                    <a:off x="7072330" y="1357298"/>
                    <a:ext cx="142876" cy="142876"/>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66 Conector"/>
                  <p:cNvSpPr/>
                  <p:nvPr/>
                </p:nvSpPr>
                <p:spPr>
                  <a:xfrm>
                    <a:off x="7215206" y="1428736"/>
                    <a:ext cx="142876" cy="142876"/>
                  </a:xfrm>
                  <a:prstGeom prst="flowChartConnecto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grpSp>
      <p:grpSp>
        <p:nvGrpSpPr>
          <p:cNvPr id="109" name="108 Grupo"/>
          <p:cNvGrpSpPr/>
          <p:nvPr/>
        </p:nvGrpSpPr>
        <p:grpSpPr>
          <a:xfrm>
            <a:off x="3214678" y="3857628"/>
            <a:ext cx="2714644" cy="2714644"/>
            <a:chOff x="3214678" y="3857628"/>
            <a:chExt cx="2714644" cy="2714644"/>
          </a:xfrm>
        </p:grpSpPr>
        <p:sp>
          <p:nvSpPr>
            <p:cNvPr id="14" name="13 Elipse"/>
            <p:cNvSpPr/>
            <p:nvPr/>
          </p:nvSpPr>
          <p:spPr>
            <a:xfrm>
              <a:off x="3214678" y="3857628"/>
              <a:ext cx="2714644" cy="271464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8" name="107 Grupo"/>
            <p:cNvGrpSpPr/>
            <p:nvPr/>
          </p:nvGrpSpPr>
          <p:grpSpPr>
            <a:xfrm>
              <a:off x="4000496" y="4626382"/>
              <a:ext cx="1278524" cy="1206479"/>
              <a:chOff x="4143372" y="4626382"/>
              <a:chExt cx="1278524" cy="1206479"/>
            </a:xfrm>
          </p:grpSpPr>
          <p:grpSp>
            <p:nvGrpSpPr>
              <p:cNvPr id="75" name="74 Grupo"/>
              <p:cNvGrpSpPr/>
              <p:nvPr/>
            </p:nvGrpSpPr>
            <p:grpSpPr>
              <a:xfrm rot="16200000">
                <a:off x="4843081" y="5586812"/>
                <a:ext cx="332158" cy="159940"/>
                <a:chOff x="4513078" y="4328114"/>
                <a:chExt cx="332158" cy="159940"/>
              </a:xfrm>
            </p:grpSpPr>
            <p:sp>
              <p:nvSpPr>
                <p:cNvPr id="73" name="72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73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6" name="75 Grupo"/>
              <p:cNvGrpSpPr/>
              <p:nvPr/>
            </p:nvGrpSpPr>
            <p:grpSpPr>
              <a:xfrm>
                <a:off x="4143372" y="4626382"/>
                <a:ext cx="332158" cy="159940"/>
                <a:chOff x="4513078" y="4328114"/>
                <a:chExt cx="332158" cy="159940"/>
              </a:xfrm>
            </p:grpSpPr>
            <p:sp>
              <p:nvSpPr>
                <p:cNvPr id="77" name="76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77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78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0" name="79 Grupo"/>
              <p:cNvGrpSpPr/>
              <p:nvPr/>
            </p:nvGrpSpPr>
            <p:grpSpPr>
              <a:xfrm rot="3546371">
                <a:off x="5025660" y="4769258"/>
                <a:ext cx="332158" cy="159940"/>
                <a:chOff x="4513078" y="4328114"/>
                <a:chExt cx="332158" cy="159940"/>
              </a:xfrm>
            </p:grpSpPr>
            <p:sp>
              <p:nvSpPr>
                <p:cNvPr id="81" name="80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82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4" name="83 Grupo"/>
              <p:cNvGrpSpPr/>
              <p:nvPr/>
            </p:nvGrpSpPr>
            <p:grpSpPr>
              <a:xfrm rot="16762932">
                <a:off x="4500562" y="4785314"/>
                <a:ext cx="332158" cy="159940"/>
                <a:chOff x="4513078" y="4328114"/>
                <a:chExt cx="332158" cy="159940"/>
              </a:xfrm>
            </p:grpSpPr>
            <p:sp>
              <p:nvSpPr>
                <p:cNvPr id="85" name="84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6" name="85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86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8" name="87 Grupo"/>
              <p:cNvGrpSpPr/>
              <p:nvPr/>
            </p:nvGrpSpPr>
            <p:grpSpPr>
              <a:xfrm rot="1247243">
                <a:off x="4786314" y="5055010"/>
                <a:ext cx="332158" cy="159940"/>
                <a:chOff x="4513078" y="4328114"/>
                <a:chExt cx="332158" cy="159940"/>
              </a:xfrm>
            </p:grpSpPr>
            <p:sp>
              <p:nvSpPr>
                <p:cNvPr id="89" name="88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89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90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2" name="91 Grupo"/>
              <p:cNvGrpSpPr/>
              <p:nvPr/>
            </p:nvGrpSpPr>
            <p:grpSpPr>
              <a:xfrm rot="16200000">
                <a:off x="4254513" y="5090114"/>
                <a:ext cx="332158" cy="159940"/>
                <a:chOff x="4513078" y="4328114"/>
                <a:chExt cx="332158" cy="159940"/>
              </a:xfrm>
            </p:grpSpPr>
            <p:sp>
              <p:nvSpPr>
                <p:cNvPr id="93" name="92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4" name="93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6" name="95 Grupo"/>
              <p:cNvGrpSpPr/>
              <p:nvPr/>
            </p:nvGrpSpPr>
            <p:grpSpPr>
              <a:xfrm rot="1815226">
                <a:off x="5089738" y="5357826"/>
                <a:ext cx="332158" cy="159940"/>
                <a:chOff x="4513078" y="4328114"/>
                <a:chExt cx="332158" cy="159940"/>
              </a:xfrm>
            </p:grpSpPr>
            <p:sp>
              <p:nvSpPr>
                <p:cNvPr id="97" name="96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98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0" name="99 Grupo"/>
              <p:cNvGrpSpPr/>
              <p:nvPr/>
            </p:nvGrpSpPr>
            <p:grpSpPr>
              <a:xfrm rot="5400000">
                <a:off x="4557329" y="5372497"/>
                <a:ext cx="332158" cy="159940"/>
                <a:chOff x="4513078" y="4328114"/>
                <a:chExt cx="332158" cy="159940"/>
              </a:xfrm>
            </p:grpSpPr>
            <p:sp>
              <p:nvSpPr>
                <p:cNvPr id="101" name="100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101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102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04" name="103 Grupo"/>
              <p:cNvGrpSpPr/>
              <p:nvPr/>
            </p:nvGrpSpPr>
            <p:grpSpPr>
              <a:xfrm rot="18910640">
                <a:off x="4160312" y="5500671"/>
                <a:ext cx="332158" cy="159940"/>
                <a:chOff x="4513078" y="4328114"/>
                <a:chExt cx="332158" cy="159940"/>
              </a:xfrm>
            </p:grpSpPr>
            <p:sp>
              <p:nvSpPr>
                <p:cNvPr id="105" name="104 Conector"/>
                <p:cNvSpPr/>
                <p:nvPr/>
              </p:nvSpPr>
              <p:spPr>
                <a:xfrm rot="2750116">
                  <a:off x="4737236"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105 Conector"/>
                <p:cNvSpPr/>
                <p:nvPr/>
              </p:nvSpPr>
              <p:spPr>
                <a:xfrm rot="2750116">
                  <a:off x="4513078" y="4380054"/>
                  <a:ext cx="108000" cy="108000"/>
                </a:xfrm>
                <a:prstGeom prst="flowChartConnector">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 name="106 Conector"/>
                <p:cNvSpPr/>
                <p:nvPr/>
              </p:nvSpPr>
              <p:spPr>
                <a:xfrm rot="2750116">
                  <a:off x="4601580" y="4328114"/>
                  <a:ext cx="142876" cy="142876"/>
                </a:xfrm>
                <a:prstGeom prst="flowChartConnector">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grpSp>
        <p:nvGrpSpPr>
          <p:cNvPr id="117" name="116 Grupo"/>
          <p:cNvGrpSpPr/>
          <p:nvPr/>
        </p:nvGrpSpPr>
        <p:grpSpPr>
          <a:xfrm>
            <a:off x="1571604" y="4000504"/>
            <a:ext cx="360000" cy="332400"/>
            <a:chOff x="1320166" y="4357694"/>
            <a:chExt cx="360000" cy="332400"/>
          </a:xfrm>
        </p:grpSpPr>
        <p:sp>
          <p:nvSpPr>
            <p:cNvPr id="114" name="113 Conector"/>
            <p:cNvSpPr/>
            <p:nvPr/>
          </p:nvSpPr>
          <p:spPr>
            <a:xfrm>
              <a:off x="1357290" y="43576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5" name="114 Conector"/>
            <p:cNvSpPr/>
            <p:nvPr/>
          </p:nvSpPr>
          <p:spPr>
            <a:xfrm>
              <a:off x="1500166" y="45100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115 Conector"/>
            <p:cNvSpPr/>
            <p:nvPr/>
          </p:nvSpPr>
          <p:spPr>
            <a:xfrm>
              <a:off x="1320166" y="4500570"/>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8" name="117 Grupo"/>
          <p:cNvGrpSpPr/>
          <p:nvPr/>
        </p:nvGrpSpPr>
        <p:grpSpPr>
          <a:xfrm>
            <a:off x="1472566" y="5096864"/>
            <a:ext cx="360000" cy="332400"/>
            <a:chOff x="1320166" y="4357694"/>
            <a:chExt cx="360000" cy="332400"/>
          </a:xfrm>
        </p:grpSpPr>
        <p:sp>
          <p:nvSpPr>
            <p:cNvPr id="119" name="118 Conector"/>
            <p:cNvSpPr/>
            <p:nvPr/>
          </p:nvSpPr>
          <p:spPr>
            <a:xfrm>
              <a:off x="1357290" y="43576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119 Conector"/>
            <p:cNvSpPr/>
            <p:nvPr/>
          </p:nvSpPr>
          <p:spPr>
            <a:xfrm>
              <a:off x="1500166" y="45100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120 Conector"/>
            <p:cNvSpPr/>
            <p:nvPr/>
          </p:nvSpPr>
          <p:spPr>
            <a:xfrm>
              <a:off x="1320166" y="4500570"/>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2" name="121 Grupo"/>
          <p:cNvGrpSpPr/>
          <p:nvPr/>
        </p:nvGrpSpPr>
        <p:grpSpPr>
          <a:xfrm>
            <a:off x="2354612" y="5168302"/>
            <a:ext cx="360000" cy="332400"/>
            <a:chOff x="1320166" y="4357694"/>
            <a:chExt cx="360000" cy="332400"/>
          </a:xfrm>
        </p:grpSpPr>
        <p:sp>
          <p:nvSpPr>
            <p:cNvPr id="123" name="122 Conector"/>
            <p:cNvSpPr/>
            <p:nvPr/>
          </p:nvSpPr>
          <p:spPr>
            <a:xfrm>
              <a:off x="1357290" y="43576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123 Conector"/>
            <p:cNvSpPr/>
            <p:nvPr/>
          </p:nvSpPr>
          <p:spPr>
            <a:xfrm>
              <a:off x="1500166" y="45100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124 Conector"/>
            <p:cNvSpPr/>
            <p:nvPr/>
          </p:nvSpPr>
          <p:spPr>
            <a:xfrm>
              <a:off x="1320166" y="4500570"/>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6" name="125 Grupo"/>
          <p:cNvGrpSpPr/>
          <p:nvPr/>
        </p:nvGrpSpPr>
        <p:grpSpPr>
          <a:xfrm>
            <a:off x="1214414" y="6025558"/>
            <a:ext cx="360000" cy="332400"/>
            <a:chOff x="1320166" y="4357694"/>
            <a:chExt cx="360000" cy="332400"/>
          </a:xfrm>
        </p:grpSpPr>
        <p:sp>
          <p:nvSpPr>
            <p:cNvPr id="127" name="126 Conector"/>
            <p:cNvSpPr/>
            <p:nvPr/>
          </p:nvSpPr>
          <p:spPr>
            <a:xfrm>
              <a:off x="1357290" y="43576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8" name="127 Conector"/>
            <p:cNvSpPr/>
            <p:nvPr/>
          </p:nvSpPr>
          <p:spPr>
            <a:xfrm>
              <a:off x="1500166" y="45100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9" name="128 Conector"/>
            <p:cNvSpPr/>
            <p:nvPr/>
          </p:nvSpPr>
          <p:spPr>
            <a:xfrm>
              <a:off x="1320166" y="4500570"/>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30" name="129 Grupo"/>
          <p:cNvGrpSpPr/>
          <p:nvPr/>
        </p:nvGrpSpPr>
        <p:grpSpPr>
          <a:xfrm>
            <a:off x="285720" y="4967294"/>
            <a:ext cx="360000" cy="332400"/>
            <a:chOff x="1320166" y="4357694"/>
            <a:chExt cx="360000" cy="332400"/>
          </a:xfrm>
        </p:grpSpPr>
        <p:sp>
          <p:nvSpPr>
            <p:cNvPr id="131" name="130 Conector"/>
            <p:cNvSpPr/>
            <p:nvPr/>
          </p:nvSpPr>
          <p:spPr>
            <a:xfrm>
              <a:off x="1357290" y="43576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2" name="131 Conector"/>
            <p:cNvSpPr/>
            <p:nvPr/>
          </p:nvSpPr>
          <p:spPr>
            <a:xfrm>
              <a:off x="1500166" y="4510094"/>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3" name="132 Conector"/>
            <p:cNvSpPr/>
            <p:nvPr/>
          </p:nvSpPr>
          <p:spPr>
            <a:xfrm>
              <a:off x="1320166" y="4500570"/>
              <a:ext cx="180000" cy="180000"/>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4" name="133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18</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8" name="7 Rectángulo"/>
          <p:cNvSpPr/>
          <p:nvPr/>
        </p:nvSpPr>
        <p:spPr>
          <a:xfrm>
            <a:off x="-32" y="1078040"/>
            <a:ext cx="5975867" cy="707886"/>
          </a:xfrm>
          <a:prstGeom prst="rect">
            <a:avLst/>
          </a:prstGeom>
        </p:spPr>
        <p:txBody>
          <a:bodyPr wrap="none">
            <a:spAutoFit/>
          </a:bodyPr>
          <a:lstStyle/>
          <a:p>
            <a:r>
              <a:rPr lang="en-US" sz="4000" dirty="0" smtClean="0"/>
              <a:t> Is the air a pure substance?</a:t>
            </a:r>
            <a:endParaRPr lang="es-ES_tradnl" sz="4000" dirty="0"/>
          </a:p>
        </p:txBody>
      </p:sp>
      <p:sp>
        <p:nvSpPr>
          <p:cNvPr id="9" name="8 Rectángulo"/>
          <p:cNvSpPr/>
          <p:nvPr/>
        </p:nvSpPr>
        <p:spPr>
          <a:xfrm>
            <a:off x="214282" y="2928934"/>
            <a:ext cx="8715436" cy="2554545"/>
          </a:xfrm>
          <a:prstGeom prst="rect">
            <a:avLst/>
          </a:prstGeom>
          <a:blipFill>
            <a:blip r:embed="rId3" cstate="print"/>
            <a:tile tx="0" ty="0" sx="100000" sy="100000" flip="none" algn="tl"/>
          </a:blipFill>
        </p:spPr>
        <p:txBody>
          <a:bodyPr wrap="square">
            <a:spAutoFit/>
          </a:bodyPr>
          <a:lstStyle/>
          <a:p>
            <a:pPr marL="514350" indent="-514350">
              <a:buFont typeface="+mj-lt"/>
              <a:buAutoNum type="alphaUcPeriod"/>
            </a:pPr>
            <a:r>
              <a:rPr lang="en-US" sz="4000" dirty="0" smtClean="0"/>
              <a:t>No, the air is a gas mixture.</a:t>
            </a:r>
          </a:p>
          <a:p>
            <a:pPr marL="514350" indent="-514350">
              <a:buFont typeface="+mj-lt"/>
              <a:buAutoNum type="alphaUcPeriod"/>
            </a:pPr>
            <a:r>
              <a:rPr lang="en-US" sz="4000" dirty="0" smtClean="0"/>
              <a:t>Yes, because it is a gas.    </a:t>
            </a:r>
          </a:p>
          <a:p>
            <a:pPr marL="514350" indent="-514350">
              <a:buFont typeface="+mj-lt"/>
              <a:buAutoNum type="alphaUcPeriod"/>
            </a:pPr>
            <a:r>
              <a:rPr lang="en-US" sz="4000" dirty="0" smtClean="0"/>
              <a:t>No, because a simple gas form it.    </a:t>
            </a:r>
          </a:p>
          <a:p>
            <a:pPr marL="514350" indent="-514350">
              <a:buFont typeface="+mj-lt"/>
              <a:buAutoNum type="alphaUcPeriod"/>
            </a:pPr>
            <a:r>
              <a:rPr lang="en-US" sz="4000" dirty="0" smtClean="0"/>
              <a:t>Yes, for that reason we can breathe it.</a:t>
            </a:r>
            <a:endParaRPr lang="es-ES_tradnl" sz="4000" dirty="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19</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6" name="5 Rectángulo"/>
          <p:cNvSpPr/>
          <p:nvPr/>
        </p:nvSpPr>
        <p:spPr>
          <a:xfrm>
            <a:off x="0" y="812053"/>
            <a:ext cx="9144000" cy="830997"/>
          </a:xfrm>
          <a:prstGeom prst="rect">
            <a:avLst/>
          </a:prstGeom>
        </p:spPr>
        <p:txBody>
          <a:bodyPr wrap="square">
            <a:spAutoFit/>
          </a:bodyPr>
          <a:lstStyle/>
          <a:p>
            <a:pPr algn="just"/>
            <a:r>
              <a:rPr lang="es-ES_tradnl" sz="2400" dirty="0" smtClean="0"/>
              <a:t>We add a small amount of a solid substance to a glass with water. After a while, the solid substance disappears and the water is of pink colour. </a:t>
            </a:r>
          </a:p>
        </p:txBody>
      </p:sp>
      <p:sp>
        <p:nvSpPr>
          <p:cNvPr id="7" name="6 Rectángulo"/>
          <p:cNvSpPr/>
          <p:nvPr/>
        </p:nvSpPr>
        <p:spPr>
          <a:xfrm>
            <a:off x="0" y="1863291"/>
            <a:ext cx="9144000" cy="4708981"/>
          </a:xfrm>
          <a:prstGeom prst="rect">
            <a:avLst/>
          </a:prstGeom>
          <a:blipFill>
            <a:blip r:embed="rId3" cstate="print"/>
            <a:tile tx="0" ty="0" sx="100000" sy="100000" flip="none" algn="tl"/>
          </a:blipFill>
        </p:spPr>
        <p:txBody>
          <a:bodyPr wrap="square">
            <a:spAutoFit/>
          </a:bodyPr>
          <a:lstStyle/>
          <a:p>
            <a:pPr marL="342900" indent="-342900" algn="just">
              <a:buFont typeface="+mj-lt"/>
              <a:buAutoNum type="alphaUcPeriod"/>
            </a:pPr>
            <a:r>
              <a:rPr lang="es-ES_tradnl" sz="2000" dirty="0" smtClean="0"/>
              <a:t>What is this process called? </a:t>
            </a:r>
            <a:r>
              <a:rPr lang="en-US" sz="2000" dirty="0" smtClean="0"/>
              <a:t>What tests can you do to verify it?</a:t>
            </a:r>
          </a:p>
          <a:p>
            <a:pPr marL="342900" indent="-342900" algn="just">
              <a:buFont typeface="+mj-lt"/>
              <a:buAutoNum type="alphaUcPeriod"/>
            </a:pPr>
            <a:r>
              <a:rPr lang="es-ES_tradnl" sz="2000" dirty="0" smtClean="0"/>
              <a:t> Indicate which is the solute and which is the solvent.</a:t>
            </a:r>
            <a:r>
              <a:rPr lang="en-US" sz="2000" dirty="0" smtClean="0"/>
              <a:t> </a:t>
            </a:r>
          </a:p>
          <a:p>
            <a:pPr marL="342900" indent="-342900" algn="just">
              <a:buFont typeface="+mj-lt"/>
              <a:buAutoNum type="alphaUcPeriod"/>
            </a:pPr>
            <a:r>
              <a:rPr lang="en-US" sz="2000" dirty="0" smtClean="0"/>
              <a:t>Make a drawing of how you imagine the molecules of the solid substance and water are, before and later.</a:t>
            </a:r>
          </a:p>
          <a:p>
            <a:pPr marL="342900" indent="-342900" algn="just">
              <a:buFont typeface="+mj-lt"/>
              <a:buAutoNum type="alphaUcPeriod"/>
            </a:pPr>
            <a:r>
              <a:rPr lang="en-US" sz="2000" dirty="0" smtClean="0"/>
              <a:t>What changes occur in the molecules of the solid substance  when it disappears in the water?</a:t>
            </a:r>
          </a:p>
          <a:p>
            <a:pPr marL="342900" indent="-342900" algn="just">
              <a:buFont typeface="+mj-lt"/>
              <a:buAutoNum type="alphaUcPeriod"/>
            </a:pPr>
            <a:r>
              <a:rPr lang="en-US" sz="2000" dirty="0" smtClean="0"/>
              <a:t>Why does all the water change colour, although you do not shake with a teaspoon,   and not only the part nearest where you put the solid?</a:t>
            </a:r>
          </a:p>
          <a:p>
            <a:pPr marL="342900" indent="-342900" algn="just">
              <a:buFont typeface="+mj-lt"/>
              <a:buAutoNum type="alphaUcPeriod"/>
            </a:pPr>
            <a:r>
              <a:rPr lang="en-US" sz="2000" dirty="0" smtClean="0"/>
              <a:t>A classmate says that the water colours  because the molecules of the solid are of pink colour and they mix  with those of water that do not have  colour.  Do you agree? Justify your answer.</a:t>
            </a:r>
          </a:p>
          <a:p>
            <a:pPr marL="342900" indent="-342900" algn="just">
              <a:buFont typeface="+mj-lt"/>
              <a:buAutoNum type="alphaUcPeriod"/>
            </a:pPr>
            <a:r>
              <a:rPr lang="en-US" sz="2000" dirty="0" smtClean="0"/>
              <a:t>A classmate says that if you want to return the water to its original transparent state, you can filter the mixture.  Do you agree? Explain your answer.</a:t>
            </a:r>
          </a:p>
          <a:p>
            <a:pPr marL="342900" indent="-342900" algn="just">
              <a:buFont typeface="+mj-lt"/>
              <a:buAutoNum type="alphaUcPeriod"/>
            </a:pPr>
            <a:r>
              <a:rPr lang="en-US" sz="2000" dirty="0" smtClean="0"/>
              <a:t>A classmate says that the pink solid is not the one that you think but another that has the same colour.  How can you prove it?</a:t>
            </a:r>
            <a:endParaRPr lang="es-ES_tradnl" sz="2000" dirty="0" smtClean="0"/>
          </a:p>
        </p:txBody>
      </p:sp>
      <p:sp>
        <p:nvSpPr>
          <p:cNvPr id="5" name="4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4"/>
            <a:ext cx="9144000" cy="769441"/>
          </a:xfrm>
          <a:prstGeom prst="rect">
            <a:avLst/>
          </a:prstGeom>
        </p:spPr>
        <p:txBody>
          <a:bodyPr wrap="square">
            <a:spAutoFit/>
          </a:bodyPr>
          <a:lstStyle/>
          <a:p>
            <a:pPr algn="ctr"/>
            <a:r>
              <a:rPr lang="es-ES_tradnl" sz="4400" b="1" dirty="0" smtClean="0">
                <a:solidFill>
                  <a:schemeClr val="accent6">
                    <a:lumMod val="50000"/>
                  </a:schemeClr>
                </a:solidFill>
                <a:effectLst>
                  <a:outerShdw blurRad="38100" dist="38100" dir="2700000" algn="tl">
                    <a:srgbClr val="000000">
                      <a:alpha val="43137"/>
                    </a:srgbClr>
                  </a:outerShdw>
                </a:effectLst>
              </a:rPr>
              <a:t>Classification of matter</a:t>
            </a:r>
            <a:endParaRPr lang="es-ES_tradnl" sz="44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0" y="857232"/>
            <a:ext cx="9144000" cy="400110"/>
          </a:xfrm>
          <a:prstGeom prst="rect">
            <a:avLst/>
          </a:prstGeom>
          <a:solidFill>
            <a:schemeClr val="accent6">
              <a:lumMod val="20000"/>
              <a:lumOff val="80000"/>
            </a:schemeClr>
          </a:solidFill>
        </p:spPr>
        <p:txBody>
          <a:bodyPr wrap="square">
            <a:spAutoFit/>
          </a:bodyPr>
          <a:lstStyle/>
          <a:p>
            <a:pPr algn="just"/>
            <a:r>
              <a:rPr lang="en-US" sz="2000" dirty="0" smtClean="0">
                <a:solidFill>
                  <a:schemeClr val="accent6">
                    <a:lumMod val="50000"/>
                  </a:schemeClr>
                </a:solidFill>
              </a:rPr>
              <a:t>We can  classify matter, in two categories: </a:t>
            </a:r>
            <a:r>
              <a:rPr lang="en-US" sz="2000" b="1" i="1" dirty="0" smtClean="0">
                <a:solidFill>
                  <a:schemeClr val="accent6">
                    <a:lumMod val="50000"/>
                  </a:schemeClr>
                </a:solidFill>
              </a:rPr>
              <a:t>pure substances and mixtures</a:t>
            </a:r>
            <a:endParaRPr lang="en-US" sz="2000" b="1" i="1" dirty="0">
              <a:solidFill>
                <a:schemeClr val="accent6">
                  <a:lumMod val="50000"/>
                </a:schemeClr>
              </a:solidFill>
            </a:endParaRPr>
          </a:p>
        </p:txBody>
      </p:sp>
      <p:sp>
        <p:nvSpPr>
          <p:cNvPr id="12" name="11 CuadroTexto"/>
          <p:cNvSpPr txBox="1"/>
          <p:nvPr/>
        </p:nvSpPr>
        <p:spPr>
          <a:xfrm>
            <a:off x="0" y="1500174"/>
            <a:ext cx="9144000" cy="830997"/>
          </a:xfrm>
          <a:prstGeom prst="rect">
            <a:avLst/>
          </a:prstGeom>
          <a:solidFill>
            <a:schemeClr val="accent6">
              <a:lumMod val="20000"/>
              <a:lumOff val="80000"/>
            </a:schemeClr>
          </a:solidFill>
        </p:spPr>
        <p:txBody>
          <a:bodyPr wrap="square" rtlCol="0">
            <a:spAutoFit/>
          </a:bodyPr>
          <a:lstStyle/>
          <a:p>
            <a:pPr algn="just"/>
            <a:r>
              <a:rPr lang="es-ES" sz="2400" b="1" i="1" u="sng" dirty="0" smtClean="0">
                <a:solidFill>
                  <a:schemeClr val="accent6">
                    <a:lumMod val="50000"/>
                  </a:schemeClr>
                </a:solidFill>
              </a:rPr>
              <a:t>Pure substance</a:t>
            </a:r>
            <a:r>
              <a:rPr lang="es-ES" sz="2400" dirty="0" smtClean="0">
                <a:solidFill>
                  <a:schemeClr val="accent6">
                    <a:lumMod val="50000"/>
                  </a:schemeClr>
                </a:solidFill>
              </a:rPr>
              <a:t>: only one substance, its characteristic properties do not change, in the same conditions of  temperature and pressure</a:t>
            </a:r>
            <a:endParaRPr lang="es-ES_tradnl" sz="2400" dirty="0">
              <a:solidFill>
                <a:schemeClr val="accent6">
                  <a:lumMod val="50000"/>
                </a:schemeClr>
              </a:solidFill>
            </a:endParaRPr>
          </a:p>
        </p:txBody>
      </p:sp>
      <p:sp>
        <p:nvSpPr>
          <p:cNvPr id="20" name="19 CuadroTexto"/>
          <p:cNvSpPr txBox="1"/>
          <p:nvPr/>
        </p:nvSpPr>
        <p:spPr>
          <a:xfrm>
            <a:off x="71406" y="2428868"/>
            <a:ext cx="8434040" cy="646331"/>
          </a:xfrm>
          <a:prstGeom prst="rect">
            <a:avLst/>
          </a:prstGeom>
          <a:noFill/>
        </p:spPr>
        <p:txBody>
          <a:bodyPr wrap="none" rtlCol="0">
            <a:spAutoFit/>
          </a:bodyPr>
          <a:lstStyle/>
          <a:p>
            <a:pPr algn="ctr"/>
            <a:r>
              <a:rPr lang="es-ES" sz="3600" b="1" dirty="0" smtClean="0">
                <a:solidFill>
                  <a:schemeClr val="accent6">
                    <a:lumMod val="50000"/>
                  </a:schemeClr>
                </a:solidFill>
              </a:rPr>
              <a:t>The following systems  are pure substances</a:t>
            </a:r>
            <a:endParaRPr lang="es-ES_tradnl" sz="3600" b="1" dirty="0">
              <a:solidFill>
                <a:schemeClr val="accent6">
                  <a:lumMod val="50000"/>
                </a:schemeClr>
              </a:solidFill>
            </a:endParaRPr>
          </a:p>
        </p:txBody>
      </p:sp>
      <p:grpSp>
        <p:nvGrpSpPr>
          <p:cNvPr id="30" name="29 Grupo"/>
          <p:cNvGrpSpPr/>
          <p:nvPr/>
        </p:nvGrpSpPr>
        <p:grpSpPr>
          <a:xfrm>
            <a:off x="71406" y="3131106"/>
            <a:ext cx="9072594" cy="3584042"/>
            <a:chOff x="71406" y="3143248"/>
            <a:chExt cx="9072594" cy="3584042"/>
          </a:xfrm>
        </p:grpSpPr>
        <p:grpSp>
          <p:nvGrpSpPr>
            <p:cNvPr id="14" name="13 Grupo"/>
            <p:cNvGrpSpPr/>
            <p:nvPr/>
          </p:nvGrpSpPr>
          <p:grpSpPr>
            <a:xfrm>
              <a:off x="142844" y="3143260"/>
              <a:ext cx="2286016" cy="1714500"/>
              <a:chOff x="142844" y="2500318"/>
              <a:chExt cx="2286016" cy="1714500"/>
            </a:xfrm>
          </p:grpSpPr>
          <p:pic>
            <p:nvPicPr>
              <p:cNvPr id="2050" name="Picture 2" descr="http://3.bp.blogspot.com/_u65GmezRFls/R1NjTXiIrFI/AAAAAAAAAKo/nBO6cWmckc0/s1600-R/sal.jpg"/>
              <p:cNvPicPr>
                <a:picLocks noChangeAspect="1" noChangeArrowheads="1"/>
              </p:cNvPicPr>
              <p:nvPr/>
            </p:nvPicPr>
            <p:blipFill>
              <a:blip r:embed="rId3" cstate="print"/>
              <a:srcRect/>
              <a:stretch>
                <a:fillRect/>
              </a:stretch>
            </p:blipFill>
            <p:spPr bwMode="auto">
              <a:xfrm>
                <a:off x="142860" y="2500318"/>
                <a:ext cx="2286000" cy="1714500"/>
              </a:xfrm>
              <a:prstGeom prst="rect">
                <a:avLst/>
              </a:prstGeom>
              <a:noFill/>
            </p:spPr>
          </p:pic>
          <p:sp>
            <p:nvSpPr>
              <p:cNvPr id="11" name="10 CuadroTexto"/>
              <p:cNvSpPr txBox="1"/>
              <p:nvPr/>
            </p:nvSpPr>
            <p:spPr>
              <a:xfrm>
                <a:off x="142844" y="3845486"/>
                <a:ext cx="1357322" cy="369332"/>
              </a:xfrm>
              <a:prstGeom prst="rect">
                <a:avLst/>
              </a:prstGeom>
              <a:noFill/>
            </p:spPr>
            <p:txBody>
              <a:bodyPr wrap="square" rtlCol="0">
                <a:spAutoFit/>
              </a:bodyPr>
              <a:lstStyle/>
              <a:p>
                <a:r>
                  <a:rPr lang="es-ES_tradnl" dirty="0" smtClean="0">
                    <a:solidFill>
                      <a:schemeClr val="bg1"/>
                    </a:solidFill>
                  </a:rPr>
                  <a:t>rock salt</a:t>
                </a:r>
                <a:endParaRPr lang="es-ES_tradnl" dirty="0">
                  <a:solidFill>
                    <a:schemeClr val="bg1"/>
                  </a:solidFill>
                </a:endParaRPr>
              </a:p>
            </p:txBody>
          </p:sp>
        </p:grpSp>
        <p:grpSp>
          <p:nvGrpSpPr>
            <p:cNvPr id="17" name="16 Grupo"/>
            <p:cNvGrpSpPr/>
            <p:nvPr/>
          </p:nvGrpSpPr>
          <p:grpSpPr>
            <a:xfrm>
              <a:off x="3635400" y="4988493"/>
              <a:ext cx="2508236" cy="1726655"/>
              <a:chOff x="2778144" y="2500305"/>
              <a:chExt cx="2508236" cy="1726655"/>
            </a:xfrm>
          </p:grpSpPr>
          <p:pic>
            <p:nvPicPr>
              <p:cNvPr id="2054" name="Picture 6" descr="http://www.marcelogonzalez.cl/imagenes/blog/azucar.jpg"/>
              <p:cNvPicPr>
                <a:picLocks noChangeAspect="1" noChangeArrowheads="1"/>
              </p:cNvPicPr>
              <p:nvPr/>
            </p:nvPicPr>
            <p:blipFill>
              <a:blip r:embed="rId4" cstate="print"/>
              <a:srcRect/>
              <a:stretch>
                <a:fillRect/>
              </a:stretch>
            </p:blipFill>
            <p:spPr bwMode="auto">
              <a:xfrm>
                <a:off x="2778144" y="2500305"/>
                <a:ext cx="2508236" cy="1714513"/>
              </a:xfrm>
              <a:prstGeom prst="rect">
                <a:avLst/>
              </a:prstGeom>
              <a:noFill/>
            </p:spPr>
          </p:pic>
          <p:sp>
            <p:nvSpPr>
              <p:cNvPr id="15" name="14 CuadroTexto"/>
              <p:cNvSpPr txBox="1"/>
              <p:nvPr/>
            </p:nvSpPr>
            <p:spPr>
              <a:xfrm>
                <a:off x="2786050" y="3857628"/>
                <a:ext cx="1285884" cy="369332"/>
              </a:xfrm>
              <a:prstGeom prst="rect">
                <a:avLst/>
              </a:prstGeom>
              <a:noFill/>
            </p:spPr>
            <p:txBody>
              <a:bodyPr wrap="square" rtlCol="0">
                <a:spAutoFit/>
              </a:bodyPr>
              <a:lstStyle/>
              <a:p>
                <a:r>
                  <a:rPr lang="es-ES" b="1" dirty="0" smtClean="0">
                    <a:solidFill>
                      <a:schemeClr val="bg1"/>
                    </a:solidFill>
                  </a:rPr>
                  <a:t>sugar</a:t>
                </a:r>
                <a:endParaRPr lang="es-ES_tradnl" b="1" dirty="0">
                  <a:solidFill>
                    <a:schemeClr val="bg1"/>
                  </a:solidFill>
                </a:endParaRPr>
              </a:p>
            </p:txBody>
          </p:sp>
        </p:grpSp>
        <p:grpSp>
          <p:nvGrpSpPr>
            <p:cNvPr id="18" name="17 Grupo"/>
            <p:cNvGrpSpPr/>
            <p:nvPr/>
          </p:nvGrpSpPr>
          <p:grpSpPr>
            <a:xfrm>
              <a:off x="71406" y="5000636"/>
              <a:ext cx="3429024" cy="1726654"/>
              <a:chOff x="5500694" y="2500306"/>
              <a:chExt cx="3429024" cy="1726654"/>
            </a:xfrm>
          </p:grpSpPr>
          <p:pic>
            <p:nvPicPr>
              <p:cNvPr id="2056" name="Picture 8" descr="http://es.geocities.com/fisicas/termometria/mercurio.jpg"/>
              <p:cNvPicPr>
                <a:picLocks noChangeAspect="1" noChangeArrowheads="1"/>
              </p:cNvPicPr>
              <p:nvPr/>
            </p:nvPicPr>
            <p:blipFill>
              <a:blip r:embed="rId5" cstate="print"/>
              <a:srcRect/>
              <a:stretch>
                <a:fillRect/>
              </a:stretch>
            </p:blipFill>
            <p:spPr bwMode="auto">
              <a:xfrm>
                <a:off x="5516775" y="2500306"/>
                <a:ext cx="3412943" cy="1714512"/>
              </a:xfrm>
              <a:prstGeom prst="rect">
                <a:avLst/>
              </a:prstGeom>
              <a:noFill/>
            </p:spPr>
          </p:pic>
          <p:sp>
            <p:nvSpPr>
              <p:cNvPr id="16" name="15 CuadroTexto"/>
              <p:cNvSpPr txBox="1"/>
              <p:nvPr/>
            </p:nvSpPr>
            <p:spPr>
              <a:xfrm>
                <a:off x="5500694" y="3857628"/>
                <a:ext cx="1071570" cy="369332"/>
              </a:xfrm>
              <a:prstGeom prst="rect">
                <a:avLst/>
              </a:prstGeom>
              <a:noFill/>
            </p:spPr>
            <p:txBody>
              <a:bodyPr wrap="square" rtlCol="0">
                <a:spAutoFit/>
              </a:bodyPr>
              <a:lstStyle/>
              <a:p>
                <a:r>
                  <a:rPr lang="es-ES" b="1" dirty="0" smtClean="0">
                    <a:solidFill>
                      <a:schemeClr val="bg1"/>
                    </a:solidFill>
                  </a:rPr>
                  <a:t>mercury</a:t>
                </a:r>
                <a:endParaRPr lang="es-ES_tradnl" b="1" dirty="0">
                  <a:solidFill>
                    <a:schemeClr val="bg1"/>
                  </a:solidFill>
                </a:endParaRPr>
              </a:p>
            </p:txBody>
          </p:sp>
        </p:grpSp>
        <p:grpSp>
          <p:nvGrpSpPr>
            <p:cNvPr id="24" name="23 Grupo"/>
            <p:cNvGrpSpPr/>
            <p:nvPr/>
          </p:nvGrpSpPr>
          <p:grpSpPr>
            <a:xfrm>
              <a:off x="7053556" y="3143248"/>
              <a:ext cx="2090444" cy="1720280"/>
              <a:chOff x="3428992" y="3177288"/>
              <a:chExt cx="2453681" cy="1685052"/>
            </a:xfrm>
          </p:grpSpPr>
          <p:pic>
            <p:nvPicPr>
              <p:cNvPr id="2060" name="Picture 12" descr="http://www.solysal.es/imag/cliente/es-sulfato-cobre.jpg"/>
              <p:cNvPicPr>
                <a:picLocks noChangeAspect="1" noChangeArrowheads="1"/>
              </p:cNvPicPr>
              <p:nvPr/>
            </p:nvPicPr>
            <p:blipFill>
              <a:blip r:embed="rId6" cstate="print"/>
              <a:srcRect/>
              <a:stretch>
                <a:fillRect/>
              </a:stretch>
            </p:blipFill>
            <p:spPr bwMode="auto">
              <a:xfrm>
                <a:off x="3467106" y="3177288"/>
                <a:ext cx="2247902" cy="1680471"/>
              </a:xfrm>
              <a:prstGeom prst="rect">
                <a:avLst/>
              </a:prstGeom>
              <a:noFill/>
            </p:spPr>
          </p:pic>
          <p:sp>
            <p:nvSpPr>
              <p:cNvPr id="23" name="22 CuadroTexto"/>
              <p:cNvSpPr txBox="1"/>
              <p:nvPr/>
            </p:nvSpPr>
            <p:spPr>
              <a:xfrm>
                <a:off x="3428992" y="4500571"/>
                <a:ext cx="2453681" cy="361769"/>
              </a:xfrm>
              <a:prstGeom prst="rect">
                <a:avLst/>
              </a:prstGeom>
              <a:noFill/>
            </p:spPr>
            <p:txBody>
              <a:bodyPr wrap="square" rtlCol="0">
                <a:spAutoFit/>
              </a:bodyPr>
              <a:lstStyle/>
              <a:p>
                <a:r>
                  <a:rPr lang="es-ES" b="1" dirty="0" smtClean="0">
                    <a:solidFill>
                      <a:schemeClr val="bg1"/>
                    </a:solidFill>
                  </a:rPr>
                  <a:t>copper sulphate</a:t>
                </a:r>
                <a:endParaRPr lang="es-ES_tradnl" b="1" dirty="0">
                  <a:solidFill>
                    <a:schemeClr val="bg1"/>
                  </a:solidFill>
                </a:endParaRPr>
              </a:p>
            </p:txBody>
          </p:sp>
        </p:grpSp>
        <p:grpSp>
          <p:nvGrpSpPr>
            <p:cNvPr id="29" name="28 Grupo"/>
            <p:cNvGrpSpPr/>
            <p:nvPr/>
          </p:nvGrpSpPr>
          <p:grpSpPr>
            <a:xfrm>
              <a:off x="6262758" y="5000656"/>
              <a:ext cx="2809836" cy="1726634"/>
              <a:chOff x="6215074" y="5000656"/>
              <a:chExt cx="2809836" cy="1726634"/>
            </a:xfrm>
          </p:grpSpPr>
          <p:pic>
            <p:nvPicPr>
              <p:cNvPr id="2058" name="Picture 10" descr="http://eltamiz.com/wp-content/uploads/2008/05/azufre.jpg"/>
              <p:cNvPicPr>
                <a:picLocks noChangeAspect="1" noChangeArrowheads="1"/>
              </p:cNvPicPr>
              <p:nvPr/>
            </p:nvPicPr>
            <p:blipFill>
              <a:blip r:embed="rId7" cstate="print"/>
              <a:srcRect/>
              <a:stretch>
                <a:fillRect/>
              </a:stretch>
            </p:blipFill>
            <p:spPr bwMode="auto">
              <a:xfrm>
                <a:off x="6215074" y="5000656"/>
                <a:ext cx="2809836" cy="1714492"/>
              </a:xfrm>
              <a:prstGeom prst="rect">
                <a:avLst/>
              </a:prstGeom>
              <a:noFill/>
            </p:spPr>
          </p:pic>
          <p:sp>
            <p:nvSpPr>
              <p:cNvPr id="25" name="24 CuadroTexto"/>
              <p:cNvSpPr txBox="1"/>
              <p:nvPr/>
            </p:nvSpPr>
            <p:spPr>
              <a:xfrm>
                <a:off x="6286512" y="6357958"/>
                <a:ext cx="928694" cy="369332"/>
              </a:xfrm>
              <a:prstGeom prst="rect">
                <a:avLst/>
              </a:prstGeom>
              <a:noFill/>
            </p:spPr>
            <p:txBody>
              <a:bodyPr wrap="square" rtlCol="0">
                <a:spAutoFit/>
              </a:bodyPr>
              <a:lstStyle/>
              <a:p>
                <a:r>
                  <a:rPr lang="es-ES" b="1" dirty="0" smtClean="0">
                    <a:solidFill>
                      <a:schemeClr val="bg1"/>
                    </a:solidFill>
                  </a:rPr>
                  <a:t>sulphur</a:t>
                </a:r>
                <a:endParaRPr lang="es-ES_tradnl" b="1" dirty="0">
                  <a:solidFill>
                    <a:schemeClr val="bg1"/>
                  </a:solidFill>
                </a:endParaRPr>
              </a:p>
            </p:txBody>
          </p:sp>
        </p:grpSp>
        <p:grpSp>
          <p:nvGrpSpPr>
            <p:cNvPr id="28" name="27 Grupo"/>
            <p:cNvGrpSpPr/>
            <p:nvPr/>
          </p:nvGrpSpPr>
          <p:grpSpPr>
            <a:xfrm>
              <a:off x="2571736" y="3143248"/>
              <a:ext cx="2286016" cy="1726654"/>
              <a:chOff x="2571736" y="3143248"/>
              <a:chExt cx="2286016" cy="1726654"/>
            </a:xfrm>
          </p:grpSpPr>
          <p:pic>
            <p:nvPicPr>
              <p:cNvPr id="2062" name="Picture 14" descr="http://www.minerales.es/catalog/images/pirita_001.jpg"/>
              <p:cNvPicPr>
                <a:picLocks noChangeAspect="1" noChangeArrowheads="1"/>
              </p:cNvPicPr>
              <p:nvPr/>
            </p:nvPicPr>
            <p:blipFill>
              <a:blip r:embed="rId8" cstate="print"/>
              <a:srcRect/>
              <a:stretch>
                <a:fillRect/>
              </a:stretch>
            </p:blipFill>
            <p:spPr bwMode="auto">
              <a:xfrm>
                <a:off x="2571736" y="3143248"/>
                <a:ext cx="2286016" cy="1714513"/>
              </a:xfrm>
              <a:prstGeom prst="rect">
                <a:avLst/>
              </a:prstGeom>
              <a:noFill/>
            </p:spPr>
          </p:pic>
          <p:sp>
            <p:nvSpPr>
              <p:cNvPr id="27" name="26 CuadroTexto"/>
              <p:cNvSpPr txBox="1"/>
              <p:nvPr/>
            </p:nvSpPr>
            <p:spPr>
              <a:xfrm>
                <a:off x="2571736" y="4500570"/>
                <a:ext cx="1000132" cy="369332"/>
              </a:xfrm>
              <a:prstGeom prst="rect">
                <a:avLst/>
              </a:prstGeom>
              <a:noFill/>
            </p:spPr>
            <p:txBody>
              <a:bodyPr wrap="square" rtlCol="0">
                <a:spAutoFit/>
              </a:bodyPr>
              <a:lstStyle/>
              <a:p>
                <a:r>
                  <a:rPr lang="es-ES" b="1" dirty="0" smtClean="0">
                    <a:solidFill>
                      <a:schemeClr val="bg1"/>
                    </a:solidFill>
                  </a:rPr>
                  <a:t>pyrite</a:t>
                </a:r>
                <a:endParaRPr lang="es-ES_tradnl" b="1" dirty="0">
                  <a:solidFill>
                    <a:schemeClr val="bg1"/>
                  </a:solidFill>
                </a:endParaRPr>
              </a:p>
            </p:txBody>
          </p:sp>
        </p:grpSp>
        <p:grpSp>
          <p:nvGrpSpPr>
            <p:cNvPr id="32" name="31 Grupo"/>
            <p:cNvGrpSpPr/>
            <p:nvPr/>
          </p:nvGrpSpPr>
          <p:grpSpPr>
            <a:xfrm>
              <a:off x="4982852" y="3143248"/>
              <a:ext cx="1946602" cy="1726654"/>
              <a:chOff x="4786314" y="3143248"/>
              <a:chExt cx="1946602" cy="1726654"/>
            </a:xfrm>
          </p:grpSpPr>
          <p:pic>
            <p:nvPicPr>
              <p:cNvPr id="2064" name="Picture 16" descr="http://www.mutualismo.org/wp-content/uploads/2009/01/oro.jpg"/>
              <p:cNvPicPr>
                <a:picLocks noChangeAspect="1" noChangeArrowheads="1"/>
              </p:cNvPicPr>
              <p:nvPr/>
            </p:nvPicPr>
            <p:blipFill>
              <a:blip r:embed="rId9" cstate="print"/>
              <a:srcRect/>
              <a:stretch>
                <a:fillRect/>
              </a:stretch>
            </p:blipFill>
            <p:spPr bwMode="auto">
              <a:xfrm>
                <a:off x="4786314" y="3143248"/>
                <a:ext cx="1946602" cy="1714511"/>
              </a:xfrm>
              <a:prstGeom prst="rect">
                <a:avLst/>
              </a:prstGeom>
              <a:noFill/>
            </p:spPr>
          </p:pic>
          <p:sp>
            <p:nvSpPr>
              <p:cNvPr id="31" name="30 CuadroTexto"/>
              <p:cNvSpPr txBox="1"/>
              <p:nvPr/>
            </p:nvSpPr>
            <p:spPr>
              <a:xfrm>
                <a:off x="4786314" y="4500570"/>
                <a:ext cx="785818" cy="369332"/>
              </a:xfrm>
              <a:prstGeom prst="rect">
                <a:avLst/>
              </a:prstGeom>
              <a:noFill/>
            </p:spPr>
            <p:txBody>
              <a:bodyPr wrap="square" rtlCol="0">
                <a:spAutoFit/>
              </a:bodyPr>
              <a:lstStyle/>
              <a:p>
                <a:r>
                  <a:rPr lang="es-ES" dirty="0" smtClean="0">
                    <a:solidFill>
                      <a:schemeClr val="bg1"/>
                    </a:solidFill>
                  </a:rPr>
                  <a:t>gold</a:t>
                </a:r>
                <a:endParaRPr lang="es-ES_tradnl" dirty="0">
                  <a:solidFill>
                    <a:schemeClr val="bg1"/>
                  </a:solidFill>
                </a:endParaRPr>
              </a:p>
            </p:txBody>
          </p:sp>
        </p:grpSp>
      </p:grpSp>
      <p:sp>
        <p:nvSpPr>
          <p:cNvPr id="33" name="32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58431"/>
            <a:ext cx="9144000" cy="1015663"/>
          </a:xfrm>
          <a:prstGeom prst="rect">
            <a:avLst/>
          </a:prstGeom>
          <a:noFill/>
        </p:spPr>
        <p:txBody>
          <a:bodyPr wrap="square" rtlCol="0">
            <a:spAutoFit/>
          </a:bodyPr>
          <a:lstStyle/>
          <a:p>
            <a:pPr algn="ctr"/>
            <a:r>
              <a:rPr lang="es-ES" sz="6000" b="1" dirty="0" smtClean="0">
                <a:solidFill>
                  <a:schemeClr val="accent6">
                    <a:lumMod val="75000"/>
                  </a:schemeClr>
                </a:solidFill>
                <a:effectLst>
                  <a:outerShdw blurRad="38100" dist="38100" dir="2700000" algn="tl">
                    <a:srgbClr val="000000">
                      <a:alpha val="43137"/>
                    </a:srgbClr>
                  </a:outerShdw>
                </a:effectLst>
                <a:latin typeface="+mj-lt"/>
              </a:rPr>
              <a:t>EXERCISE 20</a:t>
            </a:r>
            <a:endParaRPr lang="es-ES" sz="6000" b="1" dirty="0">
              <a:solidFill>
                <a:schemeClr val="accent6">
                  <a:lumMod val="75000"/>
                </a:schemeClr>
              </a:solidFill>
              <a:effectLst>
                <a:outerShdw blurRad="38100" dist="38100" dir="2700000" algn="tl">
                  <a:srgbClr val="000000">
                    <a:alpha val="43137"/>
                  </a:srgbClr>
                </a:outerShdw>
              </a:effectLst>
              <a:latin typeface="+mj-lt"/>
            </a:endParaRPr>
          </a:p>
        </p:txBody>
      </p:sp>
      <p:sp>
        <p:nvSpPr>
          <p:cNvPr id="3" name="2 CuadroTexto"/>
          <p:cNvSpPr txBox="1"/>
          <p:nvPr/>
        </p:nvSpPr>
        <p:spPr>
          <a:xfrm>
            <a:off x="214282" y="642918"/>
            <a:ext cx="8786874" cy="396000"/>
          </a:xfrm>
          <a:prstGeom prst="rect">
            <a:avLst/>
          </a:prstGeom>
          <a:noFill/>
        </p:spPr>
        <p:txBody>
          <a:bodyPr wrap="square" rtlCol="0">
            <a:spAutoFit/>
          </a:bodyPr>
          <a:lstStyle/>
          <a:p>
            <a:r>
              <a:rPr lang="es-ES" sz="2000" b="1" dirty="0" smtClean="0"/>
              <a:t>Revise your vocabulary. Choose a word and fill the blanks below</a:t>
            </a:r>
          </a:p>
          <a:p>
            <a:r>
              <a:rPr lang="es-ES" sz="2000" b="1" dirty="0" smtClean="0"/>
              <a:t> </a:t>
            </a:r>
            <a:endParaRPr lang="es-ES" sz="2000" b="1" dirty="0"/>
          </a:p>
        </p:txBody>
      </p:sp>
      <p:sp>
        <p:nvSpPr>
          <p:cNvPr id="6" name="5 Rectángulo"/>
          <p:cNvSpPr/>
          <p:nvPr/>
        </p:nvSpPr>
        <p:spPr>
          <a:xfrm>
            <a:off x="214282" y="1000108"/>
            <a:ext cx="8715436" cy="830997"/>
          </a:xfrm>
          <a:prstGeom prst="rect">
            <a:avLst/>
          </a:prstGeom>
          <a:ln w="38100">
            <a:solidFill>
              <a:schemeClr val="accent6">
                <a:lumMod val="75000"/>
              </a:schemeClr>
            </a:solidFill>
          </a:ln>
        </p:spPr>
        <p:txBody>
          <a:bodyPr wrap="square">
            <a:spAutoFit/>
          </a:bodyPr>
          <a:lstStyle/>
          <a:p>
            <a:pPr algn="just"/>
            <a:r>
              <a:rPr lang="en-US" sz="1600" b="1" i="1" dirty="0" smtClean="0">
                <a:solidFill>
                  <a:schemeClr val="accent6">
                    <a:lumMod val="50000"/>
                  </a:schemeClr>
                </a:solidFill>
              </a:rPr>
              <a:t>compounds, simple, heterogeneous, atoms, pure substances , decantation, homogeneous, identify,  mixtures, distillation, mixtures, physical,</a:t>
            </a:r>
            <a:r>
              <a:rPr lang="es-ES" sz="1600" dirty="0" smtClean="0">
                <a:solidFill>
                  <a:schemeClr val="accent6">
                    <a:lumMod val="50000"/>
                  </a:schemeClr>
                </a:solidFill>
              </a:rPr>
              <a:t> </a:t>
            </a:r>
            <a:r>
              <a:rPr lang="es-ES" sz="1600" b="1" i="1" dirty="0" smtClean="0">
                <a:solidFill>
                  <a:schemeClr val="accent6">
                    <a:lumMod val="50000"/>
                  </a:schemeClr>
                </a:solidFill>
              </a:rPr>
              <a:t>pure, crystallisation, change, depending, types, decompose, heating, </a:t>
            </a:r>
            <a:r>
              <a:rPr lang="en-US" sz="1600" b="1" i="1" dirty="0" smtClean="0">
                <a:solidFill>
                  <a:schemeClr val="accent6">
                    <a:lumMod val="50000"/>
                  </a:schemeClr>
                </a:solidFill>
              </a:rPr>
              <a:t> electrolysis, filtration, dryness, substances, atoms, molecules, compounds, molecules</a:t>
            </a:r>
            <a:endParaRPr lang="es-ES" sz="1600" b="1" i="1" dirty="0"/>
          </a:p>
        </p:txBody>
      </p:sp>
      <p:sp>
        <p:nvSpPr>
          <p:cNvPr id="7" name="6 CuadroTexto"/>
          <p:cNvSpPr txBox="1"/>
          <p:nvPr/>
        </p:nvSpPr>
        <p:spPr>
          <a:xfrm>
            <a:off x="357190" y="1892939"/>
            <a:ext cx="8429652" cy="4893647"/>
          </a:xfrm>
          <a:prstGeom prst="rect">
            <a:avLst/>
          </a:prstGeom>
          <a:blipFill>
            <a:blip r:embed="rId3" cstate="print"/>
            <a:tile tx="0" ty="0" sx="100000" sy="100000" flip="none" algn="tl"/>
          </a:blipFill>
          <a:ln>
            <a:solidFill>
              <a:schemeClr val="accent6">
                <a:lumMod val="75000"/>
              </a:schemeClr>
            </a:solidFill>
          </a:ln>
        </p:spPr>
        <p:txBody>
          <a:bodyPr wrap="square" rtlCol="0">
            <a:spAutoFit/>
          </a:bodyPr>
          <a:lstStyle/>
          <a:p>
            <a:pPr marL="342900" indent="-342900" algn="just">
              <a:buFont typeface="+mj-lt"/>
              <a:buAutoNum type="alphaUcPeriod"/>
            </a:pPr>
            <a:r>
              <a:rPr lang="en-US" dirty="0" smtClean="0">
                <a:solidFill>
                  <a:schemeClr val="accent6">
                    <a:lumMod val="75000"/>
                  </a:schemeClr>
                </a:solidFill>
              </a:rPr>
              <a:t>A characteristic property is a ……………….. or chemical property that we can use to ……………….. a substance.</a:t>
            </a:r>
          </a:p>
          <a:p>
            <a:pPr marL="342900" indent="-342900" algn="just">
              <a:buFont typeface="+mj-lt"/>
              <a:buAutoNum type="alphaUcPeriod"/>
            </a:pPr>
            <a:r>
              <a:rPr lang="en-US" dirty="0" smtClean="0">
                <a:solidFill>
                  <a:schemeClr val="accent6">
                    <a:lumMod val="75000"/>
                  </a:schemeClr>
                </a:solidFill>
              </a:rPr>
              <a:t>We can  classify matter, in two categories: ……………….. and ………………..</a:t>
            </a:r>
          </a:p>
          <a:p>
            <a:pPr marL="342900" indent="-342900" algn="just">
              <a:buFont typeface="+mj-lt"/>
              <a:buAutoNum type="alphaUcPeriod"/>
            </a:pPr>
            <a:r>
              <a:rPr lang="es-ES" dirty="0" smtClean="0">
                <a:solidFill>
                  <a:schemeClr val="accent6">
                    <a:lumMod val="75000"/>
                  </a:schemeClr>
                </a:solidFill>
              </a:rPr>
              <a:t>……………….. substances are those which characteristic properties do not ……………….., in the same conditions of  temperature and pressure.</a:t>
            </a:r>
          </a:p>
          <a:p>
            <a:pPr marL="342900" indent="-342900" algn="just">
              <a:buFont typeface="+mj-lt"/>
              <a:buAutoNum type="alphaUcPeriod"/>
            </a:pPr>
            <a:r>
              <a:rPr lang="es-ES" dirty="0" smtClean="0">
                <a:solidFill>
                  <a:schemeClr val="accent6">
                    <a:lumMod val="75000"/>
                  </a:schemeClr>
                </a:solidFill>
              </a:rPr>
              <a:t>In the ……………….., the characteristic properties  change, ……………….. on the type of subtances form it and on the amount of  each substance.</a:t>
            </a:r>
          </a:p>
          <a:p>
            <a:pPr marL="342900" indent="-342900" algn="just">
              <a:buFont typeface="+mj-lt"/>
              <a:buAutoNum type="alphaUcPeriod"/>
            </a:pPr>
            <a:r>
              <a:rPr lang="en-US" dirty="0" smtClean="0">
                <a:solidFill>
                  <a:schemeClr val="accent6">
                    <a:lumMod val="75000"/>
                  </a:schemeClr>
                </a:solidFill>
              </a:rPr>
              <a:t>There are two ……………….. of pure substances: simple substances and ………………..</a:t>
            </a:r>
          </a:p>
          <a:p>
            <a:pPr marL="342900" indent="-342900" algn="just">
              <a:buFont typeface="+mj-lt"/>
              <a:buAutoNum type="alphaUcPeriod"/>
            </a:pPr>
            <a:r>
              <a:rPr lang="en-US" dirty="0" smtClean="0">
                <a:solidFill>
                  <a:schemeClr val="accent6">
                    <a:lumMod val="75000"/>
                  </a:schemeClr>
                </a:solidFill>
              </a:rPr>
              <a:t>……………….. substances are those which do not ……………….. into simpler pure substances by means of ………………. or ……………… . </a:t>
            </a:r>
          </a:p>
          <a:p>
            <a:pPr marL="342900" indent="-342900" algn="just">
              <a:buFont typeface="+mj-lt"/>
              <a:buAutoNum type="alphaUcPeriod"/>
            </a:pPr>
            <a:r>
              <a:rPr lang="en-US" dirty="0" smtClean="0">
                <a:solidFill>
                  <a:schemeClr val="accent6">
                    <a:lumMod val="75000"/>
                  </a:schemeClr>
                </a:solidFill>
              </a:rPr>
              <a:t>Simple .................... have equal ………………..  with only one type of  ……………….. .</a:t>
            </a:r>
          </a:p>
          <a:p>
            <a:pPr marL="342900" indent="-342900" algn="just">
              <a:buFont typeface="+mj-lt"/>
              <a:buAutoNum type="alphaUcPeriod"/>
            </a:pPr>
            <a:r>
              <a:rPr lang="en-US" dirty="0" smtClean="0">
                <a:solidFill>
                  <a:schemeClr val="accent6">
                    <a:lumMod val="75000"/>
                  </a:schemeClr>
                </a:solidFill>
              </a:rPr>
              <a:t>……………….. have equal ……………….. with two or more types of ……………….. .</a:t>
            </a:r>
          </a:p>
          <a:p>
            <a:pPr marL="342900" indent="-342900" algn="just">
              <a:buFont typeface="+mj-lt"/>
              <a:buAutoNum type="alphaUcPeriod"/>
            </a:pPr>
            <a:r>
              <a:rPr lang="en-US" dirty="0" smtClean="0">
                <a:solidFill>
                  <a:schemeClr val="accent6">
                    <a:lumMod val="75000"/>
                  </a:schemeClr>
                </a:solidFill>
              </a:rPr>
              <a:t>There are two types of mixtures:  ……………….  and ……………….. . </a:t>
            </a:r>
          </a:p>
          <a:p>
            <a:pPr marL="342900" indent="-342900" algn="just">
              <a:buFont typeface="+mj-lt"/>
              <a:buAutoNum type="alphaUcPeriod"/>
            </a:pPr>
            <a:r>
              <a:rPr lang="en-US" dirty="0" smtClean="0">
                <a:solidFill>
                  <a:schemeClr val="accent6">
                    <a:lumMod val="75000"/>
                  </a:schemeClr>
                </a:solidFill>
              </a:rPr>
              <a:t>The main techniques of separation of heterogeneous mixtures are: the ………………..,  the ……………….. and the magnetic separation.</a:t>
            </a:r>
          </a:p>
          <a:p>
            <a:pPr marL="342900" indent="-342900" algn="just">
              <a:buFont typeface="+mj-lt"/>
              <a:buAutoNum type="alphaUcPeriod"/>
            </a:pPr>
            <a:r>
              <a:rPr lang="en-US" dirty="0" smtClean="0">
                <a:solidFill>
                  <a:schemeClr val="accent6">
                    <a:lumMod val="75000"/>
                  </a:schemeClr>
                </a:solidFill>
              </a:rPr>
              <a:t>The main techniques of separation of homogeneous mixtures are: the heating until ……………….., the ……………….. and the ……………….. .</a:t>
            </a:r>
            <a:endParaRPr lang="es-ES" dirty="0" smtClean="0">
              <a:solidFill>
                <a:schemeClr val="accent6">
                  <a:lumMod val="75000"/>
                </a:schemeClr>
              </a:solidFill>
            </a:endParaRPr>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142892"/>
            <a:ext cx="8229600" cy="1143000"/>
          </a:xfrm>
          <a:ln>
            <a:solidFill>
              <a:schemeClr val="bg1"/>
            </a:solidFill>
          </a:ln>
        </p:spPr>
        <p:txBody>
          <a:bodyPr>
            <a:normAutofit/>
          </a:bodyPr>
          <a:lstStyle/>
          <a:p>
            <a:pPr eaLnBrk="1" hangingPunct="1"/>
            <a:r>
              <a:rPr lang="es-ES" sz="6000" b="1" dirty="0" smtClean="0">
                <a:ln w="12700">
                  <a:solidFill>
                    <a:schemeClr val="bg1"/>
                  </a:solidFill>
                  <a:prstDash val="solid"/>
                </a:ln>
                <a:solidFill>
                  <a:schemeClr val="accent6">
                    <a:lumMod val="75000"/>
                  </a:schemeClr>
                </a:solidFill>
                <a:effectLst>
                  <a:outerShdw blurRad="38100" dist="38100" dir="2700000" algn="tl">
                    <a:srgbClr val="000000">
                      <a:alpha val="43137"/>
                    </a:srgbClr>
                  </a:outerShdw>
                </a:effectLst>
              </a:rPr>
              <a:t>GLOSSARY</a:t>
            </a:r>
            <a:endParaRPr lang="es-ES_tradnl" sz="6000" b="1" dirty="0" smtClean="0">
              <a:ln w="12700">
                <a:solidFill>
                  <a:schemeClr val="bg1"/>
                </a:solidFill>
                <a:prstDash val="solid"/>
              </a:ln>
              <a:solidFill>
                <a:schemeClr val="accent6">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14282" y="785794"/>
            <a:ext cx="2880000" cy="5760000"/>
          </a:xfrm>
          <a:noFill/>
        </p:spPr>
        <p:txBody>
          <a:bodyPr rtlCol="0">
            <a:noAutofit/>
          </a:bodyPr>
          <a:lstStyle/>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Alloy</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Atom</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Bunsen burner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Clock glass</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Condenser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Container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Compound</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Crystallisation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Decantation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Dissolution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Distillation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Distillation flask</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Electrolysis</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Element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Evaporating  dish</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Filtration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Frame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Funnel </a:t>
            </a:r>
          </a:p>
          <a:p>
            <a:pPr marL="342000" indent="-342000">
              <a:lnSpc>
                <a:spcPct val="120000"/>
              </a:lnSpc>
              <a:spcBef>
                <a:spcPts val="24"/>
              </a:spcBef>
              <a:buFont typeface="Wingdings" pitchFamily="2" charset="2"/>
              <a:buChar char="q"/>
              <a:defRPr/>
            </a:pPr>
            <a:endParaRPr lang="es-ES" sz="1600" b="1" dirty="0" smtClean="0">
              <a:solidFill>
                <a:schemeClr val="accent6">
                  <a:lumMod val="75000"/>
                </a:schemeClr>
              </a:solidFill>
              <a:cs typeface="Arial" pitchFamily="34" charset="0"/>
            </a:endParaRPr>
          </a:p>
          <a:p>
            <a:pPr marL="342000" indent="-342000">
              <a:lnSpc>
                <a:spcPct val="120000"/>
              </a:lnSpc>
              <a:spcBef>
                <a:spcPts val="24"/>
              </a:spcBef>
              <a:buNone/>
              <a:defRPr/>
            </a:pPr>
            <a:endParaRPr lang="es-ES" sz="1600" b="1" dirty="0" smtClean="0">
              <a:solidFill>
                <a:schemeClr val="accent6">
                  <a:lumMod val="75000"/>
                </a:schemeClr>
              </a:solidFill>
              <a:cs typeface="Arial" pitchFamily="34" charset="0"/>
            </a:endParaRPr>
          </a:p>
          <a:p>
            <a:pPr marL="342000" indent="-342000">
              <a:lnSpc>
                <a:spcPct val="120000"/>
              </a:lnSpc>
              <a:spcBef>
                <a:spcPts val="24"/>
              </a:spcBef>
              <a:buNone/>
              <a:defRPr/>
            </a:pPr>
            <a:endParaRPr lang="es-ES" sz="1600" b="1" dirty="0" smtClean="0">
              <a:solidFill>
                <a:schemeClr val="accent6">
                  <a:lumMod val="75000"/>
                </a:schemeClr>
              </a:solidFill>
              <a:cs typeface="Arial" pitchFamily="34" charset="0"/>
            </a:endParaRPr>
          </a:p>
          <a:p>
            <a:pPr marL="342000" indent="-342000">
              <a:lnSpc>
                <a:spcPct val="120000"/>
              </a:lnSpc>
              <a:spcBef>
                <a:spcPts val="24"/>
              </a:spcBef>
              <a:buFont typeface="Wingdings" pitchFamily="2" charset="2"/>
              <a:buChar char="q"/>
              <a:defRPr/>
            </a:pPr>
            <a:endParaRPr lang="es-ES" sz="1600" b="1" dirty="0" smtClean="0">
              <a:solidFill>
                <a:schemeClr val="accent6">
                  <a:lumMod val="75000"/>
                </a:schemeClr>
              </a:solidFill>
              <a:cs typeface="Arial" pitchFamily="34" charset="0"/>
            </a:endParaRPr>
          </a:p>
          <a:p>
            <a:pPr marL="342000" indent="-342000">
              <a:lnSpc>
                <a:spcPct val="120000"/>
              </a:lnSpc>
              <a:spcBef>
                <a:spcPts val="24"/>
              </a:spcBef>
              <a:buFont typeface="Wingdings" pitchFamily="2" charset="2"/>
              <a:buChar char="q"/>
              <a:defRPr/>
            </a:pPr>
            <a:endParaRPr lang="es-ES" sz="1600" b="1" dirty="0" smtClean="0">
              <a:solidFill>
                <a:schemeClr val="accent6">
                  <a:lumMod val="75000"/>
                </a:schemeClr>
              </a:solidFill>
              <a:cs typeface="Arial" pitchFamily="34" charset="0"/>
            </a:endParaRPr>
          </a:p>
          <a:p>
            <a:pPr marL="342000" indent="-342000">
              <a:lnSpc>
                <a:spcPct val="120000"/>
              </a:lnSpc>
              <a:spcBef>
                <a:spcPts val="24"/>
              </a:spcBef>
              <a:buNone/>
              <a:defRPr/>
            </a:pPr>
            <a:endParaRPr lang="es-ES" sz="1600" b="1" dirty="0" smtClean="0">
              <a:ln w="12700">
                <a:solidFill>
                  <a:schemeClr val="tx2">
                    <a:satMod val="155000"/>
                  </a:schemeClr>
                </a:solidFill>
                <a:prstDash val="solid"/>
              </a:ln>
              <a:solidFill>
                <a:schemeClr val="accent6">
                  <a:lumMod val="75000"/>
                </a:schemeClr>
              </a:solidFill>
              <a:cs typeface="Arial" pitchFamily="34" charset="0"/>
            </a:endParaRPr>
          </a:p>
          <a:p>
            <a:pPr marL="342000" indent="-342000">
              <a:lnSpc>
                <a:spcPct val="120000"/>
              </a:lnSpc>
              <a:spcBef>
                <a:spcPts val="24"/>
              </a:spcBef>
              <a:buNone/>
              <a:defRPr/>
            </a:pPr>
            <a:endParaRPr lang="es-ES" sz="1600" b="1" dirty="0" smtClean="0">
              <a:ln w="12700">
                <a:solidFill>
                  <a:schemeClr val="tx2">
                    <a:satMod val="155000"/>
                  </a:schemeClr>
                </a:solidFill>
                <a:prstDash val="solid"/>
              </a:ln>
              <a:solidFill>
                <a:schemeClr val="accent6">
                  <a:lumMod val="75000"/>
                </a:schemeClr>
              </a:solidFill>
              <a:cs typeface="Arial" pitchFamily="34" charset="0"/>
            </a:endParaRPr>
          </a:p>
          <a:p>
            <a:pPr marL="342000" indent="-342000">
              <a:lnSpc>
                <a:spcPct val="120000"/>
              </a:lnSpc>
              <a:spcBef>
                <a:spcPts val="24"/>
              </a:spcBef>
              <a:buNone/>
              <a:defRPr/>
            </a:pPr>
            <a:endParaRPr lang="es-ES" sz="1600" b="1" dirty="0" smtClean="0">
              <a:solidFill>
                <a:schemeClr val="accent6">
                  <a:lumMod val="75000"/>
                </a:schemeClr>
              </a:solidFill>
              <a:cs typeface="Arial" pitchFamily="34" charset="0"/>
            </a:endParaRPr>
          </a:p>
          <a:p>
            <a:pPr marL="342000" indent="-342000" eaLnBrk="1" fontAlgn="auto" hangingPunct="1">
              <a:lnSpc>
                <a:spcPct val="120000"/>
              </a:lnSpc>
              <a:spcBef>
                <a:spcPts val="24"/>
              </a:spcBef>
              <a:buNone/>
              <a:defRPr/>
            </a:pPr>
            <a:endParaRPr lang="es-ES" sz="1600" b="1" dirty="0" smtClean="0">
              <a:solidFill>
                <a:schemeClr val="accent6">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 sz="1600" b="1" dirty="0" smtClean="0">
              <a:solidFill>
                <a:schemeClr val="accent6">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 sz="1600" b="1" dirty="0" smtClean="0">
              <a:solidFill>
                <a:schemeClr val="accent6">
                  <a:lumMod val="75000"/>
                </a:schemeClr>
              </a:solidFill>
              <a:cs typeface="Arial" pitchFamily="34" charset="0"/>
            </a:endParaRPr>
          </a:p>
          <a:p>
            <a:pPr marL="342000" indent="-342000" eaLnBrk="1" fontAlgn="auto" hangingPunct="1">
              <a:lnSpc>
                <a:spcPct val="120000"/>
              </a:lnSpc>
              <a:spcBef>
                <a:spcPts val="24"/>
              </a:spcBef>
              <a:buFont typeface="Wingdings" pitchFamily="2" charset="2"/>
              <a:buChar char="q"/>
              <a:defRPr/>
            </a:pPr>
            <a:endParaRPr lang="es-ES_tradnl" sz="1600" b="1" dirty="0" smtClean="0">
              <a:solidFill>
                <a:schemeClr val="accent6">
                  <a:lumMod val="75000"/>
                </a:schemeClr>
              </a:solidFill>
              <a:cs typeface="Arial" pitchFamily="34" charset="0"/>
            </a:endParaRPr>
          </a:p>
        </p:txBody>
      </p:sp>
      <p:sp>
        <p:nvSpPr>
          <p:cNvPr id="4" name="2 Marcador de contenido"/>
          <p:cNvSpPr txBox="1">
            <a:spLocks/>
          </p:cNvSpPr>
          <p:nvPr/>
        </p:nvSpPr>
        <p:spPr>
          <a:xfrm>
            <a:off x="3071802" y="785794"/>
            <a:ext cx="2880000" cy="5760000"/>
          </a:xfrm>
          <a:prstGeom prst="rect">
            <a:avLst/>
          </a:prstGeom>
          <a:noFill/>
        </p:spPr>
        <p:txBody>
          <a:bodyPr vert="horz" lIns="91440" tIns="45720" rIns="91440" bIns="45720" rtlCol="0">
            <a:noAutofit/>
          </a:bodyPr>
          <a:lstStyle/>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Filter paper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Heterogeneous  mixture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Homogeneous mixture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Insoluble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Layer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Magnet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Magnetic  separation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Mixture </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Pressure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Pure substance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Residue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Separating funnel</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Simple substance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Soluble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Solute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Solution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Solvent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Structure</a:t>
            </a: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_tradnl" sz="1600" b="1" u="none" strike="noStrike" kern="1200" cap="none" spc="0" normalizeH="0" baseline="0" noProof="0" dirty="0" smtClean="0">
              <a:ln>
                <a:noFill/>
              </a:ln>
              <a:solidFill>
                <a:schemeClr val="accent6">
                  <a:lumMod val="75000"/>
                </a:schemeClr>
              </a:solidFill>
              <a:uLnTx/>
              <a:uFillTx/>
              <a:cs typeface="Arial" pitchFamily="34" charset="0"/>
            </a:endParaRPr>
          </a:p>
        </p:txBody>
      </p:sp>
      <p:sp>
        <p:nvSpPr>
          <p:cNvPr id="5" name="4 Marcador de pie de página"/>
          <p:cNvSpPr>
            <a:spLocks noGrp="1"/>
          </p:cNvSpPr>
          <p:nvPr>
            <p:ph type="ftr" sz="quarter" idx="11"/>
          </p:nvPr>
        </p:nvSpPr>
        <p:spPr/>
        <p:txBody>
          <a:bodyPr/>
          <a:lstStyle/>
          <a:p>
            <a:r>
              <a:rPr lang="es-ES" dirty="0" smtClean="0"/>
              <a:t>Susana Morales Bernal</a:t>
            </a:r>
            <a:endParaRPr lang="es-ES" dirty="0"/>
          </a:p>
        </p:txBody>
      </p:sp>
      <p:sp>
        <p:nvSpPr>
          <p:cNvPr id="6" name="2 Marcador de contenido"/>
          <p:cNvSpPr txBox="1">
            <a:spLocks/>
          </p:cNvSpPr>
          <p:nvPr/>
        </p:nvSpPr>
        <p:spPr>
          <a:xfrm>
            <a:off x="6121156" y="785794"/>
            <a:ext cx="2880000" cy="5760000"/>
          </a:xfrm>
          <a:prstGeom prst="rect">
            <a:avLst/>
          </a:prstGeom>
          <a:noFill/>
        </p:spPr>
        <p:txBody>
          <a:bodyPr vert="horz" lIns="91440" tIns="45720" rIns="91440" bIns="45720" rtlCol="0">
            <a:noAutofit/>
          </a:bodyPr>
          <a:lstStyle/>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Test tube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bang</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collect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decompose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dissolve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distribute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filter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float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give rise to</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heat</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identify</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pull away</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remain</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shake</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surround</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To transfer</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Tripod</a:t>
            </a:r>
          </a:p>
          <a:p>
            <a:pPr marL="342000" indent="-342000">
              <a:spcBef>
                <a:spcPts val="600"/>
              </a:spcBef>
              <a:buFont typeface="Wingdings" pitchFamily="2" charset="2"/>
              <a:buChar char="q"/>
              <a:defRPr/>
            </a:pPr>
            <a:r>
              <a:rPr lang="es-ES" sz="1600" b="1" dirty="0" smtClean="0">
                <a:solidFill>
                  <a:schemeClr val="accent6">
                    <a:lumMod val="75000"/>
                  </a:schemeClr>
                </a:solidFill>
                <a:cs typeface="Arial" pitchFamily="34" charset="0"/>
              </a:rPr>
              <a:t>Wire gauze</a:t>
            </a: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w="12700">
                <a:solidFill>
                  <a:schemeClr val="tx2">
                    <a:satMod val="155000"/>
                  </a:schemeClr>
                </a:solidFill>
                <a:prstDash val="solid"/>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Arial" pitchFamily="34" charset="0"/>
              <a:buNone/>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 sz="1600" b="1" u="none" strike="noStrike" kern="1200" cap="none" spc="0" normalizeH="0" baseline="0" noProof="0" dirty="0" smtClean="0">
              <a:ln>
                <a:noFill/>
              </a:ln>
              <a:solidFill>
                <a:schemeClr val="accent6">
                  <a:lumMod val="75000"/>
                </a:schemeClr>
              </a:solidFill>
              <a:uLnTx/>
              <a:uFillTx/>
              <a:cs typeface="Arial" pitchFamily="34" charset="0"/>
            </a:endParaRPr>
          </a:p>
          <a:p>
            <a:pPr marL="342000" marR="0" lvl="0" indent="-342000" algn="l" rtl="0" eaLnBrk="1" fontAlgn="auto" latinLnBrk="0" hangingPunct="1">
              <a:lnSpc>
                <a:spcPct val="120000"/>
              </a:lnSpc>
              <a:spcBef>
                <a:spcPts val="24"/>
              </a:spcBef>
              <a:buClrTx/>
              <a:buSzTx/>
              <a:buFont typeface="Wingdings" pitchFamily="2" charset="2"/>
              <a:buChar char="q"/>
              <a:tabLst/>
              <a:defRPr/>
            </a:pPr>
            <a:endParaRPr kumimoji="0" lang="es-ES_tradnl" sz="1600" b="1" u="none" strike="noStrike" kern="1200" cap="none" spc="0" normalizeH="0" baseline="0" noProof="0" dirty="0" smtClean="0">
              <a:ln>
                <a:noFill/>
              </a:ln>
              <a:solidFill>
                <a:schemeClr val="accent6">
                  <a:lumMod val="75000"/>
                </a:schemeClr>
              </a:solidFill>
              <a:uLnTx/>
              <a:uFillTx/>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4"/>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Types of pure substances</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5" name="4 Rectángulo"/>
          <p:cNvSpPr/>
          <p:nvPr/>
        </p:nvSpPr>
        <p:spPr>
          <a:xfrm>
            <a:off x="142844" y="714356"/>
            <a:ext cx="7979236" cy="400110"/>
          </a:xfrm>
          <a:prstGeom prst="rect">
            <a:avLst/>
          </a:prstGeom>
        </p:spPr>
        <p:txBody>
          <a:bodyPr wrap="none">
            <a:spAutoFit/>
          </a:bodyPr>
          <a:lstStyle/>
          <a:p>
            <a:pPr algn="r"/>
            <a:r>
              <a:rPr lang="en-US" sz="2000" dirty="0" smtClean="0">
                <a:solidFill>
                  <a:schemeClr val="accent6">
                    <a:lumMod val="50000"/>
                  </a:schemeClr>
                </a:solidFill>
              </a:rPr>
              <a:t>There are two types of pure substances: </a:t>
            </a:r>
            <a:r>
              <a:rPr lang="en-US" sz="2000" b="1" i="1" dirty="0" smtClean="0">
                <a:solidFill>
                  <a:schemeClr val="accent6">
                    <a:lumMod val="50000"/>
                  </a:schemeClr>
                </a:solidFill>
              </a:rPr>
              <a:t>simple substances and compounds</a:t>
            </a:r>
            <a:endParaRPr lang="en-US" sz="2000" b="1" i="1" dirty="0">
              <a:solidFill>
                <a:schemeClr val="accent6">
                  <a:lumMod val="50000"/>
                </a:schemeClr>
              </a:solidFill>
            </a:endParaRPr>
          </a:p>
        </p:txBody>
      </p:sp>
      <p:sp>
        <p:nvSpPr>
          <p:cNvPr id="6" name="5 CuadroTexto"/>
          <p:cNvSpPr txBox="1"/>
          <p:nvPr/>
        </p:nvSpPr>
        <p:spPr>
          <a:xfrm>
            <a:off x="71438" y="1214422"/>
            <a:ext cx="9072562" cy="830997"/>
          </a:xfrm>
          <a:prstGeom prst="rect">
            <a:avLst/>
          </a:prstGeom>
          <a:noFill/>
        </p:spPr>
        <p:txBody>
          <a:bodyPr wrap="square" rtlCol="0">
            <a:spAutoFit/>
          </a:bodyPr>
          <a:lstStyle/>
          <a:p>
            <a:pPr algn="just"/>
            <a:r>
              <a:rPr lang="es-ES" sz="2400" dirty="0" smtClean="0">
                <a:solidFill>
                  <a:schemeClr val="accent6">
                    <a:lumMod val="50000"/>
                  </a:schemeClr>
                </a:solidFill>
              </a:rPr>
              <a:t>We can differentiate them, watching their behavior when exposed to heat or electricity.</a:t>
            </a:r>
            <a:endParaRPr lang="es-ES_tradnl" sz="2400" dirty="0">
              <a:solidFill>
                <a:schemeClr val="accent6">
                  <a:lumMod val="50000"/>
                </a:schemeClr>
              </a:solidFill>
            </a:endParaRPr>
          </a:p>
        </p:txBody>
      </p:sp>
      <p:sp>
        <p:nvSpPr>
          <p:cNvPr id="7" name="6 Rectángulo"/>
          <p:cNvSpPr/>
          <p:nvPr/>
        </p:nvSpPr>
        <p:spPr>
          <a:xfrm>
            <a:off x="71407" y="4383953"/>
            <a:ext cx="9072594" cy="830997"/>
          </a:xfrm>
          <a:prstGeom prst="rect">
            <a:avLst/>
          </a:prstGeom>
          <a:solidFill>
            <a:schemeClr val="accent6">
              <a:lumMod val="20000"/>
              <a:lumOff val="80000"/>
            </a:schemeClr>
          </a:solidFill>
        </p:spPr>
        <p:txBody>
          <a:bodyPr wrap="square">
            <a:spAutoFit/>
          </a:bodyPr>
          <a:lstStyle/>
          <a:p>
            <a:pPr algn="just"/>
            <a:r>
              <a:rPr lang="en-US" sz="2400" b="1" i="1" dirty="0" smtClean="0">
                <a:solidFill>
                  <a:schemeClr val="accent6">
                    <a:lumMod val="50000"/>
                  </a:schemeClr>
                </a:solidFill>
              </a:rPr>
              <a:t>Compounds</a:t>
            </a:r>
            <a:r>
              <a:rPr lang="en-US" sz="2400" b="1" dirty="0" smtClean="0">
                <a:solidFill>
                  <a:schemeClr val="accent6">
                    <a:lumMod val="50000"/>
                  </a:schemeClr>
                </a:solidFill>
              </a:rPr>
              <a:t> </a:t>
            </a:r>
            <a:r>
              <a:rPr lang="en-US" sz="2400" dirty="0" smtClean="0">
                <a:solidFill>
                  <a:schemeClr val="accent6">
                    <a:lumMod val="50000"/>
                  </a:schemeClr>
                </a:solidFill>
              </a:rPr>
              <a:t>are</a:t>
            </a:r>
            <a:r>
              <a:rPr lang="en-US" sz="2400" b="1" dirty="0" smtClean="0">
                <a:solidFill>
                  <a:schemeClr val="accent6">
                    <a:lumMod val="50000"/>
                  </a:schemeClr>
                </a:solidFill>
              </a:rPr>
              <a:t> </a:t>
            </a:r>
            <a:r>
              <a:rPr lang="en-US" sz="2400" dirty="0" smtClean="0">
                <a:solidFill>
                  <a:schemeClr val="accent6">
                    <a:lumMod val="50000"/>
                  </a:schemeClr>
                </a:solidFill>
              </a:rPr>
              <a:t>those substances that decompose into simpler pure substances by means of heating or electrolysis.  </a:t>
            </a:r>
            <a:endParaRPr lang="es-ES_tradnl" sz="2400" dirty="0">
              <a:solidFill>
                <a:schemeClr val="accent6">
                  <a:lumMod val="50000"/>
                </a:schemeClr>
              </a:solidFill>
            </a:endParaRPr>
          </a:p>
        </p:txBody>
      </p:sp>
      <p:sp>
        <p:nvSpPr>
          <p:cNvPr id="8" name="7 Rectángulo"/>
          <p:cNvSpPr/>
          <p:nvPr/>
        </p:nvSpPr>
        <p:spPr>
          <a:xfrm>
            <a:off x="71406" y="2097937"/>
            <a:ext cx="9072594" cy="830997"/>
          </a:xfrm>
          <a:prstGeom prst="rect">
            <a:avLst/>
          </a:prstGeom>
          <a:solidFill>
            <a:schemeClr val="accent6">
              <a:lumMod val="20000"/>
              <a:lumOff val="80000"/>
            </a:schemeClr>
          </a:solidFill>
        </p:spPr>
        <p:txBody>
          <a:bodyPr wrap="square">
            <a:spAutoFit/>
          </a:bodyPr>
          <a:lstStyle/>
          <a:p>
            <a:pPr algn="just"/>
            <a:r>
              <a:rPr lang="en-US" sz="2400" b="1" i="1" dirty="0" smtClean="0">
                <a:solidFill>
                  <a:schemeClr val="accent6">
                    <a:lumMod val="50000"/>
                  </a:schemeClr>
                </a:solidFill>
              </a:rPr>
              <a:t>Simple substances </a:t>
            </a:r>
            <a:r>
              <a:rPr lang="en-US" sz="2400" dirty="0" smtClean="0">
                <a:solidFill>
                  <a:schemeClr val="accent6">
                    <a:lumMod val="50000"/>
                  </a:schemeClr>
                </a:solidFill>
              </a:rPr>
              <a:t>are those which do not decompose into simpler pure substances by means of heating or electrolysis.  </a:t>
            </a:r>
            <a:endParaRPr lang="es-ES_tradnl" sz="2400" dirty="0" smtClean="0">
              <a:solidFill>
                <a:schemeClr val="accent6">
                  <a:lumMod val="50000"/>
                </a:schemeClr>
              </a:solidFill>
            </a:endParaRPr>
          </a:p>
        </p:txBody>
      </p:sp>
      <p:sp>
        <p:nvSpPr>
          <p:cNvPr id="10" name="9 CuadroTexto"/>
          <p:cNvSpPr txBox="1"/>
          <p:nvPr/>
        </p:nvSpPr>
        <p:spPr>
          <a:xfrm>
            <a:off x="71406" y="5443381"/>
            <a:ext cx="9072594" cy="1200329"/>
          </a:xfrm>
          <a:prstGeom prst="rect">
            <a:avLst/>
          </a:prstGeom>
          <a:noFill/>
        </p:spPr>
        <p:txBody>
          <a:bodyPr wrap="square" rtlCol="0">
            <a:spAutoFit/>
          </a:bodyPr>
          <a:lstStyle/>
          <a:p>
            <a:pPr algn="just"/>
            <a:r>
              <a:rPr lang="en-US" sz="2400" dirty="0" smtClean="0">
                <a:solidFill>
                  <a:schemeClr val="accent6">
                    <a:lumMod val="50000"/>
                  </a:schemeClr>
                </a:solidFill>
              </a:rPr>
              <a:t>Thus water is a compound because it  is decomposed by electricity into two elements, hydrogen and oxygen. Rock salt, pyrite, sugar and copper sulphate are compounds too.</a:t>
            </a:r>
            <a:endParaRPr lang="es-ES_tradnl" sz="2400" dirty="0">
              <a:solidFill>
                <a:schemeClr val="accent6">
                  <a:lumMod val="50000"/>
                </a:schemeClr>
              </a:solidFill>
            </a:endParaRPr>
          </a:p>
        </p:txBody>
      </p:sp>
      <p:sp>
        <p:nvSpPr>
          <p:cNvPr id="11" name="10 Rectángulo"/>
          <p:cNvSpPr/>
          <p:nvPr/>
        </p:nvSpPr>
        <p:spPr>
          <a:xfrm>
            <a:off x="71406" y="3014489"/>
            <a:ext cx="9072594" cy="1200329"/>
          </a:xfrm>
          <a:prstGeom prst="rect">
            <a:avLst/>
          </a:prstGeom>
        </p:spPr>
        <p:txBody>
          <a:bodyPr wrap="square">
            <a:spAutoFit/>
          </a:bodyPr>
          <a:lstStyle/>
          <a:p>
            <a:pPr algn="just"/>
            <a:r>
              <a:rPr lang="en-US" sz="2400" dirty="0" smtClean="0">
                <a:solidFill>
                  <a:schemeClr val="accent6">
                    <a:lumMod val="50000"/>
                  </a:schemeClr>
                </a:solidFill>
              </a:rPr>
              <a:t>Thus oxygen is a simple substance because it does not decompose by means of heating or electrolysis. Gold, mercury and sulphur are simple substances too.</a:t>
            </a:r>
            <a:endParaRPr lang="es-ES_tradnl" sz="2400" dirty="0">
              <a:solidFill>
                <a:schemeClr val="accent6">
                  <a:lumMod val="50000"/>
                </a:schemeClr>
              </a:solidFill>
            </a:endParaRPr>
          </a:p>
        </p:txBody>
      </p:sp>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00034" y="857232"/>
            <a:ext cx="6874511" cy="369332"/>
          </a:xfrm>
          <a:prstGeom prst="rect">
            <a:avLst/>
          </a:prstGeom>
        </p:spPr>
        <p:txBody>
          <a:bodyPr wrap="none">
            <a:spAutoFit/>
          </a:bodyPr>
          <a:lstStyle/>
          <a:p>
            <a:r>
              <a:rPr lang="en-US" b="1" i="1" dirty="0" smtClean="0">
                <a:solidFill>
                  <a:schemeClr val="accent6">
                    <a:lumMod val="50000"/>
                  </a:schemeClr>
                </a:solidFill>
              </a:rPr>
              <a:t>Simple substances </a:t>
            </a:r>
            <a:r>
              <a:rPr lang="en-US" dirty="0" smtClean="0">
                <a:solidFill>
                  <a:schemeClr val="accent6">
                    <a:lumMod val="50000"/>
                  </a:schemeClr>
                </a:solidFill>
              </a:rPr>
              <a:t>have</a:t>
            </a:r>
            <a:r>
              <a:rPr lang="en-US" b="1" i="1" dirty="0" smtClean="0">
                <a:solidFill>
                  <a:schemeClr val="accent6">
                    <a:lumMod val="50000"/>
                  </a:schemeClr>
                </a:solidFill>
              </a:rPr>
              <a:t> </a:t>
            </a:r>
            <a:r>
              <a:rPr lang="en-US" dirty="0" smtClean="0">
                <a:solidFill>
                  <a:schemeClr val="accent6">
                    <a:lumMod val="50000"/>
                  </a:schemeClr>
                </a:solidFill>
              </a:rPr>
              <a:t>equal molecules with only one type of atoms  </a:t>
            </a:r>
            <a:endParaRPr lang="es-ES_tradnl" dirty="0">
              <a:solidFill>
                <a:schemeClr val="accent6">
                  <a:lumMod val="50000"/>
                </a:schemeClr>
              </a:solidFill>
            </a:endParaRPr>
          </a:p>
        </p:txBody>
      </p:sp>
      <p:sp>
        <p:nvSpPr>
          <p:cNvPr id="9" name="8 Rectángulo"/>
          <p:cNvSpPr/>
          <p:nvPr/>
        </p:nvSpPr>
        <p:spPr>
          <a:xfrm>
            <a:off x="500034" y="4500570"/>
            <a:ext cx="6574685" cy="369332"/>
          </a:xfrm>
          <a:prstGeom prst="rect">
            <a:avLst/>
          </a:prstGeom>
        </p:spPr>
        <p:txBody>
          <a:bodyPr wrap="none">
            <a:spAutoFit/>
          </a:bodyPr>
          <a:lstStyle/>
          <a:p>
            <a:r>
              <a:rPr lang="en-US" b="1" i="1" dirty="0" smtClean="0">
                <a:solidFill>
                  <a:schemeClr val="accent6">
                    <a:lumMod val="50000"/>
                  </a:schemeClr>
                </a:solidFill>
              </a:rPr>
              <a:t>Compounds </a:t>
            </a:r>
            <a:r>
              <a:rPr lang="en-US" dirty="0" smtClean="0">
                <a:solidFill>
                  <a:schemeClr val="accent6">
                    <a:lumMod val="50000"/>
                  </a:schemeClr>
                </a:solidFill>
              </a:rPr>
              <a:t>have equal molecules with two or more types of atoms </a:t>
            </a:r>
            <a:endParaRPr lang="es-ES_tradnl" dirty="0">
              <a:solidFill>
                <a:schemeClr val="accent6">
                  <a:lumMod val="50000"/>
                </a:schemeClr>
              </a:solidFill>
            </a:endParaRPr>
          </a:p>
        </p:txBody>
      </p:sp>
      <p:grpSp>
        <p:nvGrpSpPr>
          <p:cNvPr id="2" name="35 Grupo"/>
          <p:cNvGrpSpPr/>
          <p:nvPr/>
        </p:nvGrpSpPr>
        <p:grpSpPr>
          <a:xfrm>
            <a:off x="6206133" y="1162458"/>
            <a:ext cx="2009205" cy="1695038"/>
            <a:chOff x="6206133" y="1162458"/>
            <a:chExt cx="2009205" cy="1695038"/>
          </a:xfrm>
        </p:grpSpPr>
        <p:pic>
          <p:nvPicPr>
            <p:cNvPr id="20" name="19 Imagen" descr="gas monoatómico.jpg"/>
            <p:cNvPicPr>
              <a:picLocks noChangeAspect="1"/>
            </p:cNvPicPr>
            <p:nvPr/>
          </p:nvPicPr>
          <p:blipFill>
            <a:blip r:embed="rId3" cstate="print"/>
            <a:stretch>
              <a:fillRect/>
            </a:stretch>
          </p:blipFill>
          <p:spPr>
            <a:xfrm>
              <a:off x="6206133" y="1162458"/>
              <a:ext cx="2009205" cy="1623600"/>
            </a:xfrm>
            <a:prstGeom prst="rect">
              <a:avLst/>
            </a:prstGeom>
          </p:spPr>
        </p:pic>
        <p:sp>
          <p:nvSpPr>
            <p:cNvPr id="27" name="26 CuadroTexto"/>
            <p:cNvSpPr txBox="1"/>
            <p:nvPr/>
          </p:nvSpPr>
          <p:spPr>
            <a:xfrm>
              <a:off x="6357950" y="2488164"/>
              <a:ext cx="1785950" cy="369332"/>
            </a:xfrm>
            <a:prstGeom prst="rect">
              <a:avLst/>
            </a:prstGeom>
            <a:noFill/>
          </p:spPr>
          <p:txBody>
            <a:bodyPr wrap="square" rtlCol="0">
              <a:spAutoFit/>
            </a:bodyPr>
            <a:lstStyle/>
            <a:p>
              <a:r>
                <a:rPr lang="es-ES" dirty="0" smtClean="0"/>
                <a:t>Gas monoatomic</a:t>
              </a:r>
              <a:endParaRPr lang="es-ES_tradnl" dirty="0"/>
            </a:p>
          </p:txBody>
        </p:sp>
      </p:grpSp>
      <p:grpSp>
        <p:nvGrpSpPr>
          <p:cNvPr id="3" name="36 Grupo"/>
          <p:cNvGrpSpPr/>
          <p:nvPr/>
        </p:nvGrpSpPr>
        <p:grpSpPr>
          <a:xfrm>
            <a:off x="3570532" y="1161229"/>
            <a:ext cx="2144476" cy="1708409"/>
            <a:chOff x="3570532" y="1161229"/>
            <a:chExt cx="2144476" cy="1708409"/>
          </a:xfrm>
        </p:grpSpPr>
        <p:pic>
          <p:nvPicPr>
            <p:cNvPr id="19" name="18 Imagen" descr="simples monoatómicas.jpg"/>
            <p:cNvPicPr>
              <a:picLocks noChangeAspect="1"/>
            </p:cNvPicPr>
            <p:nvPr/>
          </p:nvPicPr>
          <p:blipFill>
            <a:blip r:embed="rId4" cstate="print"/>
            <a:stretch>
              <a:fillRect/>
            </a:stretch>
          </p:blipFill>
          <p:spPr>
            <a:xfrm>
              <a:off x="3570532" y="1161229"/>
              <a:ext cx="2001600" cy="1624829"/>
            </a:xfrm>
            <a:prstGeom prst="rect">
              <a:avLst/>
            </a:prstGeom>
          </p:spPr>
        </p:pic>
        <p:sp>
          <p:nvSpPr>
            <p:cNvPr id="28" name="27 CuadroTexto"/>
            <p:cNvSpPr txBox="1"/>
            <p:nvPr/>
          </p:nvSpPr>
          <p:spPr>
            <a:xfrm>
              <a:off x="3714744" y="2500306"/>
              <a:ext cx="2000264" cy="369332"/>
            </a:xfrm>
            <a:prstGeom prst="rect">
              <a:avLst/>
            </a:prstGeom>
            <a:noFill/>
          </p:spPr>
          <p:txBody>
            <a:bodyPr wrap="square" rtlCol="0">
              <a:spAutoFit/>
            </a:bodyPr>
            <a:lstStyle/>
            <a:p>
              <a:r>
                <a:rPr lang="es-ES" dirty="0" smtClean="0"/>
                <a:t>Liquid monoatomic</a:t>
              </a:r>
              <a:endParaRPr lang="es-ES_tradnl" dirty="0"/>
            </a:p>
          </p:txBody>
        </p:sp>
      </p:grpSp>
      <p:grpSp>
        <p:nvGrpSpPr>
          <p:cNvPr id="4" name="34 Grupo"/>
          <p:cNvGrpSpPr/>
          <p:nvPr/>
        </p:nvGrpSpPr>
        <p:grpSpPr>
          <a:xfrm>
            <a:off x="6213738" y="2883115"/>
            <a:ext cx="2001600" cy="1688893"/>
            <a:chOff x="6213738" y="2811677"/>
            <a:chExt cx="2001600" cy="1688893"/>
          </a:xfrm>
        </p:grpSpPr>
        <p:pic>
          <p:nvPicPr>
            <p:cNvPr id="21" name="20 Imagen" descr="gas diatómico.jpg"/>
            <p:cNvPicPr>
              <a:picLocks noChangeAspect="1"/>
            </p:cNvPicPr>
            <p:nvPr/>
          </p:nvPicPr>
          <p:blipFill>
            <a:blip r:embed="rId5" cstate="print"/>
            <a:stretch>
              <a:fillRect/>
            </a:stretch>
          </p:blipFill>
          <p:spPr>
            <a:xfrm>
              <a:off x="6213738" y="2811677"/>
              <a:ext cx="2001600" cy="1617455"/>
            </a:xfrm>
            <a:prstGeom prst="rect">
              <a:avLst/>
            </a:prstGeom>
          </p:spPr>
        </p:pic>
        <p:sp>
          <p:nvSpPr>
            <p:cNvPr id="29" name="28 CuadroTexto"/>
            <p:cNvSpPr txBox="1"/>
            <p:nvPr/>
          </p:nvSpPr>
          <p:spPr>
            <a:xfrm>
              <a:off x="6357950" y="4131238"/>
              <a:ext cx="1785950" cy="369332"/>
            </a:xfrm>
            <a:prstGeom prst="rect">
              <a:avLst/>
            </a:prstGeom>
            <a:noFill/>
          </p:spPr>
          <p:txBody>
            <a:bodyPr wrap="square" rtlCol="0">
              <a:spAutoFit/>
            </a:bodyPr>
            <a:lstStyle/>
            <a:p>
              <a:r>
                <a:rPr lang="es-ES" dirty="0" smtClean="0"/>
                <a:t>Gas diatomic</a:t>
              </a:r>
              <a:endParaRPr lang="es-ES_tradnl" dirty="0"/>
            </a:p>
          </p:txBody>
        </p:sp>
      </p:grpSp>
      <p:grpSp>
        <p:nvGrpSpPr>
          <p:cNvPr id="5" name="33 Grupo"/>
          <p:cNvGrpSpPr/>
          <p:nvPr/>
        </p:nvGrpSpPr>
        <p:grpSpPr>
          <a:xfrm>
            <a:off x="3571868" y="2884170"/>
            <a:ext cx="2143140" cy="1687838"/>
            <a:chOff x="3571868" y="2812732"/>
            <a:chExt cx="2143140" cy="1687838"/>
          </a:xfrm>
        </p:grpSpPr>
        <p:pic>
          <p:nvPicPr>
            <p:cNvPr id="26" name="25 Imagen" descr="líquido simple .jpg"/>
            <p:cNvPicPr>
              <a:picLocks noChangeAspect="1"/>
            </p:cNvPicPr>
            <p:nvPr/>
          </p:nvPicPr>
          <p:blipFill>
            <a:blip r:embed="rId6" cstate="print"/>
            <a:stretch>
              <a:fillRect/>
            </a:stretch>
          </p:blipFill>
          <p:spPr>
            <a:xfrm>
              <a:off x="3571868" y="2812732"/>
              <a:ext cx="2000295" cy="1616400"/>
            </a:xfrm>
            <a:prstGeom prst="rect">
              <a:avLst/>
            </a:prstGeom>
          </p:spPr>
        </p:pic>
        <p:sp>
          <p:nvSpPr>
            <p:cNvPr id="30" name="29 CuadroTexto"/>
            <p:cNvSpPr txBox="1"/>
            <p:nvPr/>
          </p:nvSpPr>
          <p:spPr>
            <a:xfrm>
              <a:off x="3714744" y="4131238"/>
              <a:ext cx="2000264" cy="369332"/>
            </a:xfrm>
            <a:prstGeom prst="rect">
              <a:avLst/>
            </a:prstGeom>
            <a:noFill/>
          </p:spPr>
          <p:txBody>
            <a:bodyPr wrap="square" rtlCol="0">
              <a:spAutoFit/>
            </a:bodyPr>
            <a:lstStyle/>
            <a:p>
              <a:r>
                <a:rPr lang="es-ES" dirty="0" smtClean="0"/>
                <a:t>Liquid diatomic</a:t>
              </a:r>
              <a:endParaRPr lang="es-ES_tradnl" dirty="0"/>
            </a:p>
          </p:txBody>
        </p:sp>
      </p:grpSp>
      <p:grpSp>
        <p:nvGrpSpPr>
          <p:cNvPr id="8" name="37 Grupo"/>
          <p:cNvGrpSpPr/>
          <p:nvPr/>
        </p:nvGrpSpPr>
        <p:grpSpPr>
          <a:xfrm>
            <a:off x="784450" y="1168603"/>
            <a:ext cx="2144476" cy="1701035"/>
            <a:chOff x="784450" y="1168603"/>
            <a:chExt cx="2144476" cy="1701035"/>
          </a:xfrm>
        </p:grpSpPr>
        <p:pic>
          <p:nvPicPr>
            <p:cNvPr id="18" name="17 Imagen" descr="sólido monoatómico.jpg"/>
            <p:cNvPicPr>
              <a:picLocks noChangeAspect="1"/>
            </p:cNvPicPr>
            <p:nvPr/>
          </p:nvPicPr>
          <p:blipFill>
            <a:blip r:embed="rId7" cstate="print"/>
            <a:stretch>
              <a:fillRect/>
            </a:stretch>
          </p:blipFill>
          <p:spPr>
            <a:xfrm>
              <a:off x="784450" y="1168603"/>
              <a:ext cx="2001600" cy="1617455"/>
            </a:xfrm>
            <a:prstGeom prst="rect">
              <a:avLst/>
            </a:prstGeom>
          </p:spPr>
        </p:pic>
        <p:sp>
          <p:nvSpPr>
            <p:cNvPr id="31" name="30 CuadroTexto"/>
            <p:cNvSpPr txBox="1"/>
            <p:nvPr/>
          </p:nvSpPr>
          <p:spPr>
            <a:xfrm>
              <a:off x="928662" y="2500306"/>
              <a:ext cx="2000264" cy="369332"/>
            </a:xfrm>
            <a:prstGeom prst="rect">
              <a:avLst/>
            </a:prstGeom>
            <a:noFill/>
          </p:spPr>
          <p:txBody>
            <a:bodyPr wrap="square" rtlCol="0">
              <a:spAutoFit/>
            </a:bodyPr>
            <a:lstStyle/>
            <a:p>
              <a:r>
                <a:rPr lang="es-ES" dirty="0" smtClean="0"/>
                <a:t>Solid monoatomic</a:t>
              </a:r>
              <a:endParaRPr lang="es-ES_tradnl" dirty="0"/>
            </a:p>
          </p:txBody>
        </p:sp>
      </p:grpSp>
      <p:sp>
        <p:nvSpPr>
          <p:cNvPr id="6" name="5 Rectángulo"/>
          <p:cNvSpPr/>
          <p:nvPr/>
        </p:nvSpPr>
        <p:spPr>
          <a:xfrm>
            <a:off x="71438" y="500042"/>
            <a:ext cx="9072562" cy="369332"/>
          </a:xfrm>
          <a:prstGeom prst="rect">
            <a:avLst/>
          </a:prstGeom>
        </p:spPr>
        <p:txBody>
          <a:bodyPr wrap="square">
            <a:spAutoFit/>
          </a:bodyPr>
          <a:lstStyle/>
          <a:p>
            <a:pPr algn="just"/>
            <a:r>
              <a:rPr lang="en-US" dirty="0" smtClean="0">
                <a:solidFill>
                  <a:schemeClr val="accent6">
                    <a:lumMod val="50000"/>
                  </a:schemeClr>
                </a:solidFill>
              </a:rPr>
              <a:t>From the point of view of their structure, the pure substances have only one type of molecules.</a:t>
            </a:r>
            <a:endParaRPr lang="es-ES_tradnl" dirty="0">
              <a:solidFill>
                <a:schemeClr val="accent6">
                  <a:lumMod val="50000"/>
                </a:schemeClr>
              </a:solidFill>
            </a:endParaRPr>
          </a:p>
        </p:txBody>
      </p:sp>
      <p:pic>
        <p:nvPicPr>
          <p:cNvPr id="22" name="21 Imagen" descr="sólido diatómico.jpg"/>
          <p:cNvPicPr>
            <a:picLocks noChangeAspect="1"/>
          </p:cNvPicPr>
          <p:nvPr/>
        </p:nvPicPr>
        <p:blipFill>
          <a:blip r:embed="rId8" cstate="print"/>
          <a:stretch>
            <a:fillRect/>
          </a:stretch>
        </p:blipFill>
        <p:spPr>
          <a:xfrm>
            <a:off x="785786" y="2883115"/>
            <a:ext cx="2001600" cy="1617455"/>
          </a:xfrm>
          <a:prstGeom prst="rect">
            <a:avLst/>
          </a:prstGeom>
        </p:spPr>
      </p:pic>
      <p:sp>
        <p:nvSpPr>
          <p:cNvPr id="32" name="31 CuadroTexto"/>
          <p:cNvSpPr txBox="1"/>
          <p:nvPr/>
        </p:nvSpPr>
        <p:spPr>
          <a:xfrm>
            <a:off x="928662" y="4202676"/>
            <a:ext cx="2000264" cy="369332"/>
          </a:xfrm>
          <a:prstGeom prst="rect">
            <a:avLst/>
          </a:prstGeom>
          <a:noFill/>
        </p:spPr>
        <p:txBody>
          <a:bodyPr wrap="square" rtlCol="0">
            <a:spAutoFit/>
          </a:bodyPr>
          <a:lstStyle/>
          <a:p>
            <a:r>
              <a:rPr lang="es-ES" dirty="0" smtClean="0"/>
              <a:t>Solid diatomic</a:t>
            </a:r>
            <a:endParaRPr lang="es-ES_tradnl" dirty="0"/>
          </a:p>
        </p:txBody>
      </p:sp>
      <p:grpSp>
        <p:nvGrpSpPr>
          <p:cNvPr id="10" name="43 Grupo"/>
          <p:cNvGrpSpPr/>
          <p:nvPr/>
        </p:nvGrpSpPr>
        <p:grpSpPr>
          <a:xfrm>
            <a:off x="214282" y="4786322"/>
            <a:ext cx="2514600" cy="2071702"/>
            <a:chOff x="214282" y="4786322"/>
            <a:chExt cx="2514600" cy="2071702"/>
          </a:xfrm>
        </p:grpSpPr>
        <p:pic>
          <p:nvPicPr>
            <p:cNvPr id="24" name="23 Imagen" descr="compuesto sólido.jpg"/>
            <p:cNvPicPr>
              <a:picLocks noChangeAspect="1"/>
            </p:cNvPicPr>
            <p:nvPr/>
          </p:nvPicPr>
          <p:blipFill>
            <a:blip r:embed="rId9" cstate="print"/>
            <a:stretch>
              <a:fillRect/>
            </a:stretch>
          </p:blipFill>
          <p:spPr>
            <a:xfrm>
              <a:off x="214282" y="4786322"/>
              <a:ext cx="2514600" cy="2032000"/>
            </a:xfrm>
            <a:prstGeom prst="rect">
              <a:avLst/>
            </a:prstGeom>
          </p:spPr>
        </p:pic>
        <p:sp>
          <p:nvSpPr>
            <p:cNvPr id="39" name="38 CuadroTexto"/>
            <p:cNvSpPr txBox="1"/>
            <p:nvPr/>
          </p:nvSpPr>
          <p:spPr>
            <a:xfrm>
              <a:off x="428596" y="6488692"/>
              <a:ext cx="2000264" cy="369332"/>
            </a:xfrm>
            <a:prstGeom prst="rect">
              <a:avLst/>
            </a:prstGeom>
            <a:noFill/>
          </p:spPr>
          <p:txBody>
            <a:bodyPr wrap="square" rtlCol="0">
              <a:spAutoFit/>
            </a:bodyPr>
            <a:lstStyle/>
            <a:p>
              <a:r>
                <a:rPr lang="es-ES" dirty="0" smtClean="0"/>
                <a:t>Solid diatomic</a:t>
              </a:r>
              <a:endParaRPr lang="es-ES_tradnl" dirty="0"/>
            </a:p>
          </p:txBody>
        </p:sp>
      </p:grpSp>
      <p:grpSp>
        <p:nvGrpSpPr>
          <p:cNvPr id="11" name="42 Grupo"/>
          <p:cNvGrpSpPr/>
          <p:nvPr/>
        </p:nvGrpSpPr>
        <p:grpSpPr>
          <a:xfrm>
            <a:off x="3314700" y="4786322"/>
            <a:ext cx="2514600" cy="2083844"/>
            <a:chOff x="3314700" y="4786322"/>
            <a:chExt cx="2514600" cy="2083844"/>
          </a:xfrm>
        </p:grpSpPr>
        <p:pic>
          <p:nvPicPr>
            <p:cNvPr id="25" name="24 Imagen" descr="compuesto líquido.jpg"/>
            <p:cNvPicPr>
              <a:picLocks noChangeAspect="1"/>
            </p:cNvPicPr>
            <p:nvPr/>
          </p:nvPicPr>
          <p:blipFill>
            <a:blip r:embed="rId10" cstate="print"/>
            <a:stretch>
              <a:fillRect/>
            </a:stretch>
          </p:blipFill>
          <p:spPr>
            <a:xfrm>
              <a:off x="3314700" y="4786322"/>
              <a:ext cx="2514600" cy="2032000"/>
            </a:xfrm>
            <a:prstGeom prst="rect">
              <a:avLst/>
            </a:prstGeom>
          </p:spPr>
        </p:pic>
        <p:sp>
          <p:nvSpPr>
            <p:cNvPr id="40" name="39 CuadroTexto"/>
            <p:cNvSpPr txBox="1"/>
            <p:nvPr/>
          </p:nvSpPr>
          <p:spPr>
            <a:xfrm>
              <a:off x="3500430" y="6500834"/>
              <a:ext cx="2000264" cy="369332"/>
            </a:xfrm>
            <a:prstGeom prst="rect">
              <a:avLst/>
            </a:prstGeom>
            <a:noFill/>
          </p:spPr>
          <p:txBody>
            <a:bodyPr wrap="square" rtlCol="0">
              <a:spAutoFit/>
            </a:bodyPr>
            <a:lstStyle/>
            <a:p>
              <a:r>
                <a:rPr lang="es-ES" dirty="0" smtClean="0"/>
                <a:t>Liquid diatomic</a:t>
              </a:r>
              <a:endParaRPr lang="es-ES_tradnl" dirty="0"/>
            </a:p>
          </p:txBody>
        </p:sp>
      </p:grpSp>
      <p:grpSp>
        <p:nvGrpSpPr>
          <p:cNvPr id="12" name="41 Grupo"/>
          <p:cNvGrpSpPr/>
          <p:nvPr/>
        </p:nvGrpSpPr>
        <p:grpSpPr>
          <a:xfrm>
            <a:off x="6415118" y="4786322"/>
            <a:ext cx="2514600" cy="2071702"/>
            <a:chOff x="6415118" y="4786322"/>
            <a:chExt cx="2514600" cy="2071702"/>
          </a:xfrm>
        </p:grpSpPr>
        <p:pic>
          <p:nvPicPr>
            <p:cNvPr id="23" name="22 Imagen" descr="compuesto gaseoso.jpg"/>
            <p:cNvPicPr>
              <a:picLocks noChangeAspect="1"/>
            </p:cNvPicPr>
            <p:nvPr/>
          </p:nvPicPr>
          <p:blipFill>
            <a:blip r:embed="rId11" cstate="print"/>
            <a:stretch>
              <a:fillRect/>
            </a:stretch>
          </p:blipFill>
          <p:spPr>
            <a:xfrm>
              <a:off x="6415118" y="4786322"/>
              <a:ext cx="2514600" cy="2032000"/>
            </a:xfrm>
            <a:prstGeom prst="rect">
              <a:avLst/>
            </a:prstGeom>
          </p:spPr>
        </p:pic>
        <p:sp>
          <p:nvSpPr>
            <p:cNvPr id="41" name="40 CuadroTexto"/>
            <p:cNvSpPr txBox="1"/>
            <p:nvPr/>
          </p:nvSpPr>
          <p:spPr>
            <a:xfrm>
              <a:off x="6572264" y="6488692"/>
              <a:ext cx="1785950" cy="369332"/>
            </a:xfrm>
            <a:prstGeom prst="rect">
              <a:avLst/>
            </a:prstGeom>
            <a:noFill/>
          </p:spPr>
          <p:txBody>
            <a:bodyPr wrap="square" rtlCol="0">
              <a:spAutoFit/>
            </a:bodyPr>
            <a:lstStyle/>
            <a:p>
              <a:r>
                <a:rPr lang="es-ES" dirty="0" smtClean="0"/>
                <a:t>Gas diatomic</a:t>
              </a:r>
              <a:endParaRPr lang="es-ES_tradnl" dirty="0"/>
            </a:p>
          </p:txBody>
        </p:sp>
      </p:grpSp>
      <p:sp>
        <p:nvSpPr>
          <p:cNvPr id="33" name="32 Rectángulo"/>
          <p:cNvSpPr/>
          <p:nvPr/>
        </p:nvSpPr>
        <p:spPr>
          <a:xfrm>
            <a:off x="0" y="-24"/>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Structure of pure substances</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34" name="33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438" y="1357298"/>
            <a:ext cx="9072562" cy="707886"/>
          </a:xfrm>
          <a:prstGeom prst="rect">
            <a:avLst/>
          </a:prstGeom>
        </p:spPr>
        <p:txBody>
          <a:bodyPr wrap="square">
            <a:spAutoFit/>
          </a:bodyPr>
          <a:lstStyle/>
          <a:p>
            <a:pPr algn="just"/>
            <a:r>
              <a:rPr lang="en-US" sz="2000" dirty="0" smtClean="0"/>
              <a:t>Although only 92 elements occur naturally on earth, they can combine to produce an unlimited number of compounds. </a:t>
            </a:r>
            <a:endParaRPr lang="es-ES_tradnl" sz="2000" dirty="0"/>
          </a:p>
        </p:txBody>
      </p:sp>
      <p:sp>
        <p:nvSpPr>
          <p:cNvPr id="7" name="6 Rectángulo"/>
          <p:cNvSpPr/>
          <p:nvPr/>
        </p:nvSpPr>
        <p:spPr>
          <a:xfrm>
            <a:off x="0" y="-24"/>
            <a:ext cx="9144000" cy="769441"/>
          </a:xfrm>
          <a:prstGeom prst="rect">
            <a:avLst/>
          </a:prstGeom>
        </p:spPr>
        <p:txBody>
          <a:bodyPr wrap="square">
            <a:spAutoFit/>
          </a:bodyPr>
          <a:lstStyle/>
          <a:p>
            <a:pPr algn="ctr"/>
            <a:r>
              <a:rPr lang="es-ES" sz="4400" b="1" dirty="0" smtClean="0">
                <a:solidFill>
                  <a:schemeClr val="accent6">
                    <a:lumMod val="50000"/>
                  </a:schemeClr>
                </a:solidFill>
                <a:effectLst>
                  <a:outerShdw blurRad="38100" dist="38100" dir="2700000" algn="tl">
                    <a:srgbClr val="000000">
                      <a:alpha val="43137"/>
                    </a:srgbClr>
                  </a:outerShdw>
                </a:effectLst>
              </a:rPr>
              <a:t>ELEMENTS</a:t>
            </a:r>
            <a:endParaRPr lang="es-ES_tradnl" sz="4400" b="1" dirty="0">
              <a:solidFill>
                <a:schemeClr val="accent6">
                  <a:lumMod val="50000"/>
                </a:schemeClr>
              </a:solidFill>
              <a:effectLst>
                <a:outerShdw blurRad="38100" dist="38100" dir="2700000" algn="tl">
                  <a:srgbClr val="000000">
                    <a:alpha val="43137"/>
                  </a:srgbClr>
                </a:outerShdw>
              </a:effectLst>
            </a:endParaRPr>
          </a:p>
        </p:txBody>
      </p:sp>
      <p:sp>
        <p:nvSpPr>
          <p:cNvPr id="8" name="7 Rectángulo"/>
          <p:cNvSpPr/>
          <p:nvPr/>
        </p:nvSpPr>
        <p:spPr>
          <a:xfrm>
            <a:off x="71406" y="642918"/>
            <a:ext cx="9072594" cy="707886"/>
          </a:xfrm>
          <a:prstGeom prst="rect">
            <a:avLst/>
          </a:prstGeom>
        </p:spPr>
        <p:txBody>
          <a:bodyPr wrap="square">
            <a:spAutoFit/>
          </a:bodyPr>
          <a:lstStyle/>
          <a:p>
            <a:pPr algn="just"/>
            <a:r>
              <a:rPr lang="en-US" sz="2000" dirty="0" smtClean="0"/>
              <a:t>Element is the representation of each type of atom, it is not the same as simple substance. An element has not properties, a simple substance has them.</a:t>
            </a:r>
            <a:endParaRPr lang="es-ES_tradnl" sz="2000" dirty="0"/>
          </a:p>
        </p:txBody>
      </p:sp>
      <p:pic>
        <p:nvPicPr>
          <p:cNvPr id="6" name="Picture 2" descr="C:\Documents and Settings\Susana\Mis documentos\DIAGRAMAS MOLECULARES, TABLA PERIÓDICA Y OTROS\tabla periódica 5.jpg"/>
          <p:cNvPicPr>
            <a:picLocks noChangeAspect="1" noChangeArrowheads="1"/>
          </p:cNvPicPr>
          <p:nvPr/>
        </p:nvPicPr>
        <p:blipFill>
          <a:blip r:embed="rId3" cstate="print"/>
          <a:stretch>
            <a:fillRect/>
          </a:stretch>
        </p:blipFill>
        <p:spPr bwMode="auto">
          <a:xfrm>
            <a:off x="141556" y="2030180"/>
            <a:ext cx="8859600" cy="4684968"/>
          </a:xfrm>
          <a:prstGeom prst="rect">
            <a:avLst/>
          </a:prstGeom>
          <a:noFill/>
        </p:spPr>
      </p:pic>
      <p:sp>
        <p:nvSpPr>
          <p:cNvPr id="9" name="8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28407"/>
            <a:ext cx="9144000" cy="1200329"/>
          </a:xfrm>
          <a:prstGeom prst="rect">
            <a:avLst/>
          </a:prstGeom>
          <a:solidFill>
            <a:schemeClr val="accent6">
              <a:lumMod val="20000"/>
              <a:lumOff val="80000"/>
            </a:schemeClr>
          </a:solidFill>
        </p:spPr>
        <p:txBody>
          <a:bodyPr wrap="square" rtlCol="0">
            <a:spAutoFit/>
          </a:bodyPr>
          <a:lstStyle/>
          <a:p>
            <a:pPr algn="just"/>
            <a:r>
              <a:rPr lang="es-ES" sz="2400" b="1" i="1" u="sng" dirty="0" smtClean="0">
                <a:solidFill>
                  <a:schemeClr val="accent6">
                    <a:lumMod val="50000"/>
                  </a:schemeClr>
                </a:solidFill>
              </a:rPr>
              <a:t>Mixture</a:t>
            </a:r>
            <a:r>
              <a:rPr lang="es-ES" sz="2400" dirty="0" smtClean="0">
                <a:solidFill>
                  <a:schemeClr val="accent6">
                    <a:lumMod val="50000"/>
                  </a:schemeClr>
                </a:solidFill>
              </a:rPr>
              <a:t>: two or more substances, its characteristic properties  change, depending on the type of substances is formed by and on the amount of  each substance</a:t>
            </a:r>
            <a:endParaRPr lang="es-ES_tradnl" sz="2400" dirty="0" smtClean="0">
              <a:solidFill>
                <a:schemeClr val="accent6">
                  <a:lumMod val="50000"/>
                </a:schemeClr>
              </a:solidFill>
            </a:endParaRPr>
          </a:p>
        </p:txBody>
      </p:sp>
      <p:sp>
        <p:nvSpPr>
          <p:cNvPr id="15" name="14 CuadroTexto"/>
          <p:cNvSpPr txBox="1"/>
          <p:nvPr/>
        </p:nvSpPr>
        <p:spPr>
          <a:xfrm>
            <a:off x="5786478" y="6357958"/>
            <a:ext cx="2857488" cy="369332"/>
          </a:xfrm>
          <a:prstGeom prst="rect">
            <a:avLst/>
          </a:prstGeom>
          <a:noFill/>
        </p:spPr>
        <p:txBody>
          <a:bodyPr wrap="square" rtlCol="0">
            <a:spAutoFit/>
          </a:bodyPr>
          <a:lstStyle/>
          <a:p>
            <a:r>
              <a:rPr lang="es-ES" b="1" dirty="0" smtClean="0">
                <a:solidFill>
                  <a:schemeClr val="bg1"/>
                </a:solidFill>
              </a:rPr>
              <a:t> copper sulphate and water</a:t>
            </a:r>
            <a:endParaRPr lang="es-ES_tradnl" b="1" dirty="0">
              <a:solidFill>
                <a:schemeClr val="bg1"/>
              </a:solidFill>
            </a:endParaRPr>
          </a:p>
        </p:txBody>
      </p:sp>
      <p:sp>
        <p:nvSpPr>
          <p:cNvPr id="16" name="15 CuadroTexto"/>
          <p:cNvSpPr txBox="1"/>
          <p:nvPr/>
        </p:nvSpPr>
        <p:spPr>
          <a:xfrm>
            <a:off x="71406" y="1568223"/>
            <a:ext cx="7025706" cy="646331"/>
          </a:xfrm>
          <a:prstGeom prst="rect">
            <a:avLst/>
          </a:prstGeom>
          <a:noFill/>
        </p:spPr>
        <p:txBody>
          <a:bodyPr wrap="none" rtlCol="0">
            <a:spAutoFit/>
          </a:bodyPr>
          <a:lstStyle/>
          <a:p>
            <a:pPr algn="ctr"/>
            <a:r>
              <a:rPr lang="es-ES" sz="3600" b="1" dirty="0" smtClean="0">
                <a:solidFill>
                  <a:schemeClr val="accent6">
                    <a:lumMod val="50000"/>
                  </a:schemeClr>
                </a:solidFill>
              </a:rPr>
              <a:t>The following systems  are mixtures</a:t>
            </a:r>
            <a:endParaRPr lang="es-ES_tradnl" sz="3600" b="1" dirty="0">
              <a:solidFill>
                <a:schemeClr val="accent6">
                  <a:lumMod val="50000"/>
                </a:schemeClr>
              </a:solidFill>
            </a:endParaRPr>
          </a:p>
        </p:txBody>
      </p:sp>
      <p:sp>
        <p:nvSpPr>
          <p:cNvPr id="25" name="24 CuadroTexto"/>
          <p:cNvSpPr txBox="1"/>
          <p:nvPr/>
        </p:nvSpPr>
        <p:spPr>
          <a:xfrm>
            <a:off x="7715272" y="6357958"/>
            <a:ext cx="1714512" cy="369332"/>
          </a:xfrm>
          <a:prstGeom prst="rect">
            <a:avLst/>
          </a:prstGeom>
          <a:noFill/>
        </p:spPr>
        <p:txBody>
          <a:bodyPr wrap="square" rtlCol="0">
            <a:spAutoFit/>
          </a:bodyPr>
          <a:lstStyle/>
          <a:p>
            <a:r>
              <a:rPr lang="es-ES" b="1" dirty="0" smtClean="0">
                <a:solidFill>
                  <a:schemeClr val="bg1"/>
                </a:solidFill>
              </a:rPr>
              <a:t>dissolutions</a:t>
            </a:r>
            <a:endParaRPr lang="es-ES_tradnl" b="1" dirty="0">
              <a:solidFill>
                <a:schemeClr val="bg1"/>
              </a:solidFill>
            </a:endParaRPr>
          </a:p>
        </p:txBody>
      </p:sp>
      <p:grpSp>
        <p:nvGrpSpPr>
          <p:cNvPr id="30" name="29 Grupo"/>
          <p:cNvGrpSpPr/>
          <p:nvPr/>
        </p:nvGrpSpPr>
        <p:grpSpPr>
          <a:xfrm>
            <a:off x="71405" y="2553914"/>
            <a:ext cx="9034110" cy="4188332"/>
            <a:chOff x="71405" y="2553914"/>
            <a:chExt cx="9034110" cy="4188332"/>
          </a:xfrm>
        </p:grpSpPr>
        <p:grpSp>
          <p:nvGrpSpPr>
            <p:cNvPr id="12" name="11 Grupo"/>
            <p:cNvGrpSpPr/>
            <p:nvPr/>
          </p:nvGrpSpPr>
          <p:grpSpPr>
            <a:xfrm>
              <a:off x="71406" y="2553914"/>
              <a:ext cx="2286016" cy="2018093"/>
              <a:chOff x="4096094" y="1428736"/>
              <a:chExt cx="3047674" cy="2286016"/>
            </a:xfrm>
          </p:grpSpPr>
          <p:pic>
            <p:nvPicPr>
              <p:cNvPr id="1036" name="Picture 12" descr="http://cristalografia.iespana.es/granito.jpg"/>
              <p:cNvPicPr>
                <a:picLocks noChangeAspect="1" noChangeArrowheads="1"/>
              </p:cNvPicPr>
              <p:nvPr/>
            </p:nvPicPr>
            <p:blipFill>
              <a:blip r:embed="rId3" cstate="print"/>
              <a:srcRect/>
              <a:stretch>
                <a:fillRect/>
              </a:stretch>
            </p:blipFill>
            <p:spPr bwMode="auto">
              <a:xfrm>
                <a:off x="4098400" y="1428736"/>
                <a:ext cx="3045368" cy="2282834"/>
              </a:xfrm>
              <a:prstGeom prst="rect">
                <a:avLst/>
              </a:prstGeom>
              <a:noFill/>
            </p:spPr>
          </p:pic>
          <p:sp>
            <p:nvSpPr>
              <p:cNvPr id="8" name="7 CuadroTexto"/>
              <p:cNvSpPr txBox="1"/>
              <p:nvPr/>
            </p:nvSpPr>
            <p:spPr>
              <a:xfrm>
                <a:off x="4096094" y="3345420"/>
                <a:ext cx="1428760" cy="369332"/>
              </a:xfrm>
              <a:prstGeom prst="rect">
                <a:avLst/>
              </a:prstGeom>
              <a:noFill/>
            </p:spPr>
            <p:txBody>
              <a:bodyPr wrap="square" rtlCol="0">
                <a:spAutoFit/>
              </a:bodyPr>
              <a:lstStyle/>
              <a:p>
                <a:r>
                  <a:rPr lang="es-ES" b="1" dirty="0" smtClean="0">
                    <a:solidFill>
                      <a:schemeClr val="bg1"/>
                    </a:solidFill>
                  </a:rPr>
                  <a:t>granite</a:t>
                </a:r>
                <a:endParaRPr lang="es-ES_tradnl" b="1" dirty="0">
                  <a:solidFill>
                    <a:schemeClr val="bg1"/>
                  </a:solidFill>
                </a:endParaRPr>
              </a:p>
            </p:txBody>
          </p:sp>
        </p:grpSp>
        <p:grpSp>
          <p:nvGrpSpPr>
            <p:cNvPr id="13" name="12 Grupo"/>
            <p:cNvGrpSpPr/>
            <p:nvPr/>
          </p:nvGrpSpPr>
          <p:grpSpPr>
            <a:xfrm>
              <a:off x="71405" y="4643446"/>
              <a:ext cx="4550400" cy="2098800"/>
              <a:chOff x="-9945" y="4902387"/>
              <a:chExt cx="3294054" cy="1896341"/>
            </a:xfrm>
          </p:grpSpPr>
          <p:pic>
            <p:nvPicPr>
              <p:cNvPr id="1040" name="Picture 16" descr="http://farm4.static.flickr.com/3157/2652781570_eb8434e1af.jpg?v=0"/>
              <p:cNvPicPr>
                <a:picLocks noChangeAspect="1" noChangeArrowheads="1"/>
              </p:cNvPicPr>
              <p:nvPr/>
            </p:nvPicPr>
            <p:blipFill>
              <a:blip r:embed="rId4" cstate="print"/>
              <a:srcRect/>
              <a:stretch>
                <a:fillRect/>
              </a:stretch>
            </p:blipFill>
            <p:spPr bwMode="auto">
              <a:xfrm>
                <a:off x="-9945" y="4902387"/>
                <a:ext cx="3294054" cy="1884199"/>
              </a:xfrm>
              <a:prstGeom prst="rect">
                <a:avLst/>
              </a:prstGeom>
              <a:noFill/>
            </p:spPr>
          </p:pic>
          <p:sp>
            <p:nvSpPr>
              <p:cNvPr id="9" name="8 CuadroTexto"/>
              <p:cNvSpPr txBox="1"/>
              <p:nvPr/>
            </p:nvSpPr>
            <p:spPr>
              <a:xfrm>
                <a:off x="24128" y="6429396"/>
                <a:ext cx="1500198" cy="369332"/>
              </a:xfrm>
              <a:prstGeom prst="rect">
                <a:avLst/>
              </a:prstGeom>
              <a:noFill/>
            </p:spPr>
            <p:txBody>
              <a:bodyPr wrap="square" rtlCol="0">
                <a:spAutoFit/>
              </a:bodyPr>
              <a:lstStyle/>
              <a:p>
                <a:r>
                  <a:rPr lang="es-ES" b="1" dirty="0" smtClean="0">
                    <a:solidFill>
                      <a:schemeClr val="bg1"/>
                    </a:solidFill>
                  </a:rPr>
                  <a:t>oil and water</a:t>
                </a:r>
                <a:endParaRPr lang="es-ES_tradnl" b="1" dirty="0">
                  <a:solidFill>
                    <a:schemeClr val="bg1"/>
                  </a:solidFill>
                </a:endParaRPr>
              </a:p>
            </p:txBody>
          </p:sp>
        </p:grpSp>
        <p:pic>
          <p:nvPicPr>
            <p:cNvPr id="2050" name="Picture 2" descr="http://cris1818.files.wordpress.com/2008/11/2007112034laboratorio_20071121.jpg"/>
            <p:cNvPicPr>
              <a:picLocks noChangeAspect="1" noChangeArrowheads="1"/>
            </p:cNvPicPr>
            <p:nvPr/>
          </p:nvPicPr>
          <p:blipFill>
            <a:blip r:embed="rId5" cstate="print"/>
            <a:srcRect/>
            <a:stretch>
              <a:fillRect/>
            </a:stretch>
          </p:blipFill>
          <p:spPr bwMode="auto">
            <a:xfrm>
              <a:off x="4680031" y="4643446"/>
              <a:ext cx="4425484" cy="2070000"/>
            </a:xfrm>
            <a:prstGeom prst="rect">
              <a:avLst/>
            </a:prstGeom>
            <a:noFill/>
          </p:spPr>
        </p:pic>
        <p:pic>
          <p:nvPicPr>
            <p:cNvPr id="2052" name="Picture 4" descr="http://4.bp.blogspot.com/_LUKz8Tiuu8k/SEwc1pO_zdI/AAAAAAAAABg/fa68f_Q_OWo/s320/mezclas.jpg"/>
            <p:cNvPicPr>
              <a:picLocks noChangeAspect="1" noChangeArrowheads="1"/>
            </p:cNvPicPr>
            <p:nvPr/>
          </p:nvPicPr>
          <p:blipFill>
            <a:blip r:embed="rId6" cstate="print"/>
            <a:srcRect/>
            <a:stretch>
              <a:fillRect/>
            </a:stretch>
          </p:blipFill>
          <p:spPr bwMode="auto">
            <a:xfrm>
              <a:off x="6854994" y="2559261"/>
              <a:ext cx="2217600" cy="2015495"/>
            </a:xfrm>
            <a:prstGeom prst="rect">
              <a:avLst/>
            </a:prstGeom>
            <a:noFill/>
          </p:spPr>
        </p:pic>
        <p:grpSp>
          <p:nvGrpSpPr>
            <p:cNvPr id="23" name="22 Grupo"/>
            <p:cNvGrpSpPr/>
            <p:nvPr/>
          </p:nvGrpSpPr>
          <p:grpSpPr>
            <a:xfrm>
              <a:off x="2409798" y="2571744"/>
              <a:ext cx="2376516" cy="2075091"/>
              <a:chOff x="2409798" y="2571744"/>
              <a:chExt cx="2376516" cy="2075091"/>
            </a:xfrm>
          </p:grpSpPr>
          <p:pic>
            <p:nvPicPr>
              <p:cNvPr id="1044" name="Picture 20" descr="http://www.iesalandalus.com/materiales/Bio_Geo/asignaturas/ACT_4ESO/equipo_2/sulfato_cobre_3.jpg"/>
              <p:cNvPicPr>
                <a:picLocks noChangeAspect="1" noChangeArrowheads="1"/>
              </p:cNvPicPr>
              <p:nvPr/>
            </p:nvPicPr>
            <p:blipFill>
              <a:blip r:embed="rId7" cstate="print"/>
              <a:srcRect/>
              <a:stretch>
                <a:fillRect/>
              </a:stretch>
            </p:blipFill>
            <p:spPr bwMode="auto">
              <a:xfrm>
                <a:off x="2409798" y="2571744"/>
                <a:ext cx="2233640" cy="2000264"/>
              </a:xfrm>
              <a:prstGeom prst="rect">
                <a:avLst/>
              </a:prstGeom>
              <a:noFill/>
            </p:spPr>
          </p:pic>
          <p:sp>
            <p:nvSpPr>
              <p:cNvPr id="21" name="20 CuadroTexto"/>
              <p:cNvSpPr txBox="1"/>
              <p:nvPr/>
            </p:nvSpPr>
            <p:spPr>
              <a:xfrm>
                <a:off x="2428860" y="4000504"/>
                <a:ext cx="2357454" cy="646331"/>
              </a:xfrm>
              <a:prstGeom prst="rect">
                <a:avLst/>
              </a:prstGeom>
              <a:noFill/>
            </p:spPr>
            <p:txBody>
              <a:bodyPr wrap="square" rtlCol="0">
                <a:spAutoFit/>
              </a:bodyPr>
              <a:lstStyle/>
              <a:p>
                <a:r>
                  <a:rPr lang="es-ES" b="1" dirty="0" smtClean="0">
                    <a:solidFill>
                      <a:schemeClr val="bg1"/>
                    </a:solidFill>
                  </a:rPr>
                  <a:t>copper sulphate and water</a:t>
                </a:r>
                <a:endParaRPr lang="es-ES_tradnl" b="1" dirty="0">
                  <a:solidFill>
                    <a:schemeClr val="bg1"/>
                  </a:solidFill>
                </a:endParaRPr>
              </a:p>
            </p:txBody>
          </p:sp>
        </p:grpSp>
        <p:grpSp>
          <p:nvGrpSpPr>
            <p:cNvPr id="27" name="26 Grupo"/>
            <p:cNvGrpSpPr/>
            <p:nvPr/>
          </p:nvGrpSpPr>
          <p:grpSpPr>
            <a:xfrm>
              <a:off x="4643438" y="2566074"/>
              <a:ext cx="2500330" cy="2080761"/>
              <a:chOff x="4643438" y="2566074"/>
              <a:chExt cx="2500330" cy="2080761"/>
            </a:xfrm>
          </p:grpSpPr>
          <p:pic>
            <p:nvPicPr>
              <p:cNvPr id="2056" name="Picture 8" descr="http://www.quimicaweb.net/Web-alumnos/REACCIONES-A/INTRODUCCION_archivos/image009.jpg"/>
              <p:cNvPicPr>
                <a:picLocks noChangeAspect="1" noChangeArrowheads="1"/>
              </p:cNvPicPr>
              <p:nvPr/>
            </p:nvPicPr>
            <p:blipFill>
              <a:blip r:embed="rId8" cstate="print"/>
              <a:srcRect/>
              <a:stretch>
                <a:fillRect/>
              </a:stretch>
            </p:blipFill>
            <p:spPr bwMode="auto">
              <a:xfrm>
                <a:off x="4714876" y="2566074"/>
                <a:ext cx="2071702" cy="2005934"/>
              </a:xfrm>
              <a:prstGeom prst="rect">
                <a:avLst/>
              </a:prstGeom>
              <a:noFill/>
            </p:spPr>
          </p:pic>
          <p:sp>
            <p:nvSpPr>
              <p:cNvPr id="26" name="25 CuadroTexto"/>
              <p:cNvSpPr txBox="1"/>
              <p:nvPr/>
            </p:nvSpPr>
            <p:spPr>
              <a:xfrm>
                <a:off x="4643438" y="4000504"/>
                <a:ext cx="2500330" cy="646331"/>
              </a:xfrm>
              <a:prstGeom prst="rect">
                <a:avLst/>
              </a:prstGeom>
              <a:noFill/>
            </p:spPr>
            <p:txBody>
              <a:bodyPr wrap="square" rtlCol="0">
                <a:spAutoFit/>
              </a:bodyPr>
              <a:lstStyle/>
              <a:p>
                <a:r>
                  <a:rPr lang="es-ES" b="1" dirty="0" smtClean="0">
                    <a:solidFill>
                      <a:schemeClr val="bg1"/>
                    </a:solidFill>
                  </a:rPr>
                  <a:t>plumb iodide and</a:t>
                </a:r>
              </a:p>
              <a:p>
                <a:r>
                  <a:rPr lang="es-ES" b="1" dirty="0" smtClean="0">
                    <a:solidFill>
                      <a:schemeClr val="bg1"/>
                    </a:solidFill>
                  </a:rPr>
                  <a:t> water</a:t>
                </a:r>
                <a:endParaRPr lang="es-ES_tradnl" b="1" dirty="0">
                  <a:solidFill>
                    <a:schemeClr val="bg1"/>
                  </a:solidFill>
                </a:endParaRPr>
              </a:p>
            </p:txBody>
          </p:sp>
        </p:grpSp>
      </p:grpSp>
      <p:sp>
        <p:nvSpPr>
          <p:cNvPr id="22" name="21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281058"/>
            <a:ext cx="9144000" cy="2862322"/>
          </a:xfrm>
          <a:prstGeom prst="rect">
            <a:avLst/>
          </a:prstGeom>
          <a:solidFill>
            <a:schemeClr val="accent6">
              <a:lumMod val="20000"/>
              <a:lumOff val="80000"/>
            </a:schemeClr>
          </a:solidFill>
        </p:spPr>
        <p:txBody>
          <a:bodyPr wrap="square">
            <a:spAutoFit/>
          </a:bodyPr>
          <a:lstStyle/>
          <a:p>
            <a:pPr marL="0" lvl="1" algn="just"/>
            <a:r>
              <a:rPr lang="en-US" sz="2000" b="1" i="1" dirty="0" smtClean="0">
                <a:solidFill>
                  <a:schemeClr val="accent6">
                    <a:lumMod val="50000"/>
                  </a:schemeClr>
                </a:solidFill>
              </a:rPr>
              <a:t>Homogeneous</a:t>
            </a:r>
            <a:r>
              <a:rPr lang="en-US" sz="2000" dirty="0" smtClean="0">
                <a:solidFill>
                  <a:schemeClr val="accent6">
                    <a:lumMod val="50000"/>
                  </a:schemeClr>
                </a:solidFill>
              </a:rPr>
              <a:t>: mixtures which have the same properties throughout the mixture. We can call this type of mixture, dissolution. </a:t>
            </a:r>
          </a:p>
          <a:p>
            <a:pPr marL="0" lvl="1" algn="just"/>
            <a:r>
              <a:rPr lang="en-US" sz="2000" dirty="0" smtClean="0">
                <a:solidFill>
                  <a:schemeClr val="accent6">
                    <a:lumMod val="50000"/>
                  </a:schemeClr>
                </a:solidFill>
              </a:rPr>
              <a:t>For example: </a:t>
            </a:r>
          </a:p>
          <a:p>
            <a:pPr marL="0" lvl="1" algn="just"/>
            <a:endParaRPr lang="en-US" sz="2000" dirty="0" smtClean="0">
              <a:solidFill>
                <a:schemeClr val="accent6">
                  <a:lumMod val="50000"/>
                </a:schemeClr>
              </a:solidFill>
            </a:endParaRPr>
          </a:p>
          <a:p>
            <a:pPr marL="457200" lvl="2" algn="just">
              <a:buFont typeface="Arial" pitchFamily="34" charset="0"/>
              <a:buChar char="•"/>
            </a:pPr>
            <a:r>
              <a:rPr lang="en-US" sz="2000" dirty="0" smtClean="0">
                <a:solidFill>
                  <a:schemeClr val="accent6">
                    <a:lumMod val="50000"/>
                  </a:schemeClr>
                </a:solidFill>
              </a:rPr>
              <a:t>    Sugar dissolved in water </a:t>
            </a:r>
          </a:p>
          <a:p>
            <a:pPr marL="457200" lvl="2" algn="just">
              <a:buFont typeface="Arial" pitchFamily="34" charset="0"/>
              <a:buChar char="•"/>
            </a:pPr>
            <a:r>
              <a:rPr lang="en-US" sz="2000" dirty="0" smtClean="0">
                <a:solidFill>
                  <a:schemeClr val="accent6">
                    <a:lumMod val="50000"/>
                  </a:schemeClr>
                </a:solidFill>
              </a:rPr>
              <a:t>    Salt dissolved in water </a:t>
            </a:r>
          </a:p>
          <a:p>
            <a:pPr marL="457200" lvl="2" algn="just">
              <a:buFont typeface="Arial" pitchFamily="34" charset="0"/>
              <a:buChar char="•"/>
            </a:pPr>
            <a:r>
              <a:rPr lang="en-US" sz="2000" dirty="0" smtClean="0">
                <a:solidFill>
                  <a:schemeClr val="accent6">
                    <a:lumMod val="50000"/>
                  </a:schemeClr>
                </a:solidFill>
              </a:rPr>
              <a:t>    Copper sulphate dissolved in water</a:t>
            </a:r>
          </a:p>
          <a:p>
            <a:pPr marL="457200" lvl="2" algn="just">
              <a:buFont typeface="Arial" pitchFamily="34" charset="0"/>
              <a:buChar char="•"/>
            </a:pPr>
            <a:r>
              <a:rPr lang="en-US" sz="2000" dirty="0" smtClean="0">
                <a:solidFill>
                  <a:schemeClr val="accent6">
                    <a:lumMod val="50000"/>
                  </a:schemeClr>
                </a:solidFill>
              </a:rPr>
              <a:t>    Some type of metal alloy like the cromium-molybdenum used in many bike </a:t>
            </a:r>
          </a:p>
          <a:p>
            <a:pPr marL="457200" lvl="2" algn="just"/>
            <a:r>
              <a:rPr lang="en-US" sz="2000" dirty="0" smtClean="0">
                <a:solidFill>
                  <a:schemeClr val="accent6">
                    <a:lumMod val="50000"/>
                  </a:schemeClr>
                </a:solidFill>
              </a:rPr>
              <a:t>      frames</a:t>
            </a:r>
            <a:endParaRPr lang="en-US" sz="2000" dirty="0">
              <a:solidFill>
                <a:schemeClr val="accent6">
                  <a:lumMod val="50000"/>
                </a:schemeClr>
              </a:solidFill>
            </a:endParaRPr>
          </a:p>
        </p:txBody>
      </p:sp>
      <p:sp>
        <p:nvSpPr>
          <p:cNvPr id="5" name="4 Rectángulo"/>
          <p:cNvSpPr/>
          <p:nvPr/>
        </p:nvSpPr>
        <p:spPr>
          <a:xfrm>
            <a:off x="0" y="4335386"/>
            <a:ext cx="9144032" cy="2246769"/>
          </a:xfrm>
          <a:prstGeom prst="rect">
            <a:avLst/>
          </a:prstGeom>
          <a:solidFill>
            <a:schemeClr val="accent6">
              <a:lumMod val="20000"/>
              <a:lumOff val="80000"/>
            </a:schemeClr>
          </a:solidFill>
        </p:spPr>
        <p:txBody>
          <a:bodyPr wrap="square">
            <a:spAutoFit/>
          </a:bodyPr>
          <a:lstStyle/>
          <a:p>
            <a:pPr marL="0" lvl="1"/>
            <a:r>
              <a:rPr lang="en-US" sz="2000" b="1" i="1" dirty="0" smtClean="0">
                <a:solidFill>
                  <a:schemeClr val="accent6">
                    <a:lumMod val="50000"/>
                  </a:schemeClr>
                </a:solidFill>
              </a:rPr>
              <a:t>Heterogeneous</a:t>
            </a:r>
            <a:r>
              <a:rPr lang="en-US" sz="2000" dirty="0" smtClean="0">
                <a:solidFill>
                  <a:schemeClr val="accent6">
                    <a:lumMod val="50000"/>
                  </a:schemeClr>
                </a:solidFill>
              </a:rPr>
              <a:t>: mixtures which have different properties throughout the mixture. </a:t>
            </a:r>
          </a:p>
          <a:p>
            <a:pPr marL="0" lvl="1"/>
            <a:r>
              <a:rPr lang="en-US" sz="2000" dirty="0" smtClean="0">
                <a:solidFill>
                  <a:schemeClr val="accent6">
                    <a:lumMod val="50000"/>
                  </a:schemeClr>
                </a:solidFill>
              </a:rPr>
              <a:t>For example: </a:t>
            </a:r>
          </a:p>
          <a:p>
            <a:pPr marL="0" lvl="1"/>
            <a:endParaRPr lang="en-US" sz="2000" dirty="0" smtClean="0">
              <a:solidFill>
                <a:schemeClr val="accent6">
                  <a:lumMod val="50000"/>
                </a:schemeClr>
              </a:solidFill>
            </a:endParaRPr>
          </a:p>
          <a:p>
            <a:pPr marL="457200" lvl="2">
              <a:buFont typeface="Arial" pitchFamily="34" charset="0"/>
              <a:buChar char="•"/>
            </a:pPr>
            <a:r>
              <a:rPr lang="en-US" sz="2000" dirty="0" smtClean="0">
                <a:solidFill>
                  <a:schemeClr val="accent6">
                    <a:lumMod val="50000"/>
                  </a:schemeClr>
                </a:solidFill>
              </a:rPr>
              <a:t>    Sand mixed with water  </a:t>
            </a:r>
          </a:p>
          <a:p>
            <a:pPr marL="457200" lvl="2">
              <a:buFont typeface="Arial" pitchFamily="34" charset="0"/>
              <a:buChar char="•"/>
            </a:pPr>
            <a:r>
              <a:rPr lang="en-US" sz="2000" dirty="0" smtClean="0">
                <a:solidFill>
                  <a:schemeClr val="accent6">
                    <a:lumMod val="50000"/>
                  </a:schemeClr>
                </a:solidFill>
              </a:rPr>
              <a:t>    Oil mixed with water</a:t>
            </a:r>
          </a:p>
          <a:p>
            <a:pPr marL="457200" lvl="2">
              <a:buFont typeface="Arial" pitchFamily="34" charset="0"/>
              <a:buChar char="•"/>
            </a:pPr>
            <a:r>
              <a:rPr lang="en-US" sz="2000" dirty="0" smtClean="0">
                <a:solidFill>
                  <a:schemeClr val="accent6">
                    <a:lumMod val="50000"/>
                  </a:schemeClr>
                </a:solidFill>
              </a:rPr>
              <a:t>    Granite</a:t>
            </a:r>
          </a:p>
          <a:p>
            <a:pPr marL="457200" lvl="2">
              <a:buFont typeface="Arial" pitchFamily="34" charset="0"/>
              <a:buChar char="•"/>
            </a:pPr>
            <a:r>
              <a:rPr lang="en-US" sz="2000" dirty="0" smtClean="0">
                <a:solidFill>
                  <a:schemeClr val="accent6">
                    <a:lumMod val="50000"/>
                  </a:schemeClr>
                </a:solidFill>
              </a:rPr>
              <a:t>    Plumb iodide and water</a:t>
            </a:r>
            <a:endParaRPr lang="en-US" sz="2000" dirty="0">
              <a:solidFill>
                <a:schemeClr val="accent6">
                  <a:lumMod val="50000"/>
                </a:schemeClr>
              </a:solidFill>
            </a:endParaRPr>
          </a:p>
        </p:txBody>
      </p:sp>
      <p:sp>
        <p:nvSpPr>
          <p:cNvPr id="6" name="5 Rectángulo"/>
          <p:cNvSpPr/>
          <p:nvPr/>
        </p:nvSpPr>
        <p:spPr>
          <a:xfrm>
            <a:off x="0" y="714356"/>
            <a:ext cx="9144000" cy="461665"/>
          </a:xfrm>
          <a:prstGeom prst="rect">
            <a:avLst/>
          </a:prstGeom>
        </p:spPr>
        <p:txBody>
          <a:bodyPr wrap="square">
            <a:spAutoFit/>
          </a:bodyPr>
          <a:lstStyle/>
          <a:p>
            <a:r>
              <a:rPr lang="en-US" sz="2400" dirty="0" smtClean="0">
                <a:solidFill>
                  <a:schemeClr val="accent6">
                    <a:lumMod val="50000"/>
                  </a:schemeClr>
                </a:solidFill>
              </a:rPr>
              <a:t>There are two types of mixtures:  </a:t>
            </a:r>
            <a:r>
              <a:rPr lang="en-US" sz="2400" b="1" i="1" dirty="0" smtClean="0">
                <a:solidFill>
                  <a:schemeClr val="accent6">
                    <a:lumMod val="50000"/>
                  </a:schemeClr>
                </a:solidFill>
              </a:rPr>
              <a:t>homogeneous and heterogeneous. </a:t>
            </a:r>
            <a:endParaRPr lang="es-ES_tradnl" sz="2400" dirty="0">
              <a:solidFill>
                <a:schemeClr val="accent6">
                  <a:lumMod val="50000"/>
                </a:schemeClr>
              </a:solidFill>
            </a:endParaRPr>
          </a:p>
        </p:txBody>
      </p:sp>
      <p:sp>
        <p:nvSpPr>
          <p:cNvPr id="7" name="6 Rectángulo"/>
          <p:cNvSpPr/>
          <p:nvPr/>
        </p:nvSpPr>
        <p:spPr>
          <a:xfrm>
            <a:off x="0" y="-24"/>
            <a:ext cx="9144000" cy="584775"/>
          </a:xfrm>
          <a:prstGeom prst="rect">
            <a:avLst/>
          </a:prstGeom>
        </p:spPr>
        <p:txBody>
          <a:bodyPr wrap="square">
            <a:spAutoFit/>
          </a:bodyPr>
          <a:lstStyle/>
          <a:p>
            <a:pPr algn="ctr"/>
            <a:r>
              <a:rPr lang="es-ES_tradnl" sz="3200" b="1" dirty="0" smtClean="0">
                <a:solidFill>
                  <a:schemeClr val="accent6">
                    <a:lumMod val="50000"/>
                  </a:schemeClr>
                </a:solidFill>
                <a:effectLst>
                  <a:outerShdw blurRad="38100" dist="38100" dir="2700000" algn="tl">
                    <a:srgbClr val="000000">
                      <a:alpha val="43137"/>
                    </a:srgbClr>
                  </a:outerShdw>
                </a:effectLst>
              </a:rPr>
              <a:t>Types of mixtures</a:t>
            </a:r>
            <a:endParaRPr lang="es-ES_tradnl" sz="3200" b="1" dirty="0">
              <a:solidFill>
                <a:schemeClr val="accent6">
                  <a:lumMod val="50000"/>
                </a:schemeClr>
              </a:solidFill>
              <a:effectLst>
                <a:outerShdw blurRad="38100" dist="38100" dir="2700000" algn="tl">
                  <a:srgbClr val="000000">
                    <a:alpha val="43137"/>
                  </a:srgbClr>
                </a:outerShdw>
              </a:effectLst>
            </a:endParaRPr>
          </a:p>
        </p:txBody>
      </p:sp>
      <p:sp>
        <p:nvSpPr>
          <p:cNvPr id="8" name="7 Marcador de pie de página"/>
          <p:cNvSpPr>
            <a:spLocks noGrp="1"/>
          </p:cNvSpPr>
          <p:nvPr>
            <p:ph type="ftr" sz="quarter" idx="11"/>
          </p:nvPr>
        </p:nvSpPr>
        <p:spPr/>
        <p:txBody>
          <a:bodyPr/>
          <a:lstStyle/>
          <a:p>
            <a:r>
              <a:rPr lang="es-ES" smtClean="0"/>
              <a:t>Susana Morales Bernal</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TotalTime>
  <Words>3225</Words>
  <Application>Microsoft Office PowerPoint</Application>
  <PresentationFormat>Presentación en pantalla (4:3)</PresentationFormat>
  <Paragraphs>540</Paragraphs>
  <Slides>41</Slides>
  <Notes>41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UNIT 3: Pure substances and mixtures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GLOSSARY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Susana</cp:lastModifiedBy>
  <cp:revision>1634</cp:revision>
  <dcterms:modified xsi:type="dcterms:W3CDTF">2011-06-23T14:19:33Z</dcterms:modified>
</cp:coreProperties>
</file>