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7" r:id="rId3"/>
    <p:sldId id="257" r:id="rId4"/>
    <p:sldId id="258" r:id="rId5"/>
    <p:sldId id="259" r:id="rId6"/>
    <p:sldId id="262" r:id="rId7"/>
    <p:sldId id="263" r:id="rId8"/>
    <p:sldId id="265" r:id="rId9"/>
    <p:sldId id="272" r:id="rId10"/>
    <p:sldId id="279" r:id="rId11"/>
    <p:sldId id="276" r:id="rId12"/>
    <p:sldId id="277" r:id="rId13"/>
    <p:sldId id="264" r:id="rId14"/>
    <p:sldId id="274" r:id="rId15"/>
    <p:sldId id="280" r:id="rId16"/>
    <p:sldId id="281" r:id="rId17"/>
    <p:sldId id="282" r:id="rId18"/>
    <p:sldId id="305" r:id="rId19"/>
    <p:sldId id="273" r:id="rId20"/>
    <p:sldId id="295" r:id="rId21"/>
    <p:sldId id="304" r:id="rId22"/>
    <p:sldId id="286" r:id="rId23"/>
    <p:sldId id="285" r:id="rId24"/>
    <p:sldId id="306" r:id="rId25"/>
    <p:sldId id="287" r:id="rId26"/>
    <p:sldId id="288" r:id="rId27"/>
    <p:sldId id="289" r:id="rId28"/>
    <p:sldId id="290" r:id="rId29"/>
    <p:sldId id="303" r:id="rId30"/>
    <p:sldId id="298" r:id="rId31"/>
    <p:sldId id="299" r:id="rId32"/>
    <p:sldId id="300" r:id="rId33"/>
    <p:sldId id="294" r:id="rId34"/>
    <p:sldId id="293" r:id="rId35"/>
    <p:sldId id="292" r:id="rId36"/>
    <p:sldId id="291" r:id="rId37"/>
    <p:sldId id="271" r:id="rId3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A979"/>
    <a:srgbClr val="BFB78F"/>
    <a:srgbClr val="CAC3A2"/>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35012E4-F34F-422E-BDBA-B9C88C2663B4}" type="datetimeFigureOut">
              <a:rPr lang="es-ES"/>
              <a:pPr>
                <a:defRPr/>
              </a:pPr>
              <a:t>23/06/2011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4D08D9A-9249-4EDB-9A13-21396F33AE19}"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15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C9F459-ECE3-4EA9-88B0-E3341A60C192}" type="slidenum">
              <a:rPr lang="es-ES" smtClean="0"/>
              <a:pPr/>
              <a:t>1</a:t>
            </a:fld>
            <a:endParaRPr lang="es-E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10</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9B2447-8B6D-4CD3-BC62-05ED2831B46D}" type="slidenum">
              <a:rPr lang="es-ES" smtClean="0"/>
              <a:pPr/>
              <a:t>11</a:t>
            </a:fld>
            <a:endParaRPr lang="es-E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
        <p:nvSpPr>
          <p:cNvPr id="327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A1591D-BA1E-4732-ADCC-EBC5F411BABD}" type="slidenum">
              <a:rPr lang="es-ES" smtClean="0"/>
              <a:pPr/>
              <a:t>12</a:t>
            </a:fld>
            <a:endParaRPr lang="es-E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337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E48DD3-DBCD-427D-AE45-2B40468F1EBB}" type="slidenum">
              <a:rPr lang="es-ES" smtClean="0"/>
              <a:pPr/>
              <a:t>13</a:t>
            </a:fld>
            <a:endParaRPr lang="es-E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
        <p:nvSpPr>
          <p:cNvPr id="34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60359-B06B-401B-8002-D1604D2910FF}" type="slidenum">
              <a:rPr lang="es-ES" smtClean="0"/>
              <a:pPr/>
              <a:t>14</a:t>
            </a:fld>
            <a:endParaRPr lang="es-E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66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7983B-E448-4E15-943F-26E13769B65B}" type="slidenum">
              <a:rPr lang="es-ES" smtClean="0"/>
              <a:pPr/>
              <a:t>15</a:t>
            </a:fld>
            <a:endParaRPr lang="es-E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16</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17</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18</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
        <p:nvSpPr>
          <p:cNvPr id="358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312B30-8642-4839-84F6-F2A985C1A01A}" type="slidenum">
              <a:rPr lang="es-ES" smtClean="0"/>
              <a:pPr/>
              <a:t>19</a:t>
            </a:fld>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dirty="0" smtClean="0"/>
          </a:p>
        </p:txBody>
      </p:sp>
      <p:sp>
        <p:nvSpPr>
          <p:cNvPr id="225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60731A-1DD2-4823-9EC2-6C3156235E4C}" type="slidenum">
              <a:rPr lang="es-ES" smtClean="0"/>
              <a:pPr/>
              <a:t>2</a:t>
            </a:fld>
            <a:endParaRPr lang="es-E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20</a:t>
            </a:fld>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21</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22</a:t>
            </a:fld>
            <a:endParaRPr lang="es-E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23</a:t>
            </a:fld>
            <a:endParaRPr lang="es-E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24</a:t>
            </a:fld>
            <a:endParaRPr lang="es-E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25</a:t>
            </a:fld>
            <a:endParaRPr lang="es-E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26</a:t>
            </a:fld>
            <a:endParaRPr lang="es-E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27</a:t>
            </a:fld>
            <a:endParaRPr lang="es-E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28</a:t>
            </a:fld>
            <a:endParaRPr lang="es-E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29</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F94DB6-D927-487E-9493-46F9D7AADC45}" type="slidenum">
              <a:rPr lang="es-ES" smtClean="0"/>
              <a:pPr/>
              <a:t>3</a:t>
            </a:fld>
            <a:endParaRPr lang="es-E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30</a:t>
            </a:fld>
            <a:endParaRPr lang="es-E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31</a:t>
            </a:fld>
            <a:endParaRPr lang="es-E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32</a:t>
            </a:fld>
            <a:endParaRPr lang="es-E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33</a:t>
            </a:fld>
            <a:endParaRPr lang="es-E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34</a:t>
            </a:fld>
            <a:endParaRPr lang="es-E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35</a:t>
            </a:fld>
            <a:endParaRPr lang="es-E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B4D08D9A-9249-4EDB-9A13-21396F33AE19}" type="slidenum">
              <a:rPr lang="es-ES" smtClean="0"/>
              <a:pPr>
                <a:defRPr/>
              </a:pPr>
              <a:t>36</a:t>
            </a:fld>
            <a:endParaRPr lang="es-E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
        <p:nvSpPr>
          <p:cNvPr id="368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AC453B-F8D6-4922-868A-ED48F0D511AE}" type="slidenum">
              <a:rPr lang="es-ES" smtClean="0"/>
              <a:pPr/>
              <a:t>37</a:t>
            </a:fld>
            <a:endParaRPr lang="es-E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45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7D0793-EE48-4C6B-B952-529D77CD0FA3}" type="slidenum">
              <a:rPr lang="es-ES" smtClean="0"/>
              <a:pPr/>
              <a:t>4</a:t>
            </a:fld>
            <a:endParaRPr lang="es-E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560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560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6EAFE9-C600-43DB-8B96-2A93A7BCE08B}" type="slidenum">
              <a:rPr lang="es-ES" smtClean="0"/>
              <a:pPr/>
              <a:t>5</a:t>
            </a:fld>
            <a:endParaRPr lang="es-E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76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9F68B0-A753-4D44-9485-1DF970F80E8F}" type="slidenum">
              <a:rPr lang="es-ES" smtClean="0"/>
              <a:pPr/>
              <a:t>6</a:t>
            </a:fld>
            <a:endParaRPr lang="es-E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86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BE0501-F927-4393-A464-BF8223D71541}" type="slidenum">
              <a:rPr lang="es-ES" smtClean="0"/>
              <a:pPr/>
              <a:t>7</a:t>
            </a:fld>
            <a:endParaRPr lang="es-E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297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F9D1A3-5A23-4E33-9087-E384D93C3118}" type="slidenum">
              <a:rPr lang="es-ES" smtClean="0"/>
              <a:pPr/>
              <a:t>8</a:t>
            </a:fld>
            <a:endParaRPr lang="es-E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dirty="0" smtClean="0"/>
          </a:p>
        </p:txBody>
      </p:sp>
      <p:sp>
        <p:nvSpPr>
          <p:cNvPr id="307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CC8E6-1651-4B52-AD3A-F434B3A296E2}" type="slidenum">
              <a:rPr lang="es-ES" smtClean="0"/>
              <a:pPr/>
              <a:t>9</a:t>
            </a:fld>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52377982-AC7F-4FAF-BC0D-EFEA047514FA}" type="datetime1">
              <a:rPr lang="es-ES" smtClean="0"/>
              <a:pPr>
                <a:defRPr/>
              </a:pPr>
              <a:t>23/06/2011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A22EFB49-FF5C-4622-8AC0-72B253A8E510}"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A6A47F8-6E39-4907-9CE7-EEA3184F1F92}" type="datetime1">
              <a:rPr lang="es-ES" smtClean="0"/>
              <a:pPr>
                <a:defRPr/>
              </a:pPr>
              <a:t>23/06/2011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51A02206-9EA6-4412-8910-4A64A35EE2DC}"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3275A36-71B6-4ED3-8BCA-9D17E6C78963}" type="datetime1">
              <a:rPr lang="es-ES" smtClean="0"/>
              <a:pPr>
                <a:defRPr/>
              </a:pPr>
              <a:t>23/06/2011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D001C506-0898-4316-B444-7611873E2F0A}"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8752622-5FEE-49A2-BBA5-8F6F457F47CD}" type="datetime1">
              <a:rPr lang="es-ES" smtClean="0"/>
              <a:pPr>
                <a:defRPr/>
              </a:pPr>
              <a:t>23/06/2011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EEB56BFD-ED5D-4A28-BDED-064A4FE6092D}"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E432AEF9-71E2-44FE-9D64-C618D587B9A2}" type="datetime1">
              <a:rPr lang="es-ES" smtClean="0"/>
              <a:pPr>
                <a:defRPr/>
              </a:pPr>
              <a:t>23/06/2011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F3343542-5341-45DB-8A65-03A657EE7A7C}"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E459681-E7D3-4F70-9117-E4C34F978245}" type="datetime1">
              <a:rPr lang="es-ES" smtClean="0"/>
              <a:pPr>
                <a:defRPr/>
              </a:pPr>
              <a:t>23/06/2011</a:t>
            </a:fld>
            <a:endParaRPr lang="es-ES" dirty="0"/>
          </a:p>
        </p:txBody>
      </p:sp>
      <p:sp>
        <p:nvSpPr>
          <p:cNvPr id="6"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6CA5883A-B51B-4495-A0CD-E41368BF81F3}"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2D145AF7-D1C1-4E1E-84CC-2A6328C28288}" type="datetime1">
              <a:rPr lang="es-ES" smtClean="0"/>
              <a:pPr>
                <a:defRPr/>
              </a:pPr>
              <a:t>23/06/2011</a:t>
            </a:fld>
            <a:endParaRPr lang="es-ES" dirty="0"/>
          </a:p>
        </p:txBody>
      </p:sp>
      <p:sp>
        <p:nvSpPr>
          <p:cNvPr id="8"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9" name="5 Marcador de número de diapositiva"/>
          <p:cNvSpPr>
            <a:spLocks noGrp="1"/>
          </p:cNvSpPr>
          <p:nvPr>
            <p:ph type="sldNum" sz="quarter" idx="12"/>
          </p:nvPr>
        </p:nvSpPr>
        <p:spPr/>
        <p:txBody>
          <a:bodyPr/>
          <a:lstStyle>
            <a:lvl1pPr>
              <a:defRPr/>
            </a:lvl1pPr>
          </a:lstStyle>
          <a:p>
            <a:pPr>
              <a:defRPr/>
            </a:pPr>
            <a:fld id="{4CA17A7E-EEC7-4E37-BEE0-9B17872C4A13}"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6FB3CA8-72CA-46D1-9B39-4608AE96E27E}" type="datetime1">
              <a:rPr lang="es-ES" smtClean="0"/>
              <a:pPr>
                <a:defRPr/>
              </a:pPr>
              <a:t>23/06/2011</a:t>
            </a:fld>
            <a:endParaRPr lang="es-ES" dirty="0"/>
          </a:p>
        </p:txBody>
      </p:sp>
      <p:sp>
        <p:nvSpPr>
          <p:cNvPr id="4"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5" name="5 Marcador de número de diapositiva"/>
          <p:cNvSpPr>
            <a:spLocks noGrp="1"/>
          </p:cNvSpPr>
          <p:nvPr>
            <p:ph type="sldNum" sz="quarter" idx="12"/>
          </p:nvPr>
        </p:nvSpPr>
        <p:spPr/>
        <p:txBody>
          <a:bodyPr/>
          <a:lstStyle>
            <a:lvl1pPr>
              <a:defRPr/>
            </a:lvl1pPr>
          </a:lstStyle>
          <a:p>
            <a:pPr>
              <a:defRPr/>
            </a:pPr>
            <a:fld id="{2AE28E5C-0518-4341-B4F6-1359322638A1}"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FF700C9-E58F-405C-AC5C-E4A3169C1E94}" type="datetime1">
              <a:rPr lang="es-ES" smtClean="0"/>
              <a:pPr>
                <a:defRPr/>
              </a:pPr>
              <a:t>23/06/2011</a:t>
            </a:fld>
            <a:endParaRPr lang="es-ES" dirty="0"/>
          </a:p>
        </p:txBody>
      </p:sp>
      <p:sp>
        <p:nvSpPr>
          <p:cNvPr id="3"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10D0A218-D24E-4D6B-8545-FCB94F8A0B99}"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D2478C8-8C6E-47A7-91B6-0728EE522471}" type="datetime1">
              <a:rPr lang="es-ES" smtClean="0"/>
              <a:pPr>
                <a:defRPr/>
              </a:pPr>
              <a:t>23/06/2011</a:t>
            </a:fld>
            <a:endParaRPr lang="es-ES" dirty="0"/>
          </a:p>
        </p:txBody>
      </p:sp>
      <p:sp>
        <p:nvSpPr>
          <p:cNvPr id="6"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2887F712-D436-4DC5-B583-5E921C58D06A}"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C7149DA-1F24-40E8-968C-ECB54ADE5997}" type="datetime1">
              <a:rPr lang="es-ES" smtClean="0"/>
              <a:pPr>
                <a:defRPr/>
              </a:pPr>
              <a:t>23/06/2011</a:t>
            </a:fld>
            <a:endParaRPr lang="es-ES" dirty="0"/>
          </a:p>
        </p:txBody>
      </p:sp>
      <p:sp>
        <p:nvSpPr>
          <p:cNvPr id="6" name="4 Marcador de pie de página"/>
          <p:cNvSpPr>
            <a:spLocks noGrp="1"/>
          </p:cNvSpPr>
          <p:nvPr>
            <p:ph type="ftr" sz="quarter" idx="11"/>
          </p:nvPr>
        </p:nvSpPr>
        <p:spPr/>
        <p:txBody>
          <a:bodyPr/>
          <a:lstStyle>
            <a:lvl1pPr>
              <a:defRPr/>
            </a:lvl1pPr>
          </a:lstStyle>
          <a:p>
            <a:pPr>
              <a:defRPr/>
            </a:pPr>
            <a:r>
              <a:rPr lang="es-ES" smtClean="0"/>
              <a:t>Susana Morales Bernal</a:t>
            </a:r>
            <a:endParaRPr lang="es-ES" dirty="0"/>
          </a:p>
        </p:txBody>
      </p:sp>
      <p:sp>
        <p:nvSpPr>
          <p:cNvPr id="7" name="5 Marcador de número de diapositiva"/>
          <p:cNvSpPr>
            <a:spLocks noGrp="1"/>
          </p:cNvSpPr>
          <p:nvPr>
            <p:ph type="sldNum" sz="quarter" idx="12"/>
          </p:nvPr>
        </p:nvSpPr>
        <p:spPr/>
        <p:txBody>
          <a:bodyPr/>
          <a:lstStyle>
            <a:lvl1pPr>
              <a:defRPr/>
            </a:lvl1pPr>
          </a:lstStyle>
          <a:p>
            <a:pPr>
              <a:defRPr/>
            </a:pPr>
            <a:fld id="{1AB744E9-1765-4AE2-A445-CF9CAD37443F}"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0D6C773-E6B0-4A98-AAD4-49CA10BB7412}" type="datetime1">
              <a:rPr lang="es-ES" smtClean="0"/>
              <a:pPr>
                <a:defRPr/>
              </a:pPr>
              <a:t>23/06/2011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s-ES" smtClean="0"/>
              <a:t>Susana Morales Bernal</a:t>
            </a: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7504E77-3A79-48F8-AE24-AAF6BC944521}"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71463" y="1214438"/>
            <a:ext cx="8532812" cy="5365750"/>
          </a:xfrm>
          <a:prstGeom prst="rect">
            <a:avLst/>
          </a:prstGeom>
          <a:noFill/>
          <a:ln w="9525">
            <a:noFill/>
            <a:miter lim="800000"/>
            <a:headEnd/>
            <a:tailEnd/>
          </a:ln>
        </p:spPr>
      </p:pic>
      <p:sp>
        <p:nvSpPr>
          <p:cNvPr id="5" name="4 CuadroTexto"/>
          <p:cNvSpPr txBox="1"/>
          <p:nvPr/>
        </p:nvSpPr>
        <p:spPr>
          <a:xfrm>
            <a:off x="571500" y="434975"/>
            <a:ext cx="2214563" cy="708025"/>
          </a:xfrm>
          <a:prstGeom prst="rect">
            <a:avLst/>
          </a:prstGeom>
          <a:solidFill>
            <a:schemeClr val="bg1"/>
          </a:solidFill>
        </p:spPr>
        <p:txBody>
          <a:bodyPr>
            <a:spAutoFit/>
          </a:bodyPr>
          <a:lstStyle/>
          <a:p>
            <a:pPr fontAlgn="auto">
              <a:spcBef>
                <a:spcPts val="0"/>
              </a:spcBef>
              <a:spcAft>
                <a:spcPts val="0"/>
              </a:spcAft>
              <a:defRPr/>
            </a:pPr>
            <a:r>
              <a:rPr lang="es-ES" sz="4000" b="1" i="1" dirty="0">
                <a:latin typeface="+mj-lt"/>
                <a:cs typeface="Arial" pitchFamily="34" charset="0"/>
              </a:rPr>
              <a:t>1º ESO</a:t>
            </a:r>
            <a:endParaRPr lang="es-ES_tradnl" sz="4000" b="1" i="1" dirty="0">
              <a:latin typeface="+mj-lt"/>
              <a:cs typeface="Arial" pitchFamily="34" charset="0"/>
            </a:endParaRPr>
          </a:p>
        </p:txBody>
      </p:sp>
      <p:sp>
        <p:nvSpPr>
          <p:cNvPr id="6" name="1 Título"/>
          <p:cNvSpPr>
            <a:spLocks noGrp="1"/>
          </p:cNvSpPr>
          <p:nvPr>
            <p:ph type="ctrTitle"/>
          </p:nvPr>
        </p:nvSpPr>
        <p:spPr>
          <a:xfrm>
            <a:off x="357188" y="714375"/>
            <a:ext cx="8572500" cy="1785938"/>
          </a:xfrm>
        </p:spPr>
        <p:txBody>
          <a:bodyPr rtlCol="0">
            <a:normAutofit/>
          </a:bodyPr>
          <a:lstStyle/>
          <a:p>
            <a:pPr eaLnBrk="1" fontAlgn="auto" hangingPunct="1">
              <a:spcAft>
                <a:spcPts val="0"/>
              </a:spcAft>
              <a:defRPr/>
            </a:pPr>
            <a:r>
              <a:rPr lang="es-ES" sz="4000" b="1" i="1" dirty="0" smtClean="0">
                <a:cs typeface="Arial" pitchFamily="34" charset="0"/>
              </a:rPr>
              <a:t>UNIT 4</a:t>
            </a:r>
            <a:r>
              <a:rPr lang="es-ES" sz="4000" dirty="0" smtClean="0">
                <a:cs typeface="Arial" pitchFamily="34" charset="0"/>
              </a:rPr>
              <a:t>: </a:t>
            </a:r>
            <a:r>
              <a:rPr lang="es-ES" sz="4000" b="1" i="1" dirty="0" smtClean="0">
                <a:cs typeface="Arial" pitchFamily="34" charset="0"/>
              </a:rPr>
              <a:t>Chemical and physical changes</a:t>
            </a:r>
            <a:endParaRPr lang="es-ES_tradnl" sz="4000" b="1" i="1" dirty="0" smtClean="0">
              <a:cs typeface="Arial" pitchFamily="34" charset="0"/>
            </a:endParaRPr>
          </a:p>
        </p:txBody>
      </p:sp>
      <p:sp>
        <p:nvSpPr>
          <p:cNvPr id="7" name="6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24"/>
            <a:ext cx="9144000" cy="1077218"/>
          </a:xfrm>
          <a:prstGeom prst="rect">
            <a:avLst/>
          </a:prstGeom>
        </p:spPr>
        <p:txBody>
          <a:bodyPr wrap="square">
            <a:spAutoFit/>
          </a:bodyPr>
          <a:lstStyle/>
          <a:p>
            <a:pPr algn="just"/>
            <a:r>
              <a:rPr lang="en-US" sz="3200" b="1" dirty="0" smtClean="0"/>
              <a:t>Classification of some substances as simple or compound knowing their formulas</a:t>
            </a:r>
            <a:endParaRPr lang="es-ES" sz="3200" b="1" dirty="0"/>
          </a:p>
        </p:txBody>
      </p:sp>
      <p:graphicFrame>
        <p:nvGraphicFramePr>
          <p:cNvPr id="6" name="5 Tabla"/>
          <p:cNvGraphicFramePr>
            <a:graphicFrameLocks noGrp="1"/>
          </p:cNvGraphicFramePr>
          <p:nvPr/>
        </p:nvGraphicFramePr>
        <p:xfrm>
          <a:off x="382531" y="1337711"/>
          <a:ext cx="8404311" cy="5020247"/>
        </p:xfrm>
        <a:graphic>
          <a:graphicData uri="http://schemas.openxmlformats.org/drawingml/2006/table">
            <a:tbl>
              <a:tblPr firstRow="1" bandRow="1">
                <a:tableStyleId>{5C22544A-7EE6-4342-B048-85BDC9FD1C3A}</a:tableStyleId>
              </a:tblPr>
              <a:tblGrid>
                <a:gridCol w="2801437"/>
                <a:gridCol w="2801437"/>
                <a:gridCol w="2801437"/>
              </a:tblGrid>
              <a:tr h="930151">
                <a:tc>
                  <a:txBody>
                    <a:bodyPr/>
                    <a:lstStyle/>
                    <a:p>
                      <a:pPr algn="ctr"/>
                      <a:r>
                        <a:rPr lang="es-ES" sz="2400" dirty="0" smtClean="0">
                          <a:solidFill>
                            <a:schemeClr val="tx1"/>
                          </a:solidFill>
                        </a:rPr>
                        <a:t>Substance </a:t>
                      </a:r>
                    </a:p>
                    <a:p>
                      <a:pPr algn="ctr"/>
                      <a:r>
                        <a:rPr lang="es-ES" sz="2400" dirty="0" smtClean="0">
                          <a:solidFill>
                            <a:schemeClr val="tx1"/>
                          </a:solidFill>
                        </a:rPr>
                        <a:t>Name and formula</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400" dirty="0" smtClean="0">
                          <a:solidFill>
                            <a:schemeClr val="tx1"/>
                          </a:solidFill>
                        </a:rPr>
                        <a:t>Type of atoms</a:t>
                      </a:r>
                    </a:p>
                    <a:p>
                      <a:pPr algn="ctr"/>
                      <a:endParaRPr lang="es-ES" sz="2400" dirty="0"/>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400" dirty="0" smtClean="0">
                          <a:solidFill>
                            <a:schemeClr val="tx1"/>
                          </a:solidFill>
                        </a:rPr>
                        <a:t>Simple substance or compound</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11262">
                <a:tc>
                  <a:txBody>
                    <a:bodyPr/>
                    <a:lstStyle/>
                    <a:p>
                      <a:r>
                        <a:rPr lang="es-ES" sz="2000" dirty="0" smtClean="0"/>
                        <a:t>Mercury,</a:t>
                      </a:r>
                      <a:r>
                        <a:rPr lang="es-ES" sz="2000" baseline="0" dirty="0" smtClean="0"/>
                        <a:t> </a:t>
                      </a:r>
                      <a:r>
                        <a:rPr lang="es-ES" sz="2000" baseline="0" dirty="0" smtClean="0">
                          <a:solidFill>
                            <a:srgbClr val="C00000"/>
                          </a:solidFill>
                        </a:rPr>
                        <a:t>Hg</a:t>
                      </a:r>
                      <a:endParaRPr lang="es-ES" sz="2000" dirty="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s-ES" sz="2000" dirty="0" smtClean="0">
                          <a:solidFill>
                            <a:schemeClr val="tx1"/>
                          </a:solidFill>
                        </a:rPr>
                        <a:t>One type: </a:t>
                      </a:r>
                      <a:r>
                        <a:rPr lang="es-ES" sz="2000" baseline="0" dirty="0" smtClean="0">
                          <a:solidFill>
                            <a:srgbClr val="C00000"/>
                          </a:solidFill>
                        </a:rPr>
                        <a:t>Hg</a:t>
                      </a:r>
                      <a:r>
                        <a:rPr lang="es-ES" sz="2000" baseline="0" dirty="0" smtClean="0">
                          <a:solidFill>
                            <a:schemeClr val="tx1"/>
                          </a:solidFill>
                        </a:rPr>
                        <a:t> </a:t>
                      </a:r>
                      <a:endParaRPr lang="es-ES" sz="2000" dirty="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s-ES" sz="2000" dirty="0" smtClean="0">
                          <a:solidFill>
                            <a:srgbClr val="0070C0"/>
                          </a:solidFill>
                        </a:rPr>
                        <a:t>Simple</a:t>
                      </a:r>
                      <a:r>
                        <a:rPr lang="es-ES" sz="2000" baseline="0" dirty="0" smtClean="0">
                          <a:solidFill>
                            <a:srgbClr val="0070C0"/>
                          </a:solidFill>
                        </a:rPr>
                        <a:t> substance</a:t>
                      </a:r>
                      <a:endParaRPr lang="es-ES" sz="2000" dirty="0">
                        <a:solidFill>
                          <a:srgbClr val="0070C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Sugar, </a:t>
                      </a:r>
                      <a:r>
                        <a:rPr lang="es-ES" sz="2000" kern="1200" dirty="0" smtClean="0">
                          <a:solidFill>
                            <a:srgbClr val="C00000"/>
                          </a:solidFill>
                          <a:latin typeface="+mn-lt"/>
                          <a:ea typeface="+mn-ea"/>
                          <a:cs typeface="+mn-cs"/>
                        </a:rPr>
                        <a:t>C</a:t>
                      </a:r>
                      <a:r>
                        <a:rPr lang="es-ES" sz="2000" kern="1200" baseline="-25000" dirty="0" smtClean="0">
                          <a:solidFill>
                            <a:srgbClr val="C00000"/>
                          </a:solidFill>
                          <a:latin typeface="+mn-lt"/>
                          <a:ea typeface="+mn-ea"/>
                          <a:cs typeface="+mn-cs"/>
                        </a:rPr>
                        <a:t>12</a:t>
                      </a:r>
                      <a:r>
                        <a:rPr lang="es-ES" sz="2000" kern="1200" dirty="0" smtClean="0">
                          <a:solidFill>
                            <a:srgbClr val="C00000"/>
                          </a:solidFill>
                          <a:latin typeface="+mn-lt"/>
                          <a:ea typeface="+mn-ea"/>
                          <a:cs typeface="+mn-cs"/>
                        </a:rPr>
                        <a:t>H</a:t>
                      </a:r>
                      <a:r>
                        <a:rPr lang="es-ES" sz="2000" kern="1200" baseline="-25000" dirty="0" smtClean="0">
                          <a:solidFill>
                            <a:srgbClr val="C00000"/>
                          </a:solidFill>
                          <a:latin typeface="+mn-lt"/>
                          <a:ea typeface="+mn-ea"/>
                          <a:cs typeface="+mn-cs"/>
                        </a:rPr>
                        <a:t>22</a:t>
                      </a:r>
                      <a:r>
                        <a:rPr lang="es-ES" sz="2000" kern="1200" dirty="0" smtClean="0">
                          <a:solidFill>
                            <a:srgbClr val="C00000"/>
                          </a:solidFill>
                          <a:latin typeface="+mn-lt"/>
                          <a:ea typeface="+mn-ea"/>
                          <a:cs typeface="+mn-cs"/>
                        </a:rPr>
                        <a:t>O</a:t>
                      </a:r>
                      <a:r>
                        <a:rPr lang="es-ES" sz="2000" kern="1200" baseline="-25000" dirty="0" smtClean="0">
                          <a:solidFill>
                            <a:srgbClr val="C00000"/>
                          </a:solidFill>
                          <a:latin typeface="+mn-lt"/>
                          <a:ea typeface="+mn-ea"/>
                          <a:cs typeface="+mn-cs"/>
                        </a:rPr>
                        <a:t>11</a:t>
                      </a:r>
                      <a:endParaRPr lang="es-ES" sz="2000" kern="1200" dirty="0" smtClean="0">
                        <a:solidFill>
                          <a:srgbClr val="C00000"/>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Three types: </a:t>
                      </a:r>
                      <a:r>
                        <a:rPr lang="es-ES" sz="2000" kern="1200" dirty="0" smtClean="0">
                          <a:solidFill>
                            <a:srgbClr val="C00000"/>
                          </a:solidFill>
                          <a:latin typeface="+mn-lt"/>
                          <a:ea typeface="+mn-ea"/>
                          <a:cs typeface="+mn-cs"/>
                        </a:rPr>
                        <a:t>C</a:t>
                      </a:r>
                      <a:r>
                        <a:rPr lang="es-ES" sz="2000" kern="1200" baseline="0" dirty="0" smtClean="0">
                          <a:solidFill>
                            <a:srgbClr val="C00000"/>
                          </a:solidFill>
                          <a:latin typeface="+mn-lt"/>
                          <a:ea typeface="+mn-ea"/>
                          <a:cs typeface="+mn-cs"/>
                        </a:rPr>
                        <a:t>, </a:t>
                      </a:r>
                      <a:r>
                        <a:rPr lang="es-ES" sz="2000" kern="1200" dirty="0" smtClean="0">
                          <a:solidFill>
                            <a:srgbClr val="C00000"/>
                          </a:solidFill>
                          <a:latin typeface="+mn-lt"/>
                          <a:ea typeface="+mn-ea"/>
                          <a:cs typeface="+mn-cs"/>
                        </a:rPr>
                        <a:t>H</a:t>
                      </a:r>
                      <a:r>
                        <a:rPr lang="es-ES" sz="2000" kern="1200" baseline="-25000" dirty="0" smtClean="0">
                          <a:solidFill>
                            <a:srgbClr val="C00000"/>
                          </a:solidFill>
                          <a:latin typeface="+mn-lt"/>
                          <a:ea typeface="+mn-ea"/>
                          <a:cs typeface="+mn-cs"/>
                        </a:rPr>
                        <a:t> </a:t>
                      </a:r>
                      <a:r>
                        <a:rPr lang="es-ES" sz="2000" kern="1200" baseline="0" dirty="0" smtClean="0">
                          <a:solidFill>
                            <a:srgbClr val="C00000"/>
                          </a:solidFill>
                          <a:latin typeface="+mn-lt"/>
                          <a:ea typeface="+mn-ea"/>
                          <a:cs typeface="+mn-cs"/>
                        </a:rPr>
                        <a:t> y </a:t>
                      </a:r>
                      <a:r>
                        <a:rPr lang="es-ES" sz="2000" kern="1200" dirty="0" smtClean="0">
                          <a:solidFill>
                            <a:srgbClr val="C00000"/>
                          </a:solidFill>
                          <a:latin typeface="+mn-lt"/>
                          <a:ea typeface="+mn-ea"/>
                          <a:cs typeface="+mn-cs"/>
                        </a:rPr>
                        <a:t>O</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s-ES" sz="2000" dirty="0" smtClean="0">
                          <a:solidFill>
                            <a:schemeClr val="accent3">
                              <a:lumMod val="75000"/>
                            </a:schemeClr>
                          </a:solidFill>
                        </a:rPr>
                        <a:t>Compound</a:t>
                      </a:r>
                      <a:endParaRPr lang="es-ES" sz="2000" dirty="0">
                        <a:solidFill>
                          <a:schemeClr val="accent3">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Sodium chloride, </a:t>
                      </a:r>
                      <a:r>
                        <a:rPr lang="es-ES" sz="2000" dirty="0" smtClean="0">
                          <a:solidFill>
                            <a:srgbClr val="C00000"/>
                          </a:solidFill>
                        </a:rPr>
                        <a:t>NaCl</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Two types: </a:t>
                      </a:r>
                      <a:r>
                        <a:rPr lang="es-ES" sz="2000" dirty="0" smtClean="0">
                          <a:solidFill>
                            <a:srgbClr val="C00000"/>
                          </a:solidFill>
                        </a:rPr>
                        <a:t>Na y Cl</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s-ES" sz="2000" dirty="0" smtClean="0">
                          <a:solidFill>
                            <a:schemeClr val="accent3">
                              <a:lumMod val="75000"/>
                            </a:schemeClr>
                          </a:solidFill>
                        </a:rPr>
                        <a:t>Compound</a:t>
                      </a:r>
                      <a:endParaRPr lang="es-ES" sz="2000" dirty="0">
                        <a:solidFill>
                          <a:schemeClr val="accent3">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Oxygen, </a:t>
                      </a:r>
                      <a:r>
                        <a:rPr lang="es-ES" sz="2000" kern="1200" dirty="0" smtClean="0">
                          <a:solidFill>
                            <a:srgbClr val="C00000"/>
                          </a:solidFill>
                          <a:latin typeface="+mn-lt"/>
                          <a:ea typeface="+mn-ea"/>
                          <a:cs typeface="+mn-cs"/>
                        </a:rPr>
                        <a:t>O</a:t>
                      </a:r>
                      <a:r>
                        <a:rPr lang="es-ES" sz="2000" kern="1200" baseline="-25000" dirty="0" smtClean="0">
                          <a:solidFill>
                            <a:srgbClr val="C00000"/>
                          </a:solidFill>
                          <a:latin typeface="+mn-lt"/>
                          <a:ea typeface="+mn-ea"/>
                          <a:cs typeface="+mn-cs"/>
                        </a:rPr>
                        <a:t>2</a:t>
                      </a:r>
                      <a:endParaRPr lang="es-ES" sz="2000" kern="1200" dirty="0" smtClean="0">
                        <a:solidFill>
                          <a:srgbClr val="C00000"/>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s-ES" sz="2000" dirty="0" smtClean="0"/>
                        <a:t>One type: </a:t>
                      </a:r>
                      <a:r>
                        <a:rPr lang="es-ES" sz="2000" kern="1200" dirty="0" smtClean="0">
                          <a:solidFill>
                            <a:srgbClr val="C00000"/>
                          </a:solidFill>
                          <a:latin typeface="+mn-lt"/>
                          <a:ea typeface="+mn-ea"/>
                          <a:cs typeface="+mn-cs"/>
                        </a:rPr>
                        <a:t>O</a:t>
                      </a:r>
                      <a:endParaRPr lang="es-ES" sz="2000" dirty="0"/>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rgbClr val="0070C0"/>
                          </a:solidFill>
                        </a:rPr>
                        <a:t>Simple</a:t>
                      </a:r>
                      <a:r>
                        <a:rPr lang="es-ES" sz="2000" baseline="0" dirty="0" smtClean="0">
                          <a:solidFill>
                            <a:srgbClr val="0070C0"/>
                          </a:solidFill>
                        </a:rPr>
                        <a:t> substance</a:t>
                      </a:r>
                      <a:endParaRPr lang="es-ES" sz="2000" dirty="0" smtClean="0">
                        <a:solidFill>
                          <a:srgbClr val="0070C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Water, </a:t>
                      </a:r>
                      <a:r>
                        <a:rPr lang="es-ES" sz="2000" kern="1200" dirty="0" smtClean="0">
                          <a:solidFill>
                            <a:srgbClr val="C00000"/>
                          </a:solidFill>
                          <a:latin typeface="+mn-lt"/>
                          <a:ea typeface="+mn-ea"/>
                          <a:cs typeface="+mn-cs"/>
                        </a:rPr>
                        <a:t>H</a:t>
                      </a:r>
                      <a:r>
                        <a:rPr lang="es-ES" sz="2000" kern="1200" baseline="-25000" dirty="0" smtClean="0">
                          <a:solidFill>
                            <a:srgbClr val="C00000"/>
                          </a:solidFill>
                          <a:latin typeface="+mn-lt"/>
                          <a:ea typeface="+mn-ea"/>
                          <a:cs typeface="+mn-cs"/>
                        </a:rPr>
                        <a:t>2</a:t>
                      </a:r>
                      <a:r>
                        <a:rPr lang="es-ES" sz="2000" kern="1200" dirty="0" smtClean="0">
                          <a:solidFill>
                            <a:srgbClr val="C00000"/>
                          </a:solidFill>
                          <a:latin typeface="+mn-lt"/>
                          <a:ea typeface="+mn-ea"/>
                          <a:cs typeface="+mn-cs"/>
                        </a:rPr>
                        <a:t>O</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Two types: </a:t>
                      </a:r>
                      <a:r>
                        <a:rPr lang="es-ES" sz="2000" kern="1200" dirty="0" smtClean="0">
                          <a:solidFill>
                            <a:srgbClr val="C00000"/>
                          </a:solidFill>
                          <a:latin typeface="+mn-lt"/>
                          <a:ea typeface="+mn-ea"/>
                          <a:cs typeface="+mn-cs"/>
                        </a:rPr>
                        <a:t>H</a:t>
                      </a:r>
                      <a:r>
                        <a:rPr lang="es-ES" sz="2000" kern="1200" baseline="-25000" dirty="0" smtClean="0">
                          <a:solidFill>
                            <a:srgbClr val="C00000"/>
                          </a:solidFill>
                          <a:latin typeface="+mn-lt"/>
                          <a:ea typeface="+mn-ea"/>
                          <a:cs typeface="+mn-cs"/>
                        </a:rPr>
                        <a:t> </a:t>
                      </a:r>
                      <a:r>
                        <a:rPr lang="es-ES" sz="2000" kern="1200" baseline="0" dirty="0" smtClean="0">
                          <a:solidFill>
                            <a:srgbClr val="C00000"/>
                          </a:solidFill>
                          <a:latin typeface="+mn-lt"/>
                          <a:ea typeface="+mn-ea"/>
                          <a:cs typeface="+mn-cs"/>
                        </a:rPr>
                        <a:t> y </a:t>
                      </a:r>
                      <a:r>
                        <a:rPr lang="es-ES" sz="2000" kern="1200" dirty="0" smtClean="0">
                          <a:solidFill>
                            <a:srgbClr val="C00000"/>
                          </a:solidFill>
                          <a:latin typeface="+mn-lt"/>
                          <a:ea typeface="+mn-ea"/>
                          <a:cs typeface="+mn-cs"/>
                        </a:rPr>
                        <a:t>O</a:t>
                      </a: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chemeClr val="accent3">
                              <a:lumMod val="75000"/>
                            </a:schemeClr>
                          </a:solidFill>
                        </a:rPr>
                        <a:t>Compound</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Butane,</a:t>
                      </a:r>
                      <a:r>
                        <a:rPr lang="es-ES" sz="2000" baseline="0" dirty="0" smtClean="0"/>
                        <a:t> </a:t>
                      </a:r>
                      <a:r>
                        <a:rPr lang="es-ES" sz="2000" kern="1200" dirty="0" smtClean="0">
                          <a:solidFill>
                            <a:srgbClr val="C00000"/>
                          </a:solidFill>
                          <a:latin typeface="+mn-lt"/>
                          <a:ea typeface="+mn-ea"/>
                          <a:cs typeface="+mn-cs"/>
                        </a:rPr>
                        <a:t>C</a:t>
                      </a:r>
                      <a:r>
                        <a:rPr lang="es-ES" sz="2000" kern="1200" baseline="-25000" dirty="0" smtClean="0">
                          <a:solidFill>
                            <a:srgbClr val="C00000"/>
                          </a:solidFill>
                          <a:latin typeface="+mn-lt"/>
                          <a:ea typeface="+mn-ea"/>
                          <a:cs typeface="+mn-cs"/>
                        </a:rPr>
                        <a:t>4</a:t>
                      </a:r>
                      <a:r>
                        <a:rPr lang="es-ES" sz="2000" kern="1200" dirty="0" smtClean="0">
                          <a:solidFill>
                            <a:srgbClr val="C00000"/>
                          </a:solidFill>
                          <a:latin typeface="+mn-lt"/>
                          <a:ea typeface="+mn-ea"/>
                          <a:cs typeface="+mn-cs"/>
                        </a:rPr>
                        <a:t>H</a:t>
                      </a:r>
                      <a:r>
                        <a:rPr lang="es-ES" sz="2000" kern="1200" baseline="-25000" dirty="0" smtClean="0">
                          <a:solidFill>
                            <a:srgbClr val="C00000"/>
                          </a:solidFill>
                          <a:latin typeface="+mn-lt"/>
                          <a:ea typeface="+mn-ea"/>
                          <a:cs typeface="+mn-cs"/>
                        </a:rPr>
                        <a:t>10</a:t>
                      </a:r>
                      <a:endParaRPr lang="es-ES" sz="2000" kern="1200" dirty="0" smtClean="0">
                        <a:solidFill>
                          <a:srgbClr val="C00000"/>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Two types: </a:t>
                      </a:r>
                      <a:r>
                        <a:rPr lang="es-ES" sz="2000" kern="1200" dirty="0" smtClean="0">
                          <a:solidFill>
                            <a:srgbClr val="C00000"/>
                          </a:solidFill>
                          <a:latin typeface="+mn-lt"/>
                          <a:ea typeface="+mn-ea"/>
                          <a:cs typeface="+mn-cs"/>
                        </a:rPr>
                        <a:t>C</a:t>
                      </a:r>
                      <a:r>
                        <a:rPr lang="es-ES" sz="2000" kern="1200" baseline="-25000" dirty="0" smtClean="0">
                          <a:solidFill>
                            <a:srgbClr val="C00000"/>
                          </a:solidFill>
                          <a:latin typeface="+mn-lt"/>
                          <a:ea typeface="+mn-ea"/>
                          <a:cs typeface="+mn-cs"/>
                        </a:rPr>
                        <a:t> </a:t>
                      </a:r>
                      <a:r>
                        <a:rPr lang="es-ES" sz="2000" kern="1200" baseline="0" dirty="0" smtClean="0">
                          <a:solidFill>
                            <a:srgbClr val="C00000"/>
                          </a:solidFill>
                          <a:latin typeface="+mn-lt"/>
                          <a:ea typeface="+mn-ea"/>
                          <a:cs typeface="+mn-cs"/>
                        </a:rPr>
                        <a:t> y H</a:t>
                      </a: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chemeClr val="accent3">
                              <a:lumMod val="75000"/>
                            </a:schemeClr>
                          </a:solidFill>
                        </a:rPr>
                        <a:t>Compound</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r>
                        <a:rPr lang="es-ES" sz="2000" dirty="0" smtClean="0"/>
                        <a:t>Calcium oxide, </a:t>
                      </a:r>
                      <a:r>
                        <a:rPr lang="es-ES" sz="2000" dirty="0" smtClean="0">
                          <a:solidFill>
                            <a:srgbClr val="C00000"/>
                          </a:solidFill>
                        </a:rPr>
                        <a:t>CaO</a:t>
                      </a:r>
                      <a:endParaRPr lang="es-ES" sz="2000" dirty="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Two types: </a:t>
                      </a:r>
                      <a:r>
                        <a:rPr lang="es-ES" sz="2000" kern="1200" dirty="0" smtClean="0">
                          <a:solidFill>
                            <a:srgbClr val="C00000"/>
                          </a:solidFill>
                          <a:latin typeface="+mn-lt"/>
                          <a:ea typeface="+mn-ea"/>
                          <a:cs typeface="+mn-cs"/>
                        </a:rPr>
                        <a:t>Ca</a:t>
                      </a:r>
                      <a:r>
                        <a:rPr lang="es-ES" sz="2000" kern="1200" baseline="-25000" dirty="0" smtClean="0">
                          <a:solidFill>
                            <a:srgbClr val="C00000"/>
                          </a:solidFill>
                          <a:latin typeface="+mn-lt"/>
                          <a:ea typeface="+mn-ea"/>
                          <a:cs typeface="+mn-cs"/>
                        </a:rPr>
                        <a:t> </a:t>
                      </a:r>
                      <a:r>
                        <a:rPr lang="es-ES" sz="2000" kern="1200" baseline="0" dirty="0" smtClean="0">
                          <a:solidFill>
                            <a:srgbClr val="C00000"/>
                          </a:solidFill>
                          <a:latin typeface="+mn-lt"/>
                          <a:ea typeface="+mn-ea"/>
                          <a:cs typeface="+mn-cs"/>
                        </a:rPr>
                        <a:t> y </a:t>
                      </a:r>
                      <a:r>
                        <a:rPr lang="es-ES" sz="2000" kern="1200" dirty="0" smtClean="0">
                          <a:solidFill>
                            <a:srgbClr val="C00000"/>
                          </a:solidFill>
                          <a:latin typeface="+mn-lt"/>
                          <a:ea typeface="+mn-ea"/>
                          <a:cs typeface="+mn-cs"/>
                        </a:rPr>
                        <a:t>O</a:t>
                      </a: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chemeClr val="accent3">
                              <a:lumMod val="75000"/>
                            </a:schemeClr>
                          </a:solidFill>
                        </a:rPr>
                        <a:t>Compound</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11262">
                <a:tc>
                  <a:txBody>
                    <a:bodyPr/>
                    <a:lstStyle/>
                    <a:p>
                      <a:r>
                        <a:rPr lang="es-ES" sz="2000" dirty="0" smtClean="0"/>
                        <a:t>Helium, </a:t>
                      </a:r>
                      <a:r>
                        <a:rPr lang="es-ES" sz="2000" dirty="0" smtClean="0">
                          <a:solidFill>
                            <a:srgbClr val="C00000"/>
                          </a:solidFill>
                        </a:rPr>
                        <a:t>He</a:t>
                      </a:r>
                      <a:endParaRPr lang="es-ES" sz="2000" dirty="0"/>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chemeClr val="tx1"/>
                          </a:solidFill>
                        </a:rPr>
                        <a:t>One type: </a:t>
                      </a:r>
                      <a:r>
                        <a:rPr lang="es-ES" sz="2000" baseline="0" dirty="0" smtClean="0">
                          <a:solidFill>
                            <a:srgbClr val="C00000"/>
                          </a:solidFill>
                        </a:rPr>
                        <a:t>He</a:t>
                      </a: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rgbClr val="0070C0"/>
                          </a:solidFill>
                        </a:rPr>
                        <a:t>Simple</a:t>
                      </a:r>
                      <a:r>
                        <a:rPr lang="es-ES" sz="2000" baseline="0" dirty="0" smtClean="0">
                          <a:solidFill>
                            <a:srgbClr val="0070C0"/>
                          </a:solidFill>
                        </a:rPr>
                        <a:t> substance</a:t>
                      </a:r>
                      <a:endParaRPr lang="es-ES" sz="2000" dirty="0" smtClean="0">
                        <a:solidFill>
                          <a:srgbClr val="0070C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4" name="3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4 Rectángulo"/>
          <p:cNvSpPr>
            <a:spLocks noChangeArrowheads="1"/>
          </p:cNvSpPr>
          <p:nvPr/>
        </p:nvSpPr>
        <p:spPr bwMode="auto">
          <a:xfrm>
            <a:off x="0" y="785794"/>
            <a:ext cx="9144000" cy="1200150"/>
          </a:xfrm>
          <a:prstGeom prst="rect">
            <a:avLst/>
          </a:prstGeom>
          <a:noFill/>
          <a:ln w="9525">
            <a:noFill/>
            <a:miter lim="800000"/>
            <a:headEnd/>
            <a:tailEnd/>
          </a:ln>
        </p:spPr>
        <p:txBody>
          <a:bodyPr>
            <a:spAutoFit/>
          </a:bodyPr>
          <a:lstStyle/>
          <a:p>
            <a:pPr algn="just"/>
            <a:r>
              <a:rPr lang="en-US" sz="2400" dirty="0" smtClean="0"/>
              <a:t>Atoms and </a:t>
            </a:r>
            <a:r>
              <a:rPr lang="en-US" sz="2400" dirty="0"/>
              <a:t>molecules are concepts that the scientists </a:t>
            </a:r>
            <a:r>
              <a:rPr lang="en-US" sz="2400" dirty="0" smtClean="0"/>
              <a:t> invent </a:t>
            </a:r>
            <a:r>
              <a:rPr lang="en-US" sz="2400" dirty="0"/>
              <a:t>to explain the properties of the substances. </a:t>
            </a:r>
            <a:r>
              <a:rPr lang="en-US" sz="2400" dirty="0" smtClean="0"/>
              <a:t>Atoms </a:t>
            </a:r>
            <a:r>
              <a:rPr lang="en-US" sz="2400" dirty="0"/>
              <a:t>and molecules </a:t>
            </a:r>
            <a:r>
              <a:rPr lang="en-US" sz="2400" dirty="0" smtClean="0"/>
              <a:t>have not </a:t>
            </a:r>
            <a:r>
              <a:rPr lang="en-US" sz="2400" dirty="0"/>
              <a:t>properties.</a:t>
            </a:r>
            <a:endParaRPr lang="es-ES" sz="2400" dirty="0"/>
          </a:p>
        </p:txBody>
      </p:sp>
      <p:sp>
        <p:nvSpPr>
          <p:cNvPr id="12291" name="3 Rectángulo"/>
          <p:cNvSpPr>
            <a:spLocks noChangeArrowheads="1"/>
          </p:cNvSpPr>
          <p:nvPr/>
        </p:nvSpPr>
        <p:spPr bwMode="auto">
          <a:xfrm>
            <a:off x="109538" y="2071678"/>
            <a:ext cx="4319587" cy="2308225"/>
          </a:xfrm>
          <a:prstGeom prst="rect">
            <a:avLst/>
          </a:prstGeom>
          <a:solidFill>
            <a:schemeClr val="bg2">
              <a:lumMod val="75000"/>
            </a:schemeClr>
          </a:solidFill>
          <a:ln w="9525">
            <a:noFill/>
            <a:miter lim="800000"/>
            <a:headEnd/>
            <a:tailEnd/>
          </a:ln>
        </p:spPr>
        <p:txBody>
          <a:bodyPr>
            <a:spAutoFit/>
          </a:bodyPr>
          <a:lstStyle/>
          <a:p>
            <a:pPr algn="just"/>
            <a:r>
              <a:rPr lang="en-US" sz="2400" dirty="0"/>
              <a:t>The gold atom is </a:t>
            </a:r>
            <a:r>
              <a:rPr lang="en-US" sz="2400" dirty="0" smtClean="0"/>
              <a:t>not solid</a:t>
            </a:r>
            <a:r>
              <a:rPr lang="en-US" sz="2400" dirty="0"/>
              <a:t>, neither liquid, has not melting point, has not color. The scientists only assign them properties like the mass, the volume or the movement.</a:t>
            </a:r>
            <a:endParaRPr lang="es-ES" sz="2400" dirty="0"/>
          </a:p>
        </p:txBody>
      </p:sp>
      <p:sp>
        <p:nvSpPr>
          <p:cNvPr id="12292" name="5 Rectángulo"/>
          <p:cNvSpPr>
            <a:spLocks noChangeArrowheads="1"/>
          </p:cNvSpPr>
          <p:nvPr/>
        </p:nvSpPr>
        <p:spPr bwMode="auto">
          <a:xfrm>
            <a:off x="4714875" y="2071678"/>
            <a:ext cx="4319588" cy="1938992"/>
          </a:xfrm>
          <a:prstGeom prst="rect">
            <a:avLst/>
          </a:prstGeom>
          <a:solidFill>
            <a:schemeClr val="bg2">
              <a:lumMod val="75000"/>
            </a:schemeClr>
          </a:solidFill>
          <a:ln w="9525">
            <a:noFill/>
            <a:miter lim="800000"/>
            <a:headEnd/>
            <a:tailEnd/>
          </a:ln>
        </p:spPr>
        <p:txBody>
          <a:bodyPr>
            <a:spAutoFit/>
          </a:bodyPr>
          <a:lstStyle/>
          <a:p>
            <a:pPr algn="just"/>
            <a:r>
              <a:rPr lang="en-US" sz="2400" dirty="0"/>
              <a:t>A substance </a:t>
            </a:r>
            <a:r>
              <a:rPr lang="en-US" sz="2400" dirty="0" smtClean="0"/>
              <a:t>such as </a:t>
            </a:r>
            <a:r>
              <a:rPr lang="en-US" sz="2400" dirty="0"/>
              <a:t>gold is something observable, formed by many atoms of gold, solid </a:t>
            </a:r>
            <a:r>
              <a:rPr lang="en-US" sz="2400" dirty="0" smtClean="0"/>
              <a:t>at </a:t>
            </a:r>
            <a:r>
              <a:rPr lang="en-US" sz="2400" dirty="0"/>
              <a:t>room temperature and with a high melting point.</a:t>
            </a:r>
            <a:endParaRPr lang="es-ES" sz="2400" dirty="0"/>
          </a:p>
        </p:txBody>
      </p:sp>
      <p:sp>
        <p:nvSpPr>
          <p:cNvPr id="12293" name="4 CuadroTexto"/>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s-ES" sz="3200" b="1" dirty="0"/>
              <a:t>Don´t be confused about this</a:t>
            </a:r>
          </a:p>
        </p:txBody>
      </p:sp>
      <p:pic>
        <p:nvPicPr>
          <p:cNvPr id="6" name="Picture 2" descr="G:\solido.jpg"/>
          <p:cNvPicPr>
            <a:picLocks noChangeAspect="1" noChangeArrowheads="1"/>
          </p:cNvPicPr>
          <p:nvPr/>
        </p:nvPicPr>
        <p:blipFill>
          <a:blip r:embed="rId3" cstate="print"/>
          <a:srcRect/>
          <a:stretch>
            <a:fillRect/>
          </a:stretch>
        </p:blipFill>
        <p:spPr bwMode="auto">
          <a:xfrm>
            <a:off x="3347220" y="4857760"/>
            <a:ext cx="1939160" cy="1857388"/>
          </a:xfrm>
          <a:prstGeom prst="rect">
            <a:avLst/>
          </a:prstGeom>
          <a:noFill/>
        </p:spPr>
      </p:pic>
      <p:sp>
        <p:nvSpPr>
          <p:cNvPr id="11" name="10 Conector"/>
          <p:cNvSpPr/>
          <p:nvPr/>
        </p:nvSpPr>
        <p:spPr>
          <a:xfrm>
            <a:off x="6500826" y="5642454"/>
            <a:ext cx="142876" cy="144000"/>
          </a:xfrm>
          <a:prstGeom prst="flowChartConnector">
            <a:avLst/>
          </a:prstGeom>
          <a:solidFill>
            <a:srgbClr val="B3A979"/>
          </a:solidFill>
          <a:ln>
            <a:solidFill>
              <a:srgbClr val="B3A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CuadroTexto"/>
          <p:cNvSpPr txBox="1"/>
          <p:nvPr/>
        </p:nvSpPr>
        <p:spPr>
          <a:xfrm>
            <a:off x="6286512" y="5500702"/>
            <a:ext cx="576000" cy="432000"/>
          </a:xfrm>
          <a:prstGeom prst="rect">
            <a:avLst/>
          </a:prstGeom>
          <a:noFill/>
          <a:ln w="19050">
            <a:solidFill>
              <a:schemeClr val="bg1">
                <a:lumMod val="65000"/>
              </a:schemeClr>
            </a:solidFill>
          </a:ln>
        </p:spPr>
        <p:txBody>
          <a:bodyPr wrap="square" rtlCol="0">
            <a:spAutoFit/>
          </a:bodyPr>
          <a:lstStyle/>
          <a:p>
            <a:endParaRPr lang="es-ES" dirty="0"/>
          </a:p>
        </p:txBody>
      </p:sp>
      <p:pic>
        <p:nvPicPr>
          <p:cNvPr id="18434" name="Picture 2" descr="http://www.culturaclasica.com/noticias3/joyas_griegas.jpg"/>
          <p:cNvPicPr>
            <a:picLocks noChangeAspect="1" noChangeArrowheads="1"/>
          </p:cNvPicPr>
          <p:nvPr/>
        </p:nvPicPr>
        <p:blipFill>
          <a:blip r:embed="rId4" cstate="print"/>
          <a:srcRect/>
          <a:stretch>
            <a:fillRect/>
          </a:stretch>
        </p:blipFill>
        <p:spPr bwMode="auto">
          <a:xfrm>
            <a:off x="664293" y="4643446"/>
            <a:ext cx="1550253" cy="2071702"/>
          </a:xfrm>
          <a:prstGeom prst="rect">
            <a:avLst/>
          </a:prstGeom>
          <a:noFill/>
        </p:spPr>
      </p:pic>
      <p:cxnSp>
        <p:nvCxnSpPr>
          <p:cNvPr id="15" name="14 Conector recto de flecha"/>
          <p:cNvCxnSpPr/>
          <p:nvPr/>
        </p:nvCxnSpPr>
        <p:spPr>
          <a:xfrm flipV="1">
            <a:off x="7072330" y="5140702"/>
            <a:ext cx="360000" cy="360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7072330" y="4714884"/>
            <a:ext cx="1357322" cy="369332"/>
          </a:xfrm>
          <a:prstGeom prst="rect">
            <a:avLst/>
          </a:prstGeom>
          <a:noFill/>
        </p:spPr>
        <p:txBody>
          <a:bodyPr wrap="square" rtlCol="0">
            <a:spAutoFit/>
          </a:bodyPr>
          <a:lstStyle/>
          <a:p>
            <a:r>
              <a:rPr lang="es-ES" dirty="0" smtClean="0"/>
              <a:t>Gold atom</a:t>
            </a:r>
            <a:endParaRPr lang="es-ES" dirty="0"/>
          </a:p>
        </p:txBody>
      </p:sp>
      <p:cxnSp>
        <p:nvCxnSpPr>
          <p:cNvPr id="17" name="16 Conector recto de flecha"/>
          <p:cNvCxnSpPr/>
          <p:nvPr/>
        </p:nvCxnSpPr>
        <p:spPr>
          <a:xfrm flipV="1">
            <a:off x="5283570" y="4786322"/>
            <a:ext cx="360000" cy="360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5072066" y="4345552"/>
            <a:ext cx="2786082" cy="369332"/>
          </a:xfrm>
          <a:prstGeom prst="rect">
            <a:avLst/>
          </a:prstGeom>
          <a:noFill/>
        </p:spPr>
        <p:txBody>
          <a:bodyPr wrap="square" rtlCol="0">
            <a:spAutoFit/>
          </a:bodyPr>
          <a:lstStyle/>
          <a:p>
            <a:r>
              <a:rPr lang="es-ES" dirty="0" smtClean="0"/>
              <a:t>Simple substance: gold</a:t>
            </a:r>
            <a:endParaRPr lang="es-ES" dirty="0"/>
          </a:p>
        </p:txBody>
      </p:sp>
      <p:cxnSp>
        <p:nvCxnSpPr>
          <p:cNvPr id="19" name="18 Conector recto de flecha"/>
          <p:cNvCxnSpPr/>
          <p:nvPr/>
        </p:nvCxnSpPr>
        <p:spPr>
          <a:xfrm flipV="1">
            <a:off x="2426050" y="4854950"/>
            <a:ext cx="360000" cy="360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2357422" y="4488428"/>
            <a:ext cx="2214578" cy="369332"/>
          </a:xfrm>
          <a:prstGeom prst="rect">
            <a:avLst/>
          </a:prstGeom>
          <a:noFill/>
        </p:spPr>
        <p:txBody>
          <a:bodyPr wrap="square" rtlCol="0">
            <a:spAutoFit/>
          </a:bodyPr>
          <a:lstStyle/>
          <a:p>
            <a:r>
              <a:rPr lang="es-ES" dirty="0" smtClean="0"/>
              <a:t>Gold earrings</a:t>
            </a:r>
            <a:endParaRPr lang="es-ES" dirty="0"/>
          </a:p>
        </p:txBody>
      </p:sp>
      <p:sp>
        <p:nvSpPr>
          <p:cNvPr id="21" name="20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4 CuadroTexto"/>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s-ES" sz="3200" b="1" dirty="0"/>
              <a:t>Don´t be confused about this</a:t>
            </a:r>
          </a:p>
        </p:txBody>
      </p:sp>
      <p:sp>
        <p:nvSpPr>
          <p:cNvPr id="13315" name="5 Rectángulo"/>
          <p:cNvSpPr>
            <a:spLocks noChangeArrowheads="1"/>
          </p:cNvSpPr>
          <p:nvPr/>
        </p:nvSpPr>
        <p:spPr bwMode="auto">
          <a:xfrm>
            <a:off x="109124" y="1071546"/>
            <a:ext cx="4320000" cy="5016758"/>
          </a:xfrm>
          <a:prstGeom prst="rect">
            <a:avLst/>
          </a:prstGeom>
          <a:solidFill>
            <a:schemeClr val="bg2">
              <a:lumMod val="75000"/>
            </a:schemeClr>
          </a:solidFill>
          <a:ln w="9525">
            <a:noFill/>
            <a:miter lim="800000"/>
            <a:headEnd/>
            <a:tailEnd/>
          </a:ln>
        </p:spPr>
        <p:txBody>
          <a:bodyPr wrap="square">
            <a:spAutoFit/>
          </a:bodyPr>
          <a:lstStyle/>
          <a:p>
            <a:pPr algn="just"/>
            <a:r>
              <a:rPr lang="en-US" sz="3200" dirty="0"/>
              <a:t>It is not the same simple substance that element</a:t>
            </a:r>
            <a:r>
              <a:rPr lang="en-US" sz="3200" dirty="0" smtClean="0"/>
              <a:t>.</a:t>
            </a:r>
          </a:p>
          <a:p>
            <a:pPr algn="just"/>
            <a:endParaRPr lang="en-US" sz="3200" dirty="0" smtClean="0"/>
          </a:p>
          <a:p>
            <a:pPr algn="just"/>
            <a:r>
              <a:rPr lang="en-US" sz="3200" dirty="0" smtClean="0"/>
              <a:t>It </a:t>
            </a:r>
            <a:r>
              <a:rPr lang="en-US" sz="3200" dirty="0"/>
              <a:t>is easy to confuse them because the name of the simple substance agrees with the name of the atom class.</a:t>
            </a:r>
            <a:endParaRPr lang="es-ES" sz="3200" dirty="0"/>
          </a:p>
        </p:txBody>
      </p:sp>
      <p:sp>
        <p:nvSpPr>
          <p:cNvPr id="13316" name="6 Rectángulo"/>
          <p:cNvSpPr>
            <a:spLocks noChangeArrowheads="1"/>
          </p:cNvSpPr>
          <p:nvPr/>
        </p:nvSpPr>
        <p:spPr bwMode="auto">
          <a:xfrm>
            <a:off x="5429256" y="1571612"/>
            <a:ext cx="3571900" cy="4031873"/>
          </a:xfrm>
          <a:prstGeom prst="rect">
            <a:avLst/>
          </a:prstGeom>
          <a:solidFill>
            <a:schemeClr val="bg2">
              <a:lumMod val="75000"/>
            </a:schemeClr>
          </a:solidFill>
          <a:ln w="9525">
            <a:noFill/>
            <a:miter lim="800000"/>
            <a:headEnd/>
            <a:tailEnd/>
          </a:ln>
        </p:spPr>
        <p:txBody>
          <a:bodyPr wrap="square">
            <a:spAutoFit/>
          </a:bodyPr>
          <a:lstStyle/>
          <a:p>
            <a:pPr algn="just"/>
            <a:r>
              <a:rPr lang="en-US" sz="3200" dirty="0" smtClean="0"/>
              <a:t>Element is the </a:t>
            </a:r>
            <a:r>
              <a:rPr lang="en-US" sz="3200" dirty="0"/>
              <a:t>representation of </a:t>
            </a:r>
            <a:r>
              <a:rPr lang="en-US" sz="3200" dirty="0" smtClean="0"/>
              <a:t>each type of </a:t>
            </a:r>
            <a:r>
              <a:rPr lang="en-US" sz="3200" dirty="0"/>
              <a:t>atom. </a:t>
            </a:r>
            <a:endParaRPr lang="en-US" sz="3200" dirty="0" smtClean="0"/>
          </a:p>
          <a:p>
            <a:pPr algn="just"/>
            <a:endParaRPr lang="en-US" sz="3200" dirty="0" smtClean="0"/>
          </a:p>
          <a:p>
            <a:pPr algn="just"/>
            <a:r>
              <a:rPr lang="en-US" sz="3200" dirty="0" smtClean="0"/>
              <a:t>An </a:t>
            </a:r>
            <a:r>
              <a:rPr lang="en-US" sz="3200" dirty="0"/>
              <a:t>element has not properties, a simple substance has them.</a:t>
            </a:r>
            <a:endParaRPr lang="es-ES_tradnl" sz="3200" dirty="0"/>
          </a:p>
        </p:txBody>
      </p:sp>
      <p:sp>
        <p:nvSpPr>
          <p:cNvPr id="5" name="4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6 Rectángulo"/>
          <p:cNvSpPr>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n-US" sz="3200" b="1" dirty="0"/>
              <a:t>A model to explain the chemical reactions</a:t>
            </a:r>
            <a:endParaRPr lang="es-ES" sz="3200" b="1" dirty="0"/>
          </a:p>
        </p:txBody>
      </p:sp>
      <p:sp>
        <p:nvSpPr>
          <p:cNvPr id="14340" name="8 Rectángulo"/>
          <p:cNvSpPr>
            <a:spLocks noChangeArrowheads="1"/>
          </p:cNvSpPr>
          <p:nvPr/>
        </p:nvSpPr>
        <p:spPr bwMode="auto">
          <a:xfrm>
            <a:off x="0" y="642918"/>
            <a:ext cx="9144000" cy="1477328"/>
          </a:xfrm>
          <a:prstGeom prst="rect">
            <a:avLst/>
          </a:prstGeom>
          <a:solidFill>
            <a:schemeClr val="bg2"/>
          </a:solidFill>
          <a:ln w="9525">
            <a:noFill/>
            <a:miter lim="800000"/>
            <a:headEnd/>
            <a:tailEnd/>
          </a:ln>
        </p:spPr>
        <p:txBody>
          <a:bodyPr wrap="square">
            <a:spAutoFit/>
          </a:bodyPr>
          <a:lstStyle/>
          <a:p>
            <a:pPr algn="just"/>
            <a:r>
              <a:rPr lang="en-US" dirty="0" smtClean="0"/>
              <a:t>In physical changes, molecules do not change because substances continue being the same ones.</a:t>
            </a:r>
          </a:p>
          <a:p>
            <a:pPr algn="just"/>
            <a:endParaRPr lang="es-ES" dirty="0" smtClean="0"/>
          </a:p>
          <a:p>
            <a:pPr algn="just"/>
            <a:r>
              <a:rPr lang="en-US" dirty="0" smtClean="0"/>
              <a:t>The </a:t>
            </a:r>
            <a:r>
              <a:rPr lang="en-US" dirty="0"/>
              <a:t>molecular kinetic theory explains the physical changes supposing that  molecules move more or less quickly and they </a:t>
            </a:r>
            <a:r>
              <a:rPr lang="en-US" dirty="0" smtClean="0"/>
              <a:t>come close together </a:t>
            </a:r>
            <a:r>
              <a:rPr lang="en-US" dirty="0"/>
              <a:t>or  move away. </a:t>
            </a:r>
            <a:endParaRPr lang="es-ES" dirty="0"/>
          </a:p>
        </p:txBody>
      </p:sp>
      <p:sp>
        <p:nvSpPr>
          <p:cNvPr id="14341" name="10 Rectángulo"/>
          <p:cNvSpPr>
            <a:spLocks noChangeArrowheads="1"/>
          </p:cNvSpPr>
          <p:nvPr/>
        </p:nvSpPr>
        <p:spPr bwMode="auto">
          <a:xfrm>
            <a:off x="0" y="2192246"/>
            <a:ext cx="9144000" cy="2862322"/>
          </a:xfrm>
          <a:prstGeom prst="rect">
            <a:avLst/>
          </a:prstGeom>
          <a:solidFill>
            <a:schemeClr val="bg2">
              <a:lumMod val="90000"/>
            </a:schemeClr>
          </a:solidFill>
          <a:ln w="9525">
            <a:noFill/>
            <a:miter lim="800000"/>
            <a:headEnd/>
            <a:tailEnd/>
          </a:ln>
        </p:spPr>
        <p:txBody>
          <a:bodyPr wrap="square">
            <a:spAutoFit/>
          </a:bodyPr>
          <a:lstStyle/>
          <a:p>
            <a:pPr algn="just"/>
            <a:r>
              <a:rPr lang="en-US" dirty="0"/>
              <a:t>In </a:t>
            </a:r>
            <a:r>
              <a:rPr lang="en-US" dirty="0" smtClean="0"/>
              <a:t>chemical </a:t>
            </a:r>
            <a:r>
              <a:rPr lang="en-US" dirty="0"/>
              <a:t>reactions, </a:t>
            </a:r>
            <a:r>
              <a:rPr lang="en-US" dirty="0" smtClean="0"/>
              <a:t>molecules change </a:t>
            </a:r>
            <a:r>
              <a:rPr lang="en-US" dirty="0"/>
              <a:t>because some substances disappear and other new ones appear. </a:t>
            </a:r>
            <a:endParaRPr lang="en-US" dirty="0" smtClean="0"/>
          </a:p>
          <a:p>
            <a:pPr algn="just"/>
            <a:endParaRPr lang="en-US" dirty="0" smtClean="0"/>
          </a:p>
          <a:p>
            <a:pPr algn="just"/>
            <a:r>
              <a:rPr lang="en-US" dirty="0" smtClean="0"/>
              <a:t>The </a:t>
            </a:r>
            <a:r>
              <a:rPr lang="en-US" dirty="0"/>
              <a:t>molecular kinetic theory </a:t>
            </a:r>
            <a:r>
              <a:rPr lang="en-US" dirty="0" smtClean="0"/>
              <a:t>explains </a:t>
            </a:r>
            <a:r>
              <a:rPr lang="en-US" dirty="0"/>
              <a:t>chemical changes supposing </a:t>
            </a:r>
            <a:r>
              <a:rPr lang="en-US" dirty="0" smtClean="0"/>
              <a:t>that </a:t>
            </a:r>
            <a:r>
              <a:rPr lang="en-US" dirty="0"/>
              <a:t>molecules  break when they hit to each other and the resulting atoms </a:t>
            </a:r>
            <a:r>
              <a:rPr lang="en-US" dirty="0" smtClean="0"/>
              <a:t>combine </a:t>
            </a:r>
            <a:r>
              <a:rPr lang="en-US" dirty="0"/>
              <a:t>forming other molecules</a:t>
            </a:r>
            <a:r>
              <a:rPr lang="en-US" dirty="0" smtClean="0"/>
              <a:t>. </a:t>
            </a:r>
          </a:p>
          <a:p>
            <a:pPr algn="just"/>
            <a:endParaRPr lang="en-US" dirty="0" smtClean="0"/>
          </a:p>
          <a:p>
            <a:pPr algn="just"/>
            <a:r>
              <a:rPr lang="en-US" dirty="0" smtClean="0"/>
              <a:t>Molecules are made of atoms of different elements that are held together by chemical bonds.  In chemical reactions, molecules change by breaking and forming </a:t>
            </a:r>
            <a:r>
              <a:rPr lang="en-US" b="1" dirty="0" smtClean="0"/>
              <a:t>chemical</a:t>
            </a:r>
            <a:r>
              <a:rPr lang="en-US" dirty="0" smtClean="0"/>
              <a:t> bonds.</a:t>
            </a:r>
          </a:p>
        </p:txBody>
      </p:sp>
      <p:sp>
        <p:nvSpPr>
          <p:cNvPr id="7" name="6 Rectángulo"/>
          <p:cNvSpPr/>
          <p:nvPr/>
        </p:nvSpPr>
        <p:spPr>
          <a:xfrm>
            <a:off x="0" y="5143512"/>
            <a:ext cx="9144032" cy="1477328"/>
          </a:xfrm>
          <a:prstGeom prst="rect">
            <a:avLst/>
          </a:prstGeom>
          <a:solidFill>
            <a:schemeClr val="bg2">
              <a:lumMod val="75000"/>
            </a:schemeClr>
          </a:solidFill>
        </p:spPr>
        <p:txBody>
          <a:bodyPr wrap="square">
            <a:spAutoFit/>
          </a:bodyPr>
          <a:lstStyle/>
          <a:p>
            <a:r>
              <a:rPr lang="en-US" dirty="0" smtClean="0"/>
              <a:t>The molecules  break if they fulfill the following conditions:   </a:t>
            </a:r>
          </a:p>
          <a:p>
            <a:endParaRPr lang="en-US" dirty="0" smtClean="0"/>
          </a:p>
          <a:p>
            <a:pPr>
              <a:buFont typeface="Wingdings" pitchFamily="2" charset="2"/>
              <a:buChar char="Ø"/>
            </a:pPr>
            <a:r>
              <a:rPr lang="en-US" dirty="0" smtClean="0"/>
              <a:t>   That the shock is sufficiently strong</a:t>
            </a:r>
          </a:p>
          <a:p>
            <a:pPr>
              <a:buFont typeface="Wingdings" pitchFamily="2" charset="2"/>
              <a:buChar char="Ø"/>
            </a:pPr>
            <a:r>
              <a:rPr lang="en-US" dirty="0" smtClean="0"/>
              <a:t>   That the shock takes place with the    </a:t>
            </a:r>
          </a:p>
          <a:p>
            <a:r>
              <a:rPr lang="en-US" dirty="0" smtClean="0"/>
              <a:t>      suitable direction</a:t>
            </a:r>
            <a:endParaRPr lang="es-ES" dirty="0"/>
          </a:p>
        </p:txBody>
      </p:sp>
      <p:sp>
        <p:nvSpPr>
          <p:cNvPr id="6" name="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9 Rectángulo"/>
          <p:cNvSpPr>
            <a:spLocks noChangeArrowheads="1"/>
          </p:cNvSpPr>
          <p:nvPr/>
        </p:nvSpPr>
        <p:spPr bwMode="auto">
          <a:xfrm>
            <a:off x="0" y="710967"/>
            <a:ext cx="9144000" cy="707886"/>
          </a:xfrm>
          <a:prstGeom prst="rect">
            <a:avLst/>
          </a:prstGeom>
          <a:noFill/>
          <a:ln w="9525">
            <a:noFill/>
            <a:miter lim="800000"/>
            <a:headEnd/>
            <a:tailEnd/>
          </a:ln>
        </p:spPr>
        <p:txBody>
          <a:bodyPr>
            <a:spAutoFit/>
          </a:bodyPr>
          <a:lstStyle/>
          <a:p>
            <a:pPr algn="just"/>
            <a:r>
              <a:rPr lang="en-US" sz="2000" dirty="0" smtClean="0"/>
              <a:t>In this activity animations will </a:t>
            </a:r>
            <a:r>
              <a:rPr lang="en-US" sz="2000" dirty="0"/>
              <a:t>represent what happens to the bonds between the atoms during a chemical reaction. </a:t>
            </a:r>
          </a:p>
        </p:txBody>
      </p:sp>
      <p:sp>
        <p:nvSpPr>
          <p:cNvPr id="3" name="6 Rectángulo"/>
          <p:cNvSpPr>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n-US" sz="3200" b="1" dirty="0" smtClean="0"/>
              <a:t>Representation of chemical </a:t>
            </a:r>
            <a:r>
              <a:rPr lang="en-US" sz="3200" b="1" dirty="0"/>
              <a:t>reactions</a:t>
            </a:r>
            <a:endParaRPr lang="es-ES" sz="3200" b="1" dirty="0"/>
          </a:p>
        </p:txBody>
      </p:sp>
      <p:cxnSp>
        <p:nvCxnSpPr>
          <p:cNvPr id="68" name="67 Conector recto de flecha"/>
          <p:cNvCxnSpPr/>
          <p:nvPr/>
        </p:nvCxnSpPr>
        <p:spPr>
          <a:xfrm>
            <a:off x="4280628" y="2713032"/>
            <a:ext cx="72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69 Conector recto de flecha"/>
          <p:cNvCxnSpPr/>
          <p:nvPr/>
        </p:nvCxnSpPr>
        <p:spPr>
          <a:xfrm rot="5400000">
            <a:off x="6782974" y="4211214"/>
            <a:ext cx="72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100 Conector recto de flecha"/>
          <p:cNvCxnSpPr/>
          <p:nvPr/>
        </p:nvCxnSpPr>
        <p:spPr>
          <a:xfrm rot="5400000">
            <a:off x="1569588" y="4145396"/>
            <a:ext cx="72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7" name="166 Grupo"/>
          <p:cNvGrpSpPr/>
          <p:nvPr/>
        </p:nvGrpSpPr>
        <p:grpSpPr>
          <a:xfrm>
            <a:off x="214282" y="1643050"/>
            <a:ext cx="3500462" cy="1980000"/>
            <a:chOff x="357158" y="1663314"/>
            <a:chExt cx="3500462" cy="1980000"/>
          </a:xfrm>
        </p:grpSpPr>
        <p:grpSp>
          <p:nvGrpSpPr>
            <p:cNvPr id="34" name="33 Grupo"/>
            <p:cNvGrpSpPr/>
            <p:nvPr/>
          </p:nvGrpSpPr>
          <p:grpSpPr>
            <a:xfrm>
              <a:off x="357158" y="1663314"/>
              <a:ext cx="3500462" cy="1980000"/>
              <a:chOff x="1357290" y="1714488"/>
              <a:chExt cx="3500462" cy="1980000"/>
            </a:xfrm>
          </p:grpSpPr>
          <p:sp>
            <p:nvSpPr>
              <p:cNvPr id="4" name="3 Elipse"/>
              <p:cNvSpPr/>
              <p:nvPr/>
            </p:nvSpPr>
            <p:spPr>
              <a:xfrm>
                <a:off x="1357290" y="1714488"/>
                <a:ext cx="3500462" cy="198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9" name="8 Grupo"/>
              <p:cNvGrpSpPr/>
              <p:nvPr/>
            </p:nvGrpSpPr>
            <p:grpSpPr>
              <a:xfrm rot="17274296">
                <a:off x="2420922" y="2389096"/>
                <a:ext cx="428628" cy="295276"/>
                <a:chOff x="2500298" y="2214554"/>
                <a:chExt cx="428628" cy="295276"/>
              </a:xfrm>
            </p:grpSpPr>
            <p:sp>
              <p:nvSpPr>
                <p:cNvPr id="5" name="4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5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0" name="9 Grupo"/>
              <p:cNvGrpSpPr/>
              <p:nvPr/>
            </p:nvGrpSpPr>
            <p:grpSpPr>
              <a:xfrm rot="14894409">
                <a:off x="2786050" y="2062154"/>
                <a:ext cx="428628" cy="295276"/>
                <a:chOff x="2500298" y="2214554"/>
                <a:chExt cx="428628" cy="295276"/>
              </a:xfrm>
            </p:grpSpPr>
            <p:sp>
              <p:nvSpPr>
                <p:cNvPr id="11" name="10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12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4" name="13 Grupo"/>
              <p:cNvGrpSpPr/>
              <p:nvPr/>
            </p:nvGrpSpPr>
            <p:grpSpPr>
              <a:xfrm>
                <a:off x="2805098" y="2519354"/>
                <a:ext cx="428628" cy="295276"/>
                <a:chOff x="2500298" y="2214554"/>
                <a:chExt cx="428628" cy="295276"/>
              </a:xfrm>
            </p:grpSpPr>
            <p:sp>
              <p:nvSpPr>
                <p:cNvPr id="15" name="14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16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8" name="17 Grupo"/>
              <p:cNvGrpSpPr/>
              <p:nvPr/>
            </p:nvGrpSpPr>
            <p:grpSpPr>
              <a:xfrm rot="9337491">
                <a:off x="2613565" y="2844120"/>
                <a:ext cx="428628" cy="295276"/>
                <a:chOff x="2500298" y="2214554"/>
                <a:chExt cx="428628" cy="295276"/>
              </a:xfrm>
            </p:grpSpPr>
            <p:sp>
              <p:nvSpPr>
                <p:cNvPr id="19" name="18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19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22" name="21 Grupo"/>
              <p:cNvGrpSpPr/>
              <p:nvPr/>
            </p:nvGrpSpPr>
            <p:grpSpPr>
              <a:xfrm>
                <a:off x="3109898" y="2990848"/>
                <a:ext cx="428628" cy="295276"/>
                <a:chOff x="2500298" y="2214554"/>
                <a:chExt cx="428628" cy="295276"/>
              </a:xfrm>
            </p:grpSpPr>
            <p:sp>
              <p:nvSpPr>
                <p:cNvPr id="23" name="22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23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5" name="24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26" name="25 Grupo"/>
              <p:cNvGrpSpPr/>
              <p:nvPr/>
            </p:nvGrpSpPr>
            <p:grpSpPr>
              <a:xfrm rot="4411822">
                <a:off x="3131266" y="2171418"/>
                <a:ext cx="428628" cy="295276"/>
                <a:chOff x="2500298" y="2214554"/>
                <a:chExt cx="428628" cy="295276"/>
              </a:xfrm>
            </p:grpSpPr>
            <p:sp>
              <p:nvSpPr>
                <p:cNvPr id="27" name="26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8" name="27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28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0" name="29 Grupo"/>
              <p:cNvGrpSpPr/>
              <p:nvPr/>
            </p:nvGrpSpPr>
            <p:grpSpPr>
              <a:xfrm rot="18650303">
                <a:off x="3323645" y="2633658"/>
                <a:ext cx="428628" cy="295276"/>
                <a:chOff x="2500298" y="2214554"/>
                <a:chExt cx="428628" cy="295276"/>
              </a:xfrm>
            </p:grpSpPr>
            <p:sp>
              <p:nvSpPr>
                <p:cNvPr id="31" name="30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31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3" name="32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grpSp>
          <p:nvGrpSpPr>
            <p:cNvPr id="163" name="25 Grupo"/>
            <p:cNvGrpSpPr/>
            <p:nvPr/>
          </p:nvGrpSpPr>
          <p:grpSpPr>
            <a:xfrm rot="2579631">
              <a:off x="2488324" y="2099980"/>
              <a:ext cx="428628" cy="295276"/>
              <a:chOff x="2500298" y="2214554"/>
              <a:chExt cx="428628" cy="295276"/>
            </a:xfrm>
          </p:grpSpPr>
          <p:sp>
            <p:nvSpPr>
              <p:cNvPr id="164" name="163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5" name="164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6" name="165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grpSp>
        <p:nvGrpSpPr>
          <p:cNvPr id="172" name="171 Grupo"/>
          <p:cNvGrpSpPr/>
          <p:nvPr/>
        </p:nvGrpSpPr>
        <p:grpSpPr>
          <a:xfrm>
            <a:off x="5357818" y="1643050"/>
            <a:ext cx="3500462" cy="1980000"/>
            <a:chOff x="5357818" y="1663314"/>
            <a:chExt cx="3500462" cy="1980000"/>
          </a:xfrm>
        </p:grpSpPr>
        <p:grpSp>
          <p:nvGrpSpPr>
            <p:cNvPr id="66" name="65 Grupo"/>
            <p:cNvGrpSpPr/>
            <p:nvPr/>
          </p:nvGrpSpPr>
          <p:grpSpPr>
            <a:xfrm>
              <a:off x="5357818" y="1663314"/>
              <a:ext cx="3500462" cy="1980000"/>
              <a:chOff x="5000628" y="1377562"/>
              <a:chExt cx="3500462" cy="1980000"/>
            </a:xfrm>
          </p:grpSpPr>
          <p:sp>
            <p:nvSpPr>
              <p:cNvPr id="36" name="35 Elipse"/>
              <p:cNvSpPr/>
              <p:nvPr/>
            </p:nvSpPr>
            <p:spPr>
              <a:xfrm>
                <a:off x="5000628" y="1377562"/>
                <a:ext cx="3500462" cy="198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65" name="64 Grupo"/>
              <p:cNvGrpSpPr/>
              <p:nvPr/>
            </p:nvGrpSpPr>
            <p:grpSpPr>
              <a:xfrm>
                <a:off x="6035566" y="1643050"/>
                <a:ext cx="1443998" cy="1501115"/>
                <a:chOff x="6035566" y="1758821"/>
                <a:chExt cx="1443998" cy="1501115"/>
              </a:xfrm>
            </p:grpSpPr>
            <p:sp>
              <p:nvSpPr>
                <p:cNvPr id="62" name="4 Conector"/>
                <p:cNvSpPr/>
                <p:nvPr/>
              </p:nvSpPr>
              <p:spPr>
                <a:xfrm rot="17274296">
                  <a:off x="6043316" y="2733123"/>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3" name="6 Conector"/>
                <p:cNvSpPr/>
                <p:nvPr/>
              </p:nvSpPr>
              <p:spPr>
                <a:xfrm rot="17274296">
                  <a:off x="6208208" y="1995577"/>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4" name="5 Conector"/>
                <p:cNvSpPr/>
                <p:nvPr/>
              </p:nvSpPr>
              <p:spPr>
                <a:xfrm rot="17274296">
                  <a:off x="7028865" y="2184895"/>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9" name="10 Conector"/>
                <p:cNvSpPr/>
                <p:nvPr/>
              </p:nvSpPr>
              <p:spPr>
                <a:xfrm rot="14894409">
                  <a:off x="7336688" y="240747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0" name="59 Conector"/>
                <p:cNvSpPr/>
                <p:nvPr/>
              </p:nvSpPr>
              <p:spPr>
                <a:xfrm rot="14894409">
                  <a:off x="6474705" y="197884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1" name="60 Conector"/>
                <p:cNvSpPr/>
                <p:nvPr/>
              </p:nvSpPr>
              <p:spPr>
                <a:xfrm rot="14894409">
                  <a:off x="6369971" y="2180526"/>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6" name="55 Conector"/>
                <p:cNvSpPr/>
                <p:nvPr/>
              </p:nvSpPr>
              <p:spPr>
                <a:xfrm>
                  <a:off x="6429388" y="242886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7" name="56 Conector"/>
                <p:cNvSpPr/>
                <p:nvPr/>
              </p:nvSpPr>
              <p:spPr>
                <a:xfrm>
                  <a:off x="6715140"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8" name="57 Conector"/>
                <p:cNvSpPr/>
                <p:nvPr/>
              </p:nvSpPr>
              <p:spPr>
                <a:xfrm>
                  <a:off x="6286512" y="2641496"/>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3" name="52 Conector"/>
                <p:cNvSpPr/>
                <p:nvPr/>
              </p:nvSpPr>
              <p:spPr>
                <a:xfrm rot="9337491">
                  <a:off x="6620586" y="266629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4" name="53 Conector"/>
                <p:cNvSpPr/>
                <p:nvPr/>
              </p:nvSpPr>
              <p:spPr>
                <a:xfrm rot="9337491">
                  <a:off x="6122829" y="297725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5" name="54 Conector"/>
                <p:cNvSpPr/>
                <p:nvPr/>
              </p:nvSpPr>
              <p:spPr>
                <a:xfrm rot="9337491">
                  <a:off x="6035566" y="2320938"/>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0" name="49 Conector"/>
                <p:cNvSpPr/>
                <p:nvPr/>
              </p:nvSpPr>
              <p:spPr>
                <a:xfrm>
                  <a:off x="6357950" y="300037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50 Conector"/>
                <p:cNvSpPr/>
                <p:nvPr/>
              </p:nvSpPr>
              <p:spPr>
                <a:xfrm>
                  <a:off x="6923625" y="300037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2" name="51 Conector"/>
                <p:cNvSpPr/>
                <p:nvPr/>
              </p:nvSpPr>
              <p:spPr>
                <a:xfrm>
                  <a:off x="6786578" y="271293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7" name="46 Conector"/>
                <p:cNvSpPr/>
                <p:nvPr/>
              </p:nvSpPr>
              <p:spPr>
                <a:xfrm rot="4411822">
                  <a:off x="6983569" y="1874687"/>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8" name="47 Conector"/>
                <p:cNvSpPr/>
                <p:nvPr/>
              </p:nvSpPr>
              <p:spPr>
                <a:xfrm rot="4411822">
                  <a:off x="6769548" y="2049043"/>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9" name="48 Conector"/>
                <p:cNvSpPr/>
                <p:nvPr/>
              </p:nvSpPr>
              <p:spPr>
                <a:xfrm rot="4411822">
                  <a:off x="6669890" y="3043936"/>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4" name="43 Conector"/>
                <p:cNvSpPr/>
                <p:nvPr/>
              </p:nvSpPr>
              <p:spPr>
                <a:xfrm rot="18650303">
                  <a:off x="6897465" y="245764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5" name="44 Conector"/>
                <p:cNvSpPr/>
                <p:nvPr/>
              </p:nvSpPr>
              <p:spPr>
                <a:xfrm rot="18650303">
                  <a:off x="7145578" y="2685295"/>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6" name="45 Conector"/>
                <p:cNvSpPr/>
                <p:nvPr/>
              </p:nvSpPr>
              <p:spPr>
                <a:xfrm rot="18650303">
                  <a:off x="6597683" y="1758821"/>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sp>
          <p:nvSpPr>
            <p:cNvPr id="168" name="5 Conector"/>
            <p:cNvSpPr/>
            <p:nvPr/>
          </p:nvSpPr>
          <p:spPr>
            <a:xfrm rot="17274296">
              <a:off x="7538455" y="3113589"/>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9" name="10 Conector"/>
            <p:cNvSpPr/>
            <p:nvPr/>
          </p:nvSpPr>
          <p:spPr>
            <a:xfrm rot="14894409">
              <a:off x="7808104" y="290754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0" name="10 Conector"/>
            <p:cNvSpPr/>
            <p:nvPr/>
          </p:nvSpPr>
          <p:spPr>
            <a:xfrm rot="14894409">
              <a:off x="7693878" y="2264598"/>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85" name="184 Grupo"/>
          <p:cNvGrpSpPr/>
          <p:nvPr/>
        </p:nvGrpSpPr>
        <p:grpSpPr>
          <a:xfrm>
            <a:off x="142844" y="4663710"/>
            <a:ext cx="3500462" cy="1980000"/>
            <a:chOff x="357158" y="4663710"/>
            <a:chExt cx="3500462" cy="1980000"/>
          </a:xfrm>
        </p:grpSpPr>
        <p:sp>
          <p:nvSpPr>
            <p:cNvPr id="72" name="71 Elipse"/>
            <p:cNvSpPr/>
            <p:nvPr/>
          </p:nvSpPr>
          <p:spPr>
            <a:xfrm>
              <a:off x="357158" y="4663710"/>
              <a:ext cx="3500462" cy="198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73" name="8 Grupo"/>
            <p:cNvGrpSpPr/>
            <p:nvPr/>
          </p:nvGrpSpPr>
          <p:grpSpPr>
            <a:xfrm rot="17274296">
              <a:off x="706410" y="5316636"/>
              <a:ext cx="428628" cy="295276"/>
              <a:chOff x="2500298" y="2214554"/>
              <a:chExt cx="428628" cy="295276"/>
            </a:xfrm>
          </p:grpSpPr>
          <p:sp>
            <p:nvSpPr>
              <p:cNvPr id="98" name="4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9" name="6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0" name="5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4" name="9 Grupo"/>
            <p:cNvGrpSpPr/>
            <p:nvPr/>
          </p:nvGrpSpPr>
          <p:grpSpPr>
            <a:xfrm rot="16885640">
              <a:off x="1645297" y="4821022"/>
              <a:ext cx="428628" cy="295276"/>
              <a:chOff x="2500298" y="2214554"/>
              <a:chExt cx="428628" cy="295276"/>
            </a:xfrm>
          </p:grpSpPr>
          <p:sp>
            <p:nvSpPr>
              <p:cNvPr id="95" name="10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6" name="95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7" name="96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5" name="13 Grupo"/>
            <p:cNvGrpSpPr/>
            <p:nvPr/>
          </p:nvGrpSpPr>
          <p:grpSpPr>
            <a:xfrm>
              <a:off x="1357290" y="5468576"/>
              <a:ext cx="428628" cy="295276"/>
              <a:chOff x="2500298" y="2214554"/>
              <a:chExt cx="428628" cy="295276"/>
            </a:xfrm>
          </p:grpSpPr>
          <p:sp>
            <p:nvSpPr>
              <p:cNvPr id="92" name="91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3" name="92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4" name="93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6" name="17 Grupo"/>
            <p:cNvGrpSpPr/>
            <p:nvPr/>
          </p:nvGrpSpPr>
          <p:grpSpPr>
            <a:xfrm rot="9337491">
              <a:off x="1041929" y="6058830"/>
              <a:ext cx="428628" cy="295276"/>
              <a:chOff x="2500298" y="2214554"/>
              <a:chExt cx="428628" cy="295276"/>
            </a:xfrm>
          </p:grpSpPr>
          <p:sp>
            <p:nvSpPr>
              <p:cNvPr id="89" name="88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0" name="89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1" name="90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7" name="21 Grupo"/>
            <p:cNvGrpSpPr/>
            <p:nvPr/>
          </p:nvGrpSpPr>
          <p:grpSpPr>
            <a:xfrm>
              <a:off x="1928794" y="6143644"/>
              <a:ext cx="428628" cy="295276"/>
              <a:chOff x="2500298" y="2214554"/>
              <a:chExt cx="428628" cy="295276"/>
            </a:xfrm>
          </p:grpSpPr>
          <p:sp>
            <p:nvSpPr>
              <p:cNvPr id="86" name="85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7" name="86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8" name="87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8" name="25 Grupo"/>
            <p:cNvGrpSpPr/>
            <p:nvPr/>
          </p:nvGrpSpPr>
          <p:grpSpPr>
            <a:xfrm rot="4411822">
              <a:off x="2274010" y="5243252"/>
              <a:ext cx="428628" cy="295276"/>
              <a:chOff x="2500298" y="2214554"/>
              <a:chExt cx="428628" cy="295276"/>
            </a:xfrm>
          </p:grpSpPr>
          <p:sp>
            <p:nvSpPr>
              <p:cNvPr id="83" name="82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4" name="83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5" name="84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9" name="29 Grupo"/>
            <p:cNvGrpSpPr/>
            <p:nvPr/>
          </p:nvGrpSpPr>
          <p:grpSpPr>
            <a:xfrm rot="18650303">
              <a:off x="2748521" y="5968940"/>
              <a:ext cx="428628" cy="295276"/>
              <a:chOff x="2500298" y="2214554"/>
              <a:chExt cx="428628" cy="295276"/>
            </a:xfrm>
          </p:grpSpPr>
          <p:sp>
            <p:nvSpPr>
              <p:cNvPr id="80" name="79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1" name="80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2" name="81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77" name="25 Grupo"/>
            <p:cNvGrpSpPr/>
            <p:nvPr/>
          </p:nvGrpSpPr>
          <p:grpSpPr>
            <a:xfrm rot="4411822">
              <a:off x="3155214" y="5320000"/>
              <a:ext cx="428628" cy="295276"/>
              <a:chOff x="2500298" y="2214554"/>
              <a:chExt cx="428628" cy="295276"/>
            </a:xfrm>
          </p:grpSpPr>
          <p:sp>
            <p:nvSpPr>
              <p:cNvPr id="178" name="177 Conector"/>
              <p:cNvSpPr/>
              <p:nvPr/>
            </p:nvSpPr>
            <p:spPr>
              <a:xfrm>
                <a:off x="2500298" y="228599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9" name="178 Conector"/>
              <p:cNvSpPr/>
              <p:nvPr/>
            </p:nvSpPr>
            <p:spPr>
              <a:xfrm>
                <a:off x="2786050" y="2366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0" name="179 Conector"/>
              <p:cNvSpPr/>
              <p:nvPr/>
            </p:nvSpPr>
            <p:spPr>
              <a:xfrm>
                <a:off x="2643174" y="221455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grpSp>
        <p:nvGrpSpPr>
          <p:cNvPr id="186" name="185 Grupo"/>
          <p:cNvGrpSpPr/>
          <p:nvPr/>
        </p:nvGrpSpPr>
        <p:grpSpPr>
          <a:xfrm>
            <a:off x="5429256" y="4663710"/>
            <a:ext cx="3500462" cy="1980000"/>
            <a:chOff x="5429256" y="4663710"/>
            <a:chExt cx="3500462" cy="1980000"/>
          </a:xfrm>
        </p:grpSpPr>
        <p:sp>
          <p:nvSpPr>
            <p:cNvPr id="103" name="102 Elipse"/>
            <p:cNvSpPr/>
            <p:nvPr/>
          </p:nvSpPr>
          <p:spPr>
            <a:xfrm>
              <a:off x="5429256" y="4663710"/>
              <a:ext cx="3500462" cy="198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131" name="130 Grupo"/>
            <p:cNvGrpSpPr/>
            <p:nvPr/>
          </p:nvGrpSpPr>
          <p:grpSpPr>
            <a:xfrm>
              <a:off x="6357950" y="4813924"/>
              <a:ext cx="171136" cy="258150"/>
              <a:chOff x="6565398" y="5050680"/>
              <a:chExt cx="171136" cy="258150"/>
            </a:xfrm>
          </p:grpSpPr>
          <p:sp>
            <p:nvSpPr>
              <p:cNvPr id="106" name="6 Conector"/>
              <p:cNvSpPr/>
              <p:nvPr/>
            </p:nvSpPr>
            <p:spPr>
              <a:xfrm rot="17274296">
                <a:off x="6565398" y="516595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9" name="108 Conector"/>
              <p:cNvSpPr/>
              <p:nvPr/>
            </p:nvSpPr>
            <p:spPr>
              <a:xfrm rot="14894409">
                <a:off x="6593658" y="505068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29" name="128 Grupo"/>
            <p:cNvGrpSpPr/>
            <p:nvPr/>
          </p:nvGrpSpPr>
          <p:grpSpPr>
            <a:xfrm>
              <a:off x="6786578" y="5450481"/>
              <a:ext cx="191198" cy="264535"/>
              <a:chOff x="6929454" y="5715016"/>
              <a:chExt cx="191198" cy="264535"/>
            </a:xfrm>
          </p:grpSpPr>
          <p:sp>
            <p:nvSpPr>
              <p:cNvPr id="111" name="110 Conector"/>
              <p:cNvSpPr/>
              <p:nvPr/>
            </p:nvSpPr>
            <p:spPr>
              <a:xfrm>
                <a:off x="6929454" y="5715016"/>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4" name="113 Conector"/>
              <p:cNvSpPr/>
              <p:nvPr/>
            </p:nvSpPr>
            <p:spPr>
              <a:xfrm rot="9337491">
                <a:off x="6977776" y="5836675"/>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76" name="175 Grupo"/>
            <p:cNvGrpSpPr/>
            <p:nvPr/>
          </p:nvGrpSpPr>
          <p:grpSpPr>
            <a:xfrm>
              <a:off x="8216116" y="5214950"/>
              <a:ext cx="356412" cy="329307"/>
              <a:chOff x="6392756" y="5350903"/>
              <a:chExt cx="356412" cy="329307"/>
            </a:xfrm>
          </p:grpSpPr>
          <p:sp>
            <p:nvSpPr>
              <p:cNvPr id="110" name="109 Conector"/>
              <p:cNvSpPr/>
              <p:nvPr/>
            </p:nvSpPr>
            <p:spPr>
              <a:xfrm rot="14894409">
                <a:off x="6533168" y="5350903"/>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6" name="115 Conector"/>
              <p:cNvSpPr/>
              <p:nvPr/>
            </p:nvSpPr>
            <p:spPr>
              <a:xfrm rot="9337491">
                <a:off x="6392756" y="5464210"/>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33" name="132 Grupo"/>
            <p:cNvGrpSpPr/>
            <p:nvPr/>
          </p:nvGrpSpPr>
          <p:grpSpPr>
            <a:xfrm>
              <a:off x="6286512" y="6147633"/>
              <a:ext cx="235121" cy="210325"/>
              <a:chOff x="6480019" y="6147633"/>
              <a:chExt cx="235121" cy="210325"/>
            </a:xfrm>
          </p:grpSpPr>
          <p:sp>
            <p:nvSpPr>
              <p:cNvPr id="115" name="114 Conector"/>
              <p:cNvSpPr/>
              <p:nvPr/>
            </p:nvSpPr>
            <p:spPr>
              <a:xfrm rot="9337491">
                <a:off x="6480019" y="6147633"/>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7" name="116 Conector"/>
              <p:cNvSpPr/>
              <p:nvPr/>
            </p:nvSpPr>
            <p:spPr>
              <a:xfrm>
                <a:off x="6572264" y="621508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32" name="131 Grupo"/>
            <p:cNvGrpSpPr/>
            <p:nvPr/>
          </p:nvGrpSpPr>
          <p:grpSpPr>
            <a:xfrm>
              <a:off x="5643570" y="5643578"/>
              <a:ext cx="256870" cy="168706"/>
              <a:chOff x="6286512" y="5903500"/>
              <a:chExt cx="256870" cy="168706"/>
            </a:xfrm>
          </p:grpSpPr>
          <p:sp>
            <p:nvSpPr>
              <p:cNvPr id="105" name="4 Conector"/>
              <p:cNvSpPr/>
              <p:nvPr/>
            </p:nvSpPr>
            <p:spPr>
              <a:xfrm rot="17274296">
                <a:off x="6400506" y="590350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8" name="117 Conector"/>
              <p:cNvSpPr/>
              <p:nvPr/>
            </p:nvSpPr>
            <p:spPr>
              <a:xfrm>
                <a:off x="6286512" y="592933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30" name="129 Grupo"/>
            <p:cNvGrpSpPr/>
            <p:nvPr/>
          </p:nvGrpSpPr>
          <p:grpSpPr>
            <a:xfrm>
              <a:off x="7749918" y="4857760"/>
              <a:ext cx="251106" cy="187209"/>
              <a:chOff x="7232529" y="5045064"/>
              <a:chExt cx="251106" cy="187209"/>
            </a:xfrm>
          </p:grpSpPr>
          <p:sp>
            <p:nvSpPr>
              <p:cNvPr id="120" name="119 Conector"/>
              <p:cNvSpPr/>
              <p:nvPr/>
            </p:nvSpPr>
            <p:spPr>
              <a:xfrm rot="4411822">
                <a:off x="7340759" y="504506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1" name="120 Conector"/>
              <p:cNvSpPr/>
              <p:nvPr/>
            </p:nvSpPr>
            <p:spPr>
              <a:xfrm rot="4411822">
                <a:off x="7232529" y="5089397"/>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83" name="182 Grupo"/>
            <p:cNvGrpSpPr/>
            <p:nvPr/>
          </p:nvGrpSpPr>
          <p:grpSpPr>
            <a:xfrm>
              <a:off x="6143636" y="5357826"/>
              <a:ext cx="332688" cy="377021"/>
              <a:chOff x="6527014" y="5811873"/>
              <a:chExt cx="332688" cy="377021"/>
            </a:xfrm>
          </p:grpSpPr>
          <p:sp>
            <p:nvSpPr>
              <p:cNvPr id="113" name="112 Conector"/>
              <p:cNvSpPr/>
              <p:nvPr/>
            </p:nvSpPr>
            <p:spPr>
              <a:xfrm>
                <a:off x="6643702" y="5811873"/>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2" name="121 Conector"/>
              <p:cNvSpPr/>
              <p:nvPr/>
            </p:nvSpPr>
            <p:spPr>
              <a:xfrm rot="4411822">
                <a:off x="6527014" y="5972894"/>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28" name="127 Grupo"/>
            <p:cNvGrpSpPr/>
            <p:nvPr/>
          </p:nvGrpSpPr>
          <p:grpSpPr>
            <a:xfrm>
              <a:off x="7747261" y="6143644"/>
              <a:ext cx="182325" cy="270199"/>
              <a:chOff x="7215206" y="5500702"/>
              <a:chExt cx="182325" cy="270199"/>
            </a:xfrm>
          </p:grpSpPr>
          <p:sp>
            <p:nvSpPr>
              <p:cNvPr id="112" name="111 Conector"/>
              <p:cNvSpPr/>
              <p:nvPr/>
            </p:nvSpPr>
            <p:spPr>
              <a:xfrm>
                <a:off x="7215206" y="550070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3" name="122 Conector"/>
              <p:cNvSpPr/>
              <p:nvPr/>
            </p:nvSpPr>
            <p:spPr>
              <a:xfrm rot="18650303">
                <a:off x="7254655" y="5628025"/>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27" name="126 Grupo"/>
            <p:cNvGrpSpPr/>
            <p:nvPr/>
          </p:nvGrpSpPr>
          <p:grpSpPr>
            <a:xfrm>
              <a:off x="8338630" y="5765060"/>
              <a:ext cx="233898" cy="233488"/>
              <a:chOff x="7502768" y="5765060"/>
              <a:chExt cx="233898" cy="233488"/>
            </a:xfrm>
          </p:grpSpPr>
          <p:sp>
            <p:nvSpPr>
              <p:cNvPr id="108" name="10 Conector"/>
              <p:cNvSpPr/>
              <p:nvPr/>
            </p:nvSpPr>
            <p:spPr>
              <a:xfrm rot="14894409">
                <a:off x="7593790" y="5765060"/>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4" name="123 Conector"/>
              <p:cNvSpPr/>
              <p:nvPr/>
            </p:nvSpPr>
            <p:spPr>
              <a:xfrm rot="18650303">
                <a:off x="7502768" y="5855672"/>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84" name="183 Grupo"/>
            <p:cNvGrpSpPr/>
            <p:nvPr/>
          </p:nvGrpSpPr>
          <p:grpSpPr>
            <a:xfrm>
              <a:off x="6954873" y="4929198"/>
              <a:ext cx="361430" cy="243973"/>
              <a:chOff x="6954873" y="4929198"/>
              <a:chExt cx="361430" cy="243973"/>
            </a:xfrm>
          </p:grpSpPr>
          <p:sp>
            <p:nvSpPr>
              <p:cNvPr id="107" name="5 Conector"/>
              <p:cNvSpPr/>
              <p:nvPr/>
            </p:nvSpPr>
            <p:spPr>
              <a:xfrm rot="17274296">
                <a:off x="7100303" y="4957171"/>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5" name="124 Conector"/>
              <p:cNvSpPr/>
              <p:nvPr/>
            </p:nvSpPr>
            <p:spPr>
              <a:xfrm rot="18650303">
                <a:off x="6954873" y="4929198"/>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73" name="172 Grupo"/>
            <p:cNvGrpSpPr/>
            <p:nvPr/>
          </p:nvGrpSpPr>
          <p:grpSpPr>
            <a:xfrm>
              <a:off x="7572396" y="5599245"/>
              <a:ext cx="251106" cy="187209"/>
              <a:chOff x="7232529" y="5045064"/>
              <a:chExt cx="251106" cy="187209"/>
            </a:xfrm>
          </p:grpSpPr>
          <p:sp>
            <p:nvSpPr>
              <p:cNvPr id="174" name="173 Conector"/>
              <p:cNvSpPr/>
              <p:nvPr/>
            </p:nvSpPr>
            <p:spPr>
              <a:xfrm rot="4411822">
                <a:off x="7340759" y="5045064"/>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5" name="174 Conector"/>
              <p:cNvSpPr/>
              <p:nvPr/>
            </p:nvSpPr>
            <p:spPr>
              <a:xfrm rot="4411822">
                <a:off x="7232529" y="5089397"/>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82" name="181 Grupo"/>
            <p:cNvGrpSpPr/>
            <p:nvPr/>
          </p:nvGrpSpPr>
          <p:grpSpPr>
            <a:xfrm>
              <a:off x="7000892" y="6095939"/>
              <a:ext cx="358876" cy="333457"/>
              <a:chOff x="7143768" y="5883311"/>
              <a:chExt cx="358876" cy="333457"/>
            </a:xfrm>
          </p:grpSpPr>
          <p:sp>
            <p:nvSpPr>
              <p:cNvPr id="119" name="118 Conector"/>
              <p:cNvSpPr/>
              <p:nvPr/>
            </p:nvSpPr>
            <p:spPr>
              <a:xfrm>
                <a:off x="7143768" y="5883311"/>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1" name="180 Conector"/>
              <p:cNvSpPr/>
              <p:nvPr/>
            </p:nvSpPr>
            <p:spPr>
              <a:xfrm>
                <a:off x="7286644" y="6000768"/>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sp>
        <p:nvSpPr>
          <p:cNvPr id="187" name="186 CuadroTexto"/>
          <p:cNvSpPr txBox="1"/>
          <p:nvPr/>
        </p:nvSpPr>
        <p:spPr>
          <a:xfrm>
            <a:off x="142844" y="3929066"/>
            <a:ext cx="1714512" cy="338554"/>
          </a:xfrm>
          <a:prstGeom prst="rect">
            <a:avLst/>
          </a:prstGeom>
          <a:noFill/>
        </p:spPr>
        <p:txBody>
          <a:bodyPr wrap="square" rtlCol="0">
            <a:spAutoFit/>
          </a:bodyPr>
          <a:lstStyle/>
          <a:p>
            <a:r>
              <a:rPr lang="es-ES" sz="1600" dirty="0" smtClean="0"/>
              <a:t>Physical change</a:t>
            </a:r>
            <a:endParaRPr lang="es-ES" sz="1600" dirty="0"/>
          </a:p>
        </p:txBody>
      </p:sp>
      <p:sp>
        <p:nvSpPr>
          <p:cNvPr id="188" name="187 CuadroTexto"/>
          <p:cNvSpPr txBox="1"/>
          <p:nvPr/>
        </p:nvSpPr>
        <p:spPr>
          <a:xfrm>
            <a:off x="2000232" y="3782801"/>
            <a:ext cx="1714512" cy="646331"/>
          </a:xfrm>
          <a:prstGeom prst="rect">
            <a:avLst/>
          </a:prstGeom>
          <a:noFill/>
        </p:spPr>
        <p:txBody>
          <a:bodyPr wrap="square" rtlCol="0">
            <a:spAutoFit/>
          </a:bodyPr>
          <a:lstStyle/>
          <a:p>
            <a:pPr algn="just"/>
            <a:r>
              <a:rPr lang="es-ES" dirty="0" smtClean="0"/>
              <a:t>The molecules are the same</a:t>
            </a:r>
            <a:endParaRPr lang="es-ES" dirty="0"/>
          </a:p>
        </p:txBody>
      </p:sp>
      <p:sp>
        <p:nvSpPr>
          <p:cNvPr id="189" name="188 CuadroTexto"/>
          <p:cNvSpPr txBox="1"/>
          <p:nvPr/>
        </p:nvSpPr>
        <p:spPr>
          <a:xfrm>
            <a:off x="3643306" y="2786058"/>
            <a:ext cx="2000264" cy="338554"/>
          </a:xfrm>
          <a:prstGeom prst="rect">
            <a:avLst/>
          </a:prstGeom>
          <a:noFill/>
        </p:spPr>
        <p:txBody>
          <a:bodyPr wrap="square" rtlCol="0">
            <a:spAutoFit/>
          </a:bodyPr>
          <a:lstStyle/>
          <a:p>
            <a:r>
              <a:rPr lang="es-ES" sz="1600" dirty="0" smtClean="0"/>
              <a:t>Chemical change</a:t>
            </a:r>
            <a:endParaRPr lang="es-ES" sz="1600" dirty="0"/>
          </a:p>
        </p:txBody>
      </p:sp>
      <p:sp>
        <p:nvSpPr>
          <p:cNvPr id="190" name="189 Rectángulo"/>
          <p:cNvSpPr/>
          <p:nvPr/>
        </p:nvSpPr>
        <p:spPr>
          <a:xfrm>
            <a:off x="7215238" y="3720116"/>
            <a:ext cx="1928794" cy="923330"/>
          </a:xfrm>
          <a:prstGeom prst="rect">
            <a:avLst/>
          </a:prstGeom>
        </p:spPr>
        <p:txBody>
          <a:bodyPr wrap="square">
            <a:spAutoFit/>
          </a:bodyPr>
          <a:lstStyle/>
          <a:p>
            <a:pPr algn="just"/>
            <a:r>
              <a:rPr lang="es-ES" dirty="0" smtClean="0"/>
              <a:t>The atoms are the same but not the molecules</a:t>
            </a:r>
            <a:endParaRPr lang="es-ES" dirty="0"/>
          </a:p>
        </p:txBody>
      </p:sp>
      <p:grpSp>
        <p:nvGrpSpPr>
          <p:cNvPr id="158" name="157 Grupo"/>
          <p:cNvGrpSpPr/>
          <p:nvPr/>
        </p:nvGrpSpPr>
        <p:grpSpPr>
          <a:xfrm>
            <a:off x="3973391" y="3786190"/>
            <a:ext cx="2956063" cy="714380"/>
            <a:chOff x="3973391" y="3786190"/>
            <a:chExt cx="2956063" cy="714380"/>
          </a:xfrm>
        </p:grpSpPr>
        <p:grpSp>
          <p:nvGrpSpPr>
            <p:cNvPr id="155" name="154 Grupo"/>
            <p:cNvGrpSpPr/>
            <p:nvPr/>
          </p:nvGrpSpPr>
          <p:grpSpPr>
            <a:xfrm>
              <a:off x="3973391" y="3786190"/>
              <a:ext cx="2741749" cy="369332"/>
              <a:chOff x="3973391" y="3786190"/>
              <a:chExt cx="2741749" cy="369332"/>
            </a:xfrm>
          </p:grpSpPr>
          <p:sp>
            <p:nvSpPr>
              <p:cNvPr id="146" name="145 Conector"/>
              <p:cNvSpPr/>
              <p:nvPr/>
            </p:nvSpPr>
            <p:spPr>
              <a:xfrm rot="18650303">
                <a:off x="3973391" y="3883047"/>
                <a:ext cx="216000" cy="216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148" name="147 Conector recto de flecha"/>
              <p:cNvCxnSpPr/>
              <p:nvPr/>
            </p:nvCxnSpPr>
            <p:spPr>
              <a:xfrm>
                <a:off x="4429124" y="4000504"/>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148 CuadroTexto"/>
              <p:cNvSpPr txBox="1"/>
              <p:nvPr/>
            </p:nvSpPr>
            <p:spPr>
              <a:xfrm>
                <a:off x="4929190" y="3786190"/>
                <a:ext cx="1785950" cy="369332"/>
              </a:xfrm>
              <a:prstGeom prst="rect">
                <a:avLst/>
              </a:prstGeom>
              <a:noFill/>
            </p:spPr>
            <p:txBody>
              <a:bodyPr wrap="square" rtlCol="0">
                <a:spAutoFit/>
              </a:bodyPr>
              <a:lstStyle/>
              <a:p>
                <a:r>
                  <a:rPr lang="es-ES" dirty="0" smtClean="0"/>
                  <a:t>Atom of oxygen</a:t>
                </a:r>
                <a:endParaRPr lang="es-ES" dirty="0"/>
              </a:p>
            </p:txBody>
          </p:sp>
        </p:grpSp>
        <p:grpSp>
          <p:nvGrpSpPr>
            <p:cNvPr id="157" name="156 Grupo"/>
            <p:cNvGrpSpPr/>
            <p:nvPr/>
          </p:nvGrpSpPr>
          <p:grpSpPr>
            <a:xfrm>
              <a:off x="4017819" y="4131238"/>
              <a:ext cx="2911635" cy="369332"/>
              <a:chOff x="4017819" y="4131238"/>
              <a:chExt cx="2911635" cy="369332"/>
            </a:xfrm>
          </p:grpSpPr>
          <p:sp>
            <p:nvSpPr>
              <p:cNvPr id="151" name="150 Conector"/>
              <p:cNvSpPr/>
              <p:nvPr/>
            </p:nvSpPr>
            <p:spPr>
              <a:xfrm rot="4411822">
                <a:off x="4017819" y="4268933"/>
                <a:ext cx="142876" cy="142876"/>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152" name="151 Conector recto de flecha"/>
              <p:cNvCxnSpPr/>
              <p:nvPr/>
            </p:nvCxnSpPr>
            <p:spPr>
              <a:xfrm>
                <a:off x="4429124" y="4356106"/>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155 CuadroTexto"/>
              <p:cNvSpPr txBox="1"/>
              <p:nvPr/>
            </p:nvSpPr>
            <p:spPr>
              <a:xfrm>
                <a:off x="4929190" y="4131238"/>
                <a:ext cx="2000264" cy="369332"/>
              </a:xfrm>
              <a:prstGeom prst="rect">
                <a:avLst/>
              </a:prstGeom>
              <a:noFill/>
            </p:spPr>
            <p:txBody>
              <a:bodyPr wrap="square" rtlCol="0">
                <a:spAutoFit/>
              </a:bodyPr>
              <a:lstStyle/>
              <a:p>
                <a:r>
                  <a:rPr lang="es-ES" dirty="0" smtClean="0"/>
                  <a:t>Atom of hydrogen</a:t>
                </a:r>
                <a:endParaRPr lang="es-ES" dirty="0"/>
              </a:p>
            </p:txBody>
          </p:sp>
        </p:grpSp>
      </p:grpSp>
      <p:sp>
        <p:nvSpPr>
          <p:cNvPr id="159" name="158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0"/>
            <a:ext cx="9144000" cy="1077218"/>
          </a:xfrm>
          <a:prstGeom prst="rect">
            <a:avLst/>
          </a:prstGeom>
        </p:spPr>
        <p:txBody>
          <a:bodyPr wrap="square">
            <a:spAutoFit/>
          </a:bodyPr>
          <a:lstStyle/>
          <a:p>
            <a:pPr algn="ctr"/>
            <a:r>
              <a:rPr lang="en-US" sz="3200" b="1" dirty="0" smtClean="0"/>
              <a:t>Characteristics properties of some gases as: oxygen, hydrogen and carbon dioxide</a:t>
            </a:r>
            <a:endParaRPr lang="es-ES" sz="3200" b="1" dirty="0"/>
          </a:p>
        </p:txBody>
      </p:sp>
      <p:graphicFrame>
        <p:nvGraphicFramePr>
          <p:cNvPr id="7" name="6 Tabla"/>
          <p:cNvGraphicFramePr>
            <a:graphicFrameLocks noGrp="1"/>
          </p:cNvGraphicFramePr>
          <p:nvPr/>
        </p:nvGraphicFramePr>
        <p:xfrm>
          <a:off x="71406" y="1142984"/>
          <a:ext cx="8929750" cy="2521150"/>
        </p:xfrm>
        <a:graphic>
          <a:graphicData uri="http://schemas.openxmlformats.org/drawingml/2006/table">
            <a:tbl>
              <a:tblPr firstRow="1" bandRow="1">
                <a:tableStyleId>{5C22544A-7EE6-4342-B048-85BDC9FD1C3A}</a:tableStyleId>
              </a:tblPr>
              <a:tblGrid>
                <a:gridCol w="1702306"/>
                <a:gridCol w="1214446"/>
                <a:gridCol w="1214446"/>
                <a:gridCol w="1384738"/>
                <a:gridCol w="3413814"/>
              </a:tblGrid>
              <a:tr h="505782">
                <a:tc>
                  <a:txBody>
                    <a:bodyPr/>
                    <a:lstStyle/>
                    <a:p>
                      <a:pPr algn="just"/>
                      <a:endParaRPr lang="es-ES" sz="1600" dirty="0">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s-ES" sz="1600" b="1" dirty="0" smtClean="0">
                          <a:solidFill>
                            <a:schemeClr val="tx1"/>
                          </a:solidFill>
                          <a:latin typeface="+mn-lt"/>
                          <a:cs typeface="Arial" pitchFamily="34" charset="0"/>
                        </a:rPr>
                        <a:t>Melting point (ºC)</a:t>
                      </a:r>
                      <a:endParaRPr lang="es-ES" sz="1600" b="1" dirty="0">
                        <a:solidFill>
                          <a:schemeClr val="tx1"/>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1" dirty="0" smtClean="0">
                          <a:solidFill>
                            <a:schemeClr val="tx1"/>
                          </a:solidFill>
                          <a:latin typeface="+mn-lt"/>
                          <a:cs typeface="Arial" pitchFamily="34" charset="0"/>
                        </a:rPr>
                        <a:t>Boiling point (ºC)</a:t>
                      </a: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s-ES" sz="1600" b="1" dirty="0" smtClean="0">
                          <a:solidFill>
                            <a:schemeClr val="tx1"/>
                          </a:solidFill>
                          <a:latin typeface="+mn-lt"/>
                          <a:cs typeface="Arial" pitchFamily="34" charset="0"/>
                        </a:rPr>
                        <a:t>Density (g/L)</a:t>
                      </a:r>
                      <a:endParaRPr lang="es-ES" sz="1600" b="1" dirty="0">
                        <a:solidFill>
                          <a:schemeClr val="tx1"/>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s-ES" sz="1600" b="1" dirty="0" smtClean="0">
                          <a:solidFill>
                            <a:schemeClr val="tx1"/>
                          </a:solidFill>
                          <a:latin typeface="+mn-lt"/>
                          <a:cs typeface="Arial" pitchFamily="34" charset="0"/>
                        </a:rPr>
                        <a:t>Chemistry property</a:t>
                      </a:r>
                      <a:endParaRPr lang="es-ES" sz="1600" b="1" dirty="0">
                        <a:solidFill>
                          <a:schemeClr val="tx1"/>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683968">
                <a:tc>
                  <a:txBody>
                    <a:bodyPr/>
                    <a:lstStyle/>
                    <a:p>
                      <a:pPr algn="ctr"/>
                      <a:r>
                        <a:rPr lang="es-ES" sz="1600" b="1" dirty="0" smtClean="0">
                          <a:latin typeface="+mn-lt"/>
                          <a:cs typeface="Arial" pitchFamily="34" charset="0"/>
                        </a:rPr>
                        <a:t>Oxygen</a:t>
                      </a:r>
                      <a:endParaRPr lang="es-ES" sz="1600" b="1" dirty="0">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rgbClr val="C00000"/>
                          </a:solidFill>
                          <a:latin typeface="+mn-lt"/>
                          <a:cs typeface="Arial" pitchFamily="34" charset="0"/>
                        </a:rPr>
                        <a:t>-219</a:t>
                      </a:r>
                      <a:endParaRPr lang="es-ES" sz="1600" dirty="0">
                        <a:solidFill>
                          <a:srgbClr val="C00000"/>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chemeClr val="accent2">
                              <a:lumMod val="50000"/>
                            </a:schemeClr>
                          </a:solidFill>
                          <a:latin typeface="+mn-lt"/>
                          <a:cs typeface="Arial" pitchFamily="34" charset="0"/>
                        </a:rPr>
                        <a:t>-183</a:t>
                      </a:r>
                      <a:endParaRPr lang="es-ES" sz="1600" dirty="0">
                        <a:solidFill>
                          <a:schemeClr val="accent2">
                            <a:lumMod val="50000"/>
                          </a:schemeClr>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rgbClr val="0070C0"/>
                          </a:solidFill>
                          <a:latin typeface="+mn-lt"/>
                          <a:cs typeface="Arial" pitchFamily="34" charset="0"/>
                        </a:rPr>
                        <a:t>1,43</a:t>
                      </a:r>
                      <a:endParaRPr lang="es-ES" sz="1600" dirty="0">
                        <a:solidFill>
                          <a:srgbClr val="0070C0"/>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just"/>
                      <a:r>
                        <a:rPr lang="en-US" sz="1600" dirty="0" smtClean="0">
                          <a:solidFill>
                            <a:schemeClr val="accent6">
                              <a:lumMod val="50000"/>
                            </a:schemeClr>
                          </a:solidFill>
                          <a:latin typeface="+mn-lt"/>
                          <a:cs typeface="Arial" pitchFamily="34" charset="0"/>
                        </a:rPr>
                        <a:t>It is necessary for the combustion of the substances.</a:t>
                      </a:r>
                      <a:endParaRPr lang="es-ES" sz="1600" dirty="0" smtClean="0">
                        <a:solidFill>
                          <a:schemeClr val="accent6">
                            <a:lumMod val="50000"/>
                          </a:schemeClr>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05782">
                <a:tc>
                  <a:txBody>
                    <a:bodyPr/>
                    <a:lstStyle/>
                    <a:p>
                      <a:pPr algn="ctr"/>
                      <a:r>
                        <a:rPr lang="es-ES" sz="1600" b="1" dirty="0" smtClean="0">
                          <a:latin typeface="+mn-lt"/>
                          <a:cs typeface="Arial" pitchFamily="34" charset="0"/>
                        </a:rPr>
                        <a:t>Hydrogen</a:t>
                      </a:r>
                      <a:endParaRPr lang="es-ES" sz="1600" b="1" dirty="0">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rgbClr val="C00000"/>
                          </a:solidFill>
                          <a:latin typeface="+mn-lt"/>
                          <a:cs typeface="Arial" pitchFamily="34" charset="0"/>
                        </a:rPr>
                        <a:t>-259</a:t>
                      </a:r>
                      <a:endParaRPr lang="es-ES" sz="1600" dirty="0">
                        <a:solidFill>
                          <a:srgbClr val="C00000"/>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chemeClr val="accent2">
                              <a:lumMod val="50000"/>
                            </a:schemeClr>
                          </a:solidFill>
                          <a:latin typeface="+mn-lt"/>
                          <a:cs typeface="Arial" pitchFamily="34" charset="0"/>
                        </a:rPr>
                        <a:t>-253</a:t>
                      </a:r>
                      <a:endParaRPr lang="es-ES" sz="1600" dirty="0">
                        <a:solidFill>
                          <a:schemeClr val="accent2">
                            <a:lumMod val="50000"/>
                          </a:schemeClr>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rgbClr val="0070C0"/>
                          </a:solidFill>
                          <a:latin typeface="+mn-lt"/>
                          <a:cs typeface="Arial" pitchFamily="34" charset="0"/>
                        </a:rPr>
                        <a:t>0,09</a:t>
                      </a:r>
                      <a:endParaRPr lang="es-ES" sz="1600" dirty="0">
                        <a:solidFill>
                          <a:srgbClr val="0070C0"/>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r>
                        <a:rPr lang="en-US" sz="1600" dirty="0" smtClean="0">
                          <a:solidFill>
                            <a:schemeClr val="accent6">
                              <a:lumMod val="50000"/>
                            </a:schemeClr>
                          </a:solidFill>
                          <a:latin typeface="+mn-lt"/>
                          <a:cs typeface="Arial" pitchFamily="34" charset="0"/>
                        </a:rPr>
                        <a:t>It burns in the presence of oxygen forming water.</a:t>
                      </a:r>
                      <a:endParaRPr lang="es-ES" sz="1600" dirty="0">
                        <a:solidFill>
                          <a:schemeClr val="accent6">
                            <a:lumMod val="50000"/>
                          </a:schemeClr>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05782">
                <a:tc>
                  <a:txBody>
                    <a:bodyPr/>
                    <a:lstStyle/>
                    <a:p>
                      <a:pPr algn="ctr"/>
                      <a:r>
                        <a:rPr lang="es-ES" sz="1600" b="1" dirty="0" smtClean="0">
                          <a:latin typeface="+mn-lt"/>
                          <a:cs typeface="Arial" pitchFamily="34" charset="0"/>
                        </a:rPr>
                        <a:t>Carbon</a:t>
                      </a:r>
                      <a:r>
                        <a:rPr lang="es-ES" sz="1600" b="1" baseline="0" dirty="0" smtClean="0">
                          <a:latin typeface="+mn-lt"/>
                          <a:cs typeface="Arial" pitchFamily="34" charset="0"/>
                        </a:rPr>
                        <a:t> </a:t>
                      </a:r>
                      <a:r>
                        <a:rPr lang="es-ES" sz="1600" b="1" dirty="0" smtClean="0">
                          <a:latin typeface="+mn-lt"/>
                          <a:cs typeface="Arial" pitchFamily="34" charset="0"/>
                        </a:rPr>
                        <a:t>dioxide</a:t>
                      </a:r>
                      <a:endParaRPr lang="es-ES" sz="1600" b="1" dirty="0">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2">
                  <a:txBody>
                    <a:bodyPr/>
                    <a:lstStyle/>
                    <a:p>
                      <a:pPr algn="just"/>
                      <a:r>
                        <a:rPr lang="es-ES" sz="1600" dirty="0" smtClean="0"/>
                        <a:t>The</a:t>
                      </a:r>
                      <a:r>
                        <a:rPr lang="es-ES" sz="1600" baseline="0" dirty="0" smtClean="0"/>
                        <a:t> solid sublimes</a:t>
                      </a:r>
                      <a:r>
                        <a:rPr lang="es-ES" sz="1600" dirty="0" smtClean="0"/>
                        <a:t> directly to a gas above  </a:t>
                      </a:r>
                      <a:r>
                        <a:rPr lang="es-ES" sz="1600" dirty="0" smtClean="0">
                          <a:solidFill>
                            <a:srgbClr val="C00000"/>
                          </a:solidFill>
                        </a:rPr>
                        <a:t>-78 ⁰C</a:t>
                      </a:r>
                      <a:endParaRPr lang="es-ES" sz="1600" dirty="0">
                        <a:solidFill>
                          <a:srgbClr val="C00000"/>
                        </a:solidFill>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a:endParaRPr lang="es-ES" sz="1600" dirty="0">
                        <a:solidFill>
                          <a:schemeClr val="accent2">
                            <a:lumMod val="50000"/>
                          </a:schemeClr>
                        </a:solidFill>
                        <a:latin typeface="+mn-lt"/>
                        <a:cs typeface="Arial" pitchFamily="34" charset="0"/>
                      </a:endParaRPr>
                    </a:p>
                  </a:txBody>
                  <a:tcPr marL="124713" marR="124713" marT="62357" marB="6235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1600" dirty="0" smtClean="0">
                          <a:solidFill>
                            <a:srgbClr val="0070C0"/>
                          </a:solidFill>
                          <a:latin typeface="+mn-lt"/>
                          <a:cs typeface="Arial" pitchFamily="34" charset="0"/>
                        </a:rPr>
                        <a:t>1,96</a:t>
                      </a:r>
                      <a:endParaRPr lang="es-ES" sz="1600" dirty="0">
                        <a:solidFill>
                          <a:srgbClr val="0070C0"/>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l"/>
                      <a:r>
                        <a:rPr lang="en-US" sz="1600" dirty="0" smtClean="0">
                          <a:solidFill>
                            <a:schemeClr val="accent6">
                              <a:lumMod val="50000"/>
                            </a:schemeClr>
                          </a:solidFill>
                          <a:latin typeface="+mn-lt"/>
                          <a:cs typeface="Arial" pitchFamily="34" charset="0"/>
                        </a:rPr>
                        <a:t> It is obtained</a:t>
                      </a:r>
                      <a:r>
                        <a:rPr lang="en-US" sz="1600" baseline="0" dirty="0" smtClean="0">
                          <a:solidFill>
                            <a:schemeClr val="accent6">
                              <a:lumMod val="50000"/>
                            </a:schemeClr>
                          </a:solidFill>
                          <a:latin typeface="+mn-lt"/>
                          <a:cs typeface="Arial" pitchFamily="34" charset="0"/>
                        </a:rPr>
                        <a:t> in the c</a:t>
                      </a:r>
                      <a:r>
                        <a:rPr lang="en-US" sz="1600" dirty="0" smtClean="0">
                          <a:solidFill>
                            <a:schemeClr val="accent6">
                              <a:lumMod val="50000"/>
                            </a:schemeClr>
                          </a:solidFill>
                          <a:latin typeface="+mn-lt"/>
                          <a:cs typeface="Arial" pitchFamily="34" charset="0"/>
                        </a:rPr>
                        <a:t>ombustions and in the breathing.</a:t>
                      </a:r>
                      <a:endParaRPr lang="es-ES" sz="1600" dirty="0">
                        <a:solidFill>
                          <a:schemeClr val="accent6">
                            <a:lumMod val="50000"/>
                          </a:schemeClr>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bl>
          </a:graphicData>
        </a:graphic>
      </p:graphicFrame>
      <p:graphicFrame>
        <p:nvGraphicFramePr>
          <p:cNvPr id="9" name="8 Tabla"/>
          <p:cNvGraphicFramePr>
            <a:graphicFrameLocks noGrp="1"/>
          </p:cNvGraphicFramePr>
          <p:nvPr/>
        </p:nvGraphicFramePr>
        <p:xfrm>
          <a:off x="71406" y="3786190"/>
          <a:ext cx="8929750" cy="2974184"/>
        </p:xfrm>
        <a:graphic>
          <a:graphicData uri="http://schemas.openxmlformats.org/drawingml/2006/table">
            <a:tbl>
              <a:tblPr firstRow="1" bandRow="1">
                <a:tableStyleId>{5C22544A-7EE6-4342-B048-85BDC9FD1C3A}</a:tableStyleId>
              </a:tblPr>
              <a:tblGrid>
                <a:gridCol w="1714512"/>
                <a:gridCol w="7215238"/>
              </a:tblGrid>
              <a:tr h="357190">
                <a:tc>
                  <a:txBody>
                    <a:bodyPr/>
                    <a:lstStyle/>
                    <a:p>
                      <a:endParaRPr lang="es-ES" sz="1600" dirty="0"/>
                    </a:p>
                  </a:txBody>
                  <a:tcPr marL="133946" marR="133946" marT="66973" marB="66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US" sz="1600" dirty="0" smtClean="0">
                          <a:solidFill>
                            <a:schemeClr val="tx1"/>
                          </a:solidFill>
                        </a:rPr>
                        <a:t>How </a:t>
                      </a:r>
                      <a:r>
                        <a:rPr lang="en-US" sz="1600" baseline="0" dirty="0" smtClean="0">
                          <a:solidFill>
                            <a:schemeClr val="tx1"/>
                          </a:solidFill>
                        </a:rPr>
                        <a:t> </a:t>
                      </a:r>
                      <a:r>
                        <a:rPr lang="en-US" sz="1600" dirty="0" smtClean="0">
                          <a:solidFill>
                            <a:schemeClr val="tx1"/>
                          </a:solidFill>
                        </a:rPr>
                        <a:t>can we recognize it?</a:t>
                      </a:r>
                      <a:endParaRPr lang="es-ES" sz="1600" dirty="0">
                        <a:solidFill>
                          <a:schemeClr val="tx1"/>
                        </a:solidFill>
                      </a:endParaRPr>
                    </a:p>
                  </a:txBody>
                  <a:tcPr marL="133946" marR="133946" marT="66973" marB="66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44010">
                <a:tc>
                  <a:txBody>
                    <a:bodyPr/>
                    <a:lstStyle/>
                    <a:p>
                      <a:pPr algn="ctr"/>
                      <a:r>
                        <a:rPr lang="es-ES" sz="1600" b="1" dirty="0" smtClean="0">
                          <a:latin typeface="+mn-lt"/>
                          <a:cs typeface="Arial" pitchFamily="34" charset="0"/>
                        </a:rPr>
                        <a:t>Oxygen</a:t>
                      </a:r>
                      <a:endParaRPr lang="es-ES" sz="1600" b="1" dirty="0">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6">
                              <a:lumMod val="50000"/>
                            </a:schemeClr>
                          </a:solidFill>
                        </a:rPr>
                        <a:t>If we have a container with oxygen and we introduce a wood piece burning weakly, we observe that the flame is intensified and the wood piece burns more quickly</a:t>
                      </a:r>
                      <a:endParaRPr lang="es-ES" sz="1600" dirty="0" smtClean="0">
                        <a:solidFill>
                          <a:schemeClr val="accent6">
                            <a:lumMod val="50000"/>
                          </a:schemeClr>
                        </a:solidFill>
                      </a:endParaRPr>
                    </a:p>
                  </a:txBody>
                  <a:tcPr marL="133946" marR="133946" marT="66973" marB="66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44010">
                <a:tc>
                  <a:txBody>
                    <a:bodyPr/>
                    <a:lstStyle/>
                    <a:p>
                      <a:pPr algn="ctr"/>
                      <a:r>
                        <a:rPr lang="es-ES" sz="1600" b="1" dirty="0" smtClean="0">
                          <a:latin typeface="+mn-lt"/>
                          <a:cs typeface="Arial" pitchFamily="34" charset="0"/>
                        </a:rPr>
                        <a:t>Hydrogen</a:t>
                      </a:r>
                      <a:endParaRPr lang="es-ES" sz="1600" b="1" dirty="0">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6">
                              <a:lumMod val="50000"/>
                            </a:schemeClr>
                          </a:solidFill>
                        </a:rPr>
                        <a:t>If we put an ignited match into a container with hydrogen, when the hydrogen makes contact  with the oxygen of the air, it explodes and it forms water</a:t>
                      </a:r>
                      <a:endParaRPr lang="es-ES" sz="1600" dirty="0" smtClean="0">
                        <a:solidFill>
                          <a:schemeClr val="accent6">
                            <a:lumMod val="50000"/>
                          </a:schemeClr>
                        </a:solidFill>
                      </a:endParaRPr>
                    </a:p>
                  </a:txBody>
                  <a:tcPr marL="133946" marR="133946" marT="66973" marB="66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44010">
                <a:tc>
                  <a:txBody>
                    <a:bodyPr/>
                    <a:lstStyle/>
                    <a:p>
                      <a:pPr algn="ctr"/>
                      <a:r>
                        <a:rPr lang="es-ES" sz="1600" b="1" dirty="0" smtClean="0">
                          <a:solidFill>
                            <a:schemeClr val="tx1"/>
                          </a:solidFill>
                          <a:latin typeface="+mn-lt"/>
                          <a:cs typeface="Arial" pitchFamily="34" charset="0"/>
                        </a:rPr>
                        <a:t>Carbon</a:t>
                      </a:r>
                      <a:r>
                        <a:rPr lang="es-ES" sz="1600" b="1" baseline="0" dirty="0" smtClean="0">
                          <a:solidFill>
                            <a:schemeClr val="tx1"/>
                          </a:solidFill>
                          <a:latin typeface="+mn-lt"/>
                          <a:cs typeface="Arial" pitchFamily="34" charset="0"/>
                        </a:rPr>
                        <a:t> </a:t>
                      </a:r>
                      <a:r>
                        <a:rPr lang="es-ES" sz="1600" b="1" dirty="0" smtClean="0">
                          <a:solidFill>
                            <a:schemeClr val="tx1"/>
                          </a:solidFill>
                          <a:latin typeface="+mn-lt"/>
                          <a:cs typeface="Arial" pitchFamily="34" charset="0"/>
                        </a:rPr>
                        <a:t>dioxide</a:t>
                      </a:r>
                      <a:endParaRPr lang="es-ES" sz="1600" b="1" dirty="0">
                        <a:solidFill>
                          <a:schemeClr val="tx1"/>
                        </a:solidFill>
                        <a:latin typeface="+mn-lt"/>
                        <a:cs typeface="Arial" pitchFamily="34" charset="0"/>
                      </a:endParaRPr>
                    </a:p>
                  </a:txBody>
                  <a:tcPr marL="124713" marR="124713" marT="62357" marB="623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just"/>
                      <a:r>
                        <a:rPr lang="en-US" sz="1600" dirty="0" smtClean="0">
                          <a:solidFill>
                            <a:schemeClr val="accent6">
                              <a:lumMod val="50000"/>
                            </a:schemeClr>
                          </a:solidFill>
                        </a:rPr>
                        <a:t>If we</a:t>
                      </a:r>
                      <a:r>
                        <a:rPr lang="en-US" sz="1600" baseline="0" dirty="0" smtClean="0">
                          <a:solidFill>
                            <a:schemeClr val="accent6">
                              <a:lumMod val="50000"/>
                            </a:schemeClr>
                          </a:solidFill>
                        </a:rPr>
                        <a:t> have</a:t>
                      </a:r>
                      <a:r>
                        <a:rPr lang="en-US" sz="1600" dirty="0" smtClean="0">
                          <a:solidFill>
                            <a:schemeClr val="accent6">
                              <a:lumMod val="50000"/>
                            </a:schemeClr>
                          </a:solidFill>
                        </a:rPr>
                        <a:t> a container with carbon dioxide and we introduce</a:t>
                      </a:r>
                      <a:r>
                        <a:rPr lang="en-US" sz="1600" baseline="0" dirty="0" smtClean="0">
                          <a:solidFill>
                            <a:schemeClr val="accent6">
                              <a:lumMod val="50000"/>
                            </a:schemeClr>
                          </a:solidFill>
                        </a:rPr>
                        <a:t>  </a:t>
                      </a:r>
                      <a:r>
                        <a:rPr lang="en-US" sz="1600" dirty="0" smtClean="0">
                          <a:solidFill>
                            <a:schemeClr val="accent6">
                              <a:lumMod val="50000"/>
                            </a:schemeClr>
                          </a:solidFill>
                        </a:rPr>
                        <a:t>any burning mass, it is extinguished immediately.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6">
                              <a:lumMod val="50000"/>
                            </a:schemeClr>
                          </a:solidFill>
                        </a:rPr>
                        <a:t>If we make carbon dioxide</a:t>
                      </a:r>
                      <a:r>
                        <a:rPr lang="en-US" sz="1600" baseline="0" dirty="0" smtClean="0">
                          <a:solidFill>
                            <a:schemeClr val="accent6">
                              <a:lumMod val="50000"/>
                            </a:schemeClr>
                          </a:solidFill>
                        </a:rPr>
                        <a:t> </a:t>
                      </a:r>
                      <a:r>
                        <a:rPr lang="en-US" sz="1600" dirty="0" smtClean="0">
                          <a:solidFill>
                            <a:schemeClr val="accent6">
                              <a:lumMod val="50000"/>
                            </a:schemeClr>
                          </a:solidFill>
                        </a:rPr>
                        <a:t>bubble through a dissolution of calcium hidroxide in water, the dissolution  becomes cloudy quickly because a new</a:t>
                      </a:r>
                      <a:r>
                        <a:rPr lang="en-US" sz="1600" baseline="0" dirty="0" smtClean="0">
                          <a:solidFill>
                            <a:schemeClr val="accent6">
                              <a:lumMod val="50000"/>
                            </a:schemeClr>
                          </a:solidFill>
                        </a:rPr>
                        <a:t> </a:t>
                      </a:r>
                      <a:r>
                        <a:rPr lang="en-US" sz="1600" dirty="0" smtClean="0">
                          <a:solidFill>
                            <a:schemeClr val="accent6">
                              <a:lumMod val="50000"/>
                            </a:schemeClr>
                          </a:solidFill>
                        </a:rPr>
                        <a:t> substance forms, insoluble in water, of white colour, called calcium carbonate.</a:t>
                      </a:r>
                      <a:endParaRPr lang="es-ES" sz="1600" dirty="0" smtClean="0">
                        <a:solidFill>
                          <a:schemeClr val="accent6">
                            <a:lumMod val="50000"/>
                          </a:schemeClr>
                        </a:solidFill>
                      </a:endParaRPr>
                    </a:p>
                  </a:txBody>
                  <a:tcPr marL="133946" marR="133946" marT="66973" marB="66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bl>
          </a:graphicData>
        </a:graphic>
      </p:graphicFrame>
      <p:sp>
        <p:nvSpPr>
          <p:cNvPr id="5" name="4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14744" y="71414"/>
            <a:ext cx="1785950" cy="369332"/>
          </a:xfrm>
          <a:prstGeom prst="rect">
            <a:avLst/>
          </a:prstGeom>
          <a:solidFill>
            <a:schemeClr val="bg2">
              <a:lumMod val="90000"/>
            </a:schemeClr>
          </a:solidFill>
          <a:ln>
            <a:solidFill>
              <a:schemeClr val="bg2">
                <a:lumMod val="10000"/>
              </a:schemeClr>
            </a:solidFill>
          </a:ln>
        </p:spPr>
        <p:txBody>
          <a:bodyPr wrap="square" rtlCol="0">
            <a:spAutoFit/>
          </a:bodyPr>
          <a:lstStyle/>
          <a:p>
            <a:pPr algn="ctr"/>
            <a:r>
              <a:rPr lang="es-ES" dirty="0" smtClean="0"/>
              <a:t>Pure substance</a:t>
            </a:r>
            <a:endParaRPr lang="es-ES" dirty="0"/>
          </a:p>
        </p:txBody>
      </p:sp>
      <p:sp>
        <p:nvSpPr>
          <p:cNvPr id="5" name="4 CuadroTexto"/>
          <p:cNvSpPr txBox="1"/>
          <p:nvPr/>
        </p:nvSpPr>
        <p:spPr>
          <a:xfrm>
            <a:off x="4786314" y="2143116"/>
            <a:ext cx="900000" cy="369332"/>
          </a:xfrm>
          <a:prstGeom prst="rect">
            <a:avLst/>
          </a:prstGeom>
          <a:solidFill>
            <a:schemeClr val="bg2">
              <a:lumMod val="90000"/>
            </a:schemeClr>
          </a:solidFill>
          <a:ln>
            <a:solidFill>
              <a:schemeClr val="tx1"/>
            </a:solidFill>
          </a:ln>
        </p:spPr>
        <p:txBody>
          <a:bodyPr wrap="square" rtlCol="0">
            <a:spAutoFit/>
          </a:bodyPr>
          <a:lstStyle/>
          <a:p>
            <a:r>
              <a:rPr lang="es-ES" dirty="0" smtClean="0"/>
              <a:t>can be</a:t>
            </a:r>
            <a:endParaRPr lang="es-ES" dirty="0"/>
          </a:p>
        </p:txBody>
      </p:sp>
      <p:sp>
        <p:nvSpPr>
          <p:cNvPr id="6" name="5 CuadroTexto"/>
          <p:cNvSpPr txBox="1"/>
          <p:nvPr/>
        </p:nvSpPr>
        <p:spPr>
          <a:xfrm>
            <a:off x="1785918" y="3000372"/>
            <a:ext cx="2160000" cy="369332"/>
          </a:xfrm>
          <a:prstGeom prst="rect">
            <a:avLst/>
          </a:prstGeom>
          <a:solidFill>
            <a:schemeClr val="bg2">
              <a:lumMod val="90000"/>
            </a:schemeClr>
          </a:solidFill>
          <a:ln>
            <a:solidFill>
              <a:schemeClr val="tx1"/>
            </a:solidFill>
          </a:ln>
        </p:spPr>
        <p:txBody>
          <a:bodyPr wrap="square" rtlCol="0">
            <a:spAutoFit/>
          </a:bodyPr>
          <a:lstStyle/>
          <a:p>
            <a:pPr algn="ctr"/>
            <a:r>
              <a:rPr lang="es-ES" dirty="0" smtClean="0"/>
              <a:t>Simple substances</a:t>
            </a:r>
            <a:endParaRPr lang="es-ES" dirty="0"/>
          </a:p>
        </p:txBody>
      </p:sp>
      <p:sp>
        <p:nvSpPr>
          <p:cNvPr id="7" name="6 CuadroTexto"/>
          <p:cNvSpPr txBox="1"/>
          <p:nvPr/>
        </p:nvSpPr>
        <p:spPr>
          <a:xfrm>
            <a:off x="5715008" y="3000372"/>
            <a:ext cx="1440000" cy="369332"/>
          </a:xfrm>
          <a:prstGeom prst="rect">
            <a:avLst/>
          </a:prstGeom>
          <a:solidFill>
            <a:schemeClr val="bg2">
              <a:lumMod val="90000"/>
            </a:schemeClr>
          </a:solidFill>
          <a:ln>
            <a:solidFill>
              <a:schemeClr val="tx1"/>
            </a:solidFill>
          </a:ln>
        </p:spPr>
        <p:txBody>
          <a:bodyPr wrap="square" rtlCol="0">
            <a:spAutoFit/>
          </a:bodyPr>
          <a:lstStyle/>
          <a:p>
            <a:pPr algn="ctr"/>
            <a:r>
              <a:rPr lang="es-ES" dirty="0" smtClean="0"/>
              <a:t>Compounds</a:t>
            </a:r>
            <a:endParaRPr lang="es-ES" dirty="0"/>
          </a:p>
        </p:txBody>
      </p:sp>
      <p:sp>
        <p:nvSpPr>
          <p:cNvPr id="8" name="7 Rectángulo"/>
          <p:cNvSpPr/>
          <p:nvPr/>
        </p:nvSpPr>
        <p:spPr>
          <a:xfrm>
            <a:off x="3500430" y="6140255"/>
            <a:ext cx="2786082" cy="646331"/>
          </a:xfrm>
          <a:prstGeom prst="rect">
            <a:avLst/>
          </a:prstGeom>
          <a:solidFill>
            <a:schemeClr val="bg2">
              <a:lumMod val="90000"/>
            </a:schemeClr>
          </a:solidFill>
          <a:ln>
            <a:solidFill>
              <a:schemeClr val="tx1"/>
            </a:solidFill>
          </a:ln>
        </p:spPr>
        <p:txBody>
          <a:bodyPr wrap="square">
            <a:spAutoFit/>
          </a:bodyPr>
          <a:lstStyle/>
          <a:p>
            <a:pPr algn="just"/>
            <a:r>
              <a:rPr lang="en-US" dirty="0" smtClean="0"/>
              <a:t>They originate by means of chemical procedures</a:t>
            </a:r>
            <a:endParaRPr lang="es-ES" dirty="0"/>
          </a:p>
        </p:txBody>
      </p:sp>
      <p:sp>
        <p:nvSpPr>
          <p:cNvPr id="9" name="8 Rectángulo"/>
          <p:cNvSpPr/>
          <p:nvPr/>
        </p:nvSpPr>
        <p:spPr>
          <a:xfrm>
            <a:off x="2071670" y="5006000"/>
            <a:ext cx="1928826" cy="923330"/>
          </a:xfrm>
          <a:prstGeom prst="rect">
            <a:avLst/>
          </a:prstGeom>
          <a:solidFill>
            <a:schemeClr val="bg2">
              <a:lumMod val="90000"/>
            </a:schemeClr>
          </a:solidFill>
          <a:ln>
            <a:solidFill>
              <a:schemeClr val="tx1"/>
            </a:solidFill>
          </a:ln>
        </p:spPr>
        <p:txBody>
          <a:bodyPr wrap="square">
            <a:spAutoFit/>
          </a:bodyPr>
          <a:lstStyle/>
          <a:p>
            <a:pPr algn="just"/>
            <a:r>
              <a:rPr lang="en-US" dirty="0" smtClean="0"/>
              <a:t>Equal molecules with only one type of atom  </a:t>
            </a:r>
            <a:endParaRPr lang="es-ES_tradnl" dirty="0"/>
          </a:p>
        </p:txBody>
      </p:sp>
      <p:sp>
        <p:nvSpPr>
          <p:cNvPr id="10" name="9 Rectángulo"/>
          <p:cNvSpPr/>
          <p:nvPr/>
        </p:nvSpPr>
        <p:spPr>
          <a:xfrm>
            <a:off x="5357834" y="5006000"/>
            <a:ext cx="1928810" cy="923330"/>
          </a:xfrm>
          <a:prstGeom prst="rect">
            <a:avLst/>
          </a:prstGeom>
          <a:solidFill>
            <a:schemeClr val="bg2">
              <a:lumMod val="90000"/>
            </a:schemeClr>
          </a:solidFill>
          <a:ln>
            <a:solidFill>
              <a:schemeClr val="tx1"/>
            </a:solidFill>
          </a:ln>
        </p:spPr>
        <p:txBody>
          <a:bodyPr wrap="square">
            <a:spAutoFit/>
          </a:bodyPr>
          <a:lstStyle/>
          <a:p>
            <a:pPr algn="just"/>
            <a:r>
              <a:rPr lang="en-US" dirty="0" smtClean="0"/>
              <a:t>Equal molecules with two or more types of atoms </a:t>
            </a:r>
            <a:endParaRPr lang="es-ES_tradnl" dirty="0"/>
          </a:p>
        </p:txBody>
      </p:sp>
      <p:sp>
        <p:nvSpPr>
          <p:cNvPr id="11" name="10 Rectángulo"/>
          <p:cNvSpPr/>
          <p:nvPr/>
        </p:nvSpPr>
        <p:spPr>
          <a:xfrm>
            <a:off x="2643174" y="857232"/>
            <a:ext cx="4143436" cy="923330"/>
          </a:xfrm>
          <a:prstGeom prst="rect">
            <a:avLst/>
          </a:prstGeom>
          <a:solidFill>
            <a:schemeClr val="bg2">
              <a:lumMod val="90000"/>
            </a:schemeClr>
          </a:solidFill>
          <a:ln>
            <a:solidFill>
              <a:schemeClr val="tx1"/>
            </a:solidFill>
          </a:ln>
        </p:spPr>
        <p:txBody>
          <a:bodyPr wrap="square">
            <a:spAutoFit/>
          </a:bodyPr>
          <a:lstStyle/>
          <a:p>
            <a:pPr algn="just"/>
            <a:r>
              <a:rPr lang="es-ES" dirty="0" smtClean="0"/>
              <a:t>Its characteristic properties do not change, in the same conditions of  temperature and pressure</a:t>
            </a:r>
            <a:endParaRPr lang="es-ES" dirty="0"/>
          </a:p>
        </p:txBody>
      </p:sp>
      <p:sp>
        <p:nvSpPr>
          <p:cNvPr id="28" name="27 Rectángulo"/>
          <p:cNvSpPr/>
          <p:nvPr/>
        </p:nvSpPr>
        <p:spPr>
          <a:xfrm>
            <a:off x="4857784" y="3786190"/>
            <a:ext cx="3999600" cy="923330"/>
          </a:xfrm>
          <a:prstGeom prst="rect">
            <a:avLst/>
          </a:prstGeom>
          <a:solidFill>
            <a:schemeClr val="bg2">
              <a:lumMod val="90000"/>
            </a:schemeClr>
          </a:solidFill>
          <a:ln>
            <a:solidFill>
              <a:schemeClr val="tx1"/>
            </a:solidFill>
          </a:ln>
        </p:spPr>
        <p:txBody>
          <a:bodyPr wrap="square">
            <a:spAutoFit/>
          </a:bodyPr>
          <a:lstStyle/>
          <a:p>
            <a:pPr algn="just">
              <a:defRPr/>
            </a:pPr>
            <a:r>
              <a:rPr lang="en-US" dirty="0" smtClean="0"/>
              <a:t>is which disappears and gives rise to other different ones by heating or electrolysis</a:t>
            </a:r>
            <a:endParaRPr lang="en-US" dirty="0"/>
          </a:p>
        </p:txBody>
      </p:sp>
      <p:sp>
        <p:nvSpPr>
          <p:cNvPr id="29" name="28 Rectángulo"/>
          <p:cNvSpPr/>
          <p:nvPr/>
        </p:nvSpPr>
        <p:spPr>
          <a:xfrm>
            <a:off x="428596" y="3786190"/>
            <a:ext cx="4000528" cy="923330"/>
          </a:xfrm>
          <a:prstGeom prst="rect">
            <a:avLst/>
          </a:prstGeom>
          <a:solidFill>
            <a:schemeClr val="bg2">
              <a:lumMod val="90000"/>
            </a:schemeClr>
          </a:solidFill>
          <a:ln>
            <a:solidFill>
              <a:schemeClr val="tx1"/>
            </a:solidFill>
          </a:ln>
        </p:spPr>
        <p:txBody>
          <a:bodyPr wrap="square">
            <a:spAutoFit/>
          </a:bodyPr>
          <a:lstStyle/>
          <a:p>
            <a:pPr algn="just">
              <a:defRPr/>
            </a:pPr>
            <a:r>
              <a:rPr lang="en-US" dirty="0" smtClean="0"/>
              <a:t>is which does not disappear and does not give rise to other different ones by heating or electrolysis</a:t>
            </a:r>
            <a:endParaRPr lang="en-US" dirty="0"/>
          </a:p>
        </p:txBody>
      </p:sp>
      <p:grpSp>
        <p:nvGrpSpPr>
          <p:cNvPr id="42" name="41 Grupo"/>
          <p:cNvGrpSpPr/>
          <p:nvPr/>
        </p:nvGrpSpPr>
        <p:grpSpPr>
          <a:xfrm>
            <a:off x="142844" y="500042"/>
            <a:ext cx="8858312" cy="6002380"/>
            <a:chOff x="142844" y="500042"/>
            <a:chExt cx="8858312" cy="6002380"/>
          </a:xfrm>
        </p:grpSpPr>
        <p:cxnSp>
          <p:nvCxnSpPr>
            <p:cNvPr id="13" name="12 Conector recto de flecha"/>
            <p:cNvCxnSpPr/>
            <p:nvPr/>
          </p:nvCxnSpPr>
          <p:spPr>
            <a:xfrm rot="5400000">
              <a:off x="4464049" y="677843"/>
              <a:ext cx="35719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1" name="30 Grupo"/>
            <p:cNvGrpSpPr/>
            <p:nvPr/>
          </p:nvGrpSpPr>
          <p:grpSpPr>
            <a:xfrm>
              <a:off x="2857488" y="1856570"/>
              <a:ext cx="3585950" cy="1072364"/>
              <a:chOff x="2857488" y="2071678"/>
              <a:chExt cx="3585950" cy="1072364"/>
            </a:xfrm>
          </p:grpSpPr>
          <p:cxnSp>
            <p:nvCxnSpPr>
              <p:cNvPr id="18" name="17 Conector recto"/>
              <p:cNvCxnSpPr/>
              <p:nvPr/>
            </p:nvCxnSpPr>
            <p:spPr>
              <a:xfrm rot="5400000">
                <a:off x="4282644" y="2430884"/>
                <a:ext cx="720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21 Grupo"/>
              <p:cNvGrpSpPr/>
              <p:nvPr/>
            </p:nvGrpSpPr>
            <p:grpSpPr>
              <a:xfrm>
                <a:off x="2857488" y="2786058"/>
                <a:ext cx="3585950" cy="1588"/>
                <a:chOff x="2857488" y="2786058"/>
                <a:chExt cx="3585950" cy="1588"/>
              </a:xfrm>
            </p:grpSpPr>
            <p:cxnSp>
              <p:nvCxnSpPr>
                <p:cNvPr id="20" name="19 Conector recto"/>
                <p:cNvCxnSpPr/>
                <p:nvPr/>
              </p:nvCxnSpPr>
              <p:spPr>
                <a:xfrm>
                  <a:off x="4643438" y="2786058"/>
                  <a:ext cx="1800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2857488" y="2786058"/>
                  <a:ext cx="1800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 name="25 Conector recto de flecha"/>
              <p:cNvCxnSpPr/>
              <p:nvPr/>
            </p:nvCxnSpPr>
            <p:spPr>
              <a:xfrm rot="5400000">
                <a:off x="6251587" y="2964653"/>
                <a:ext cx="35719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rot="5400000">
                <a:off x="2679687" y="2963859"/>
                <a:ext cx="35719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0" name="29 Conector recto de flecha"/>
            <p:cNvCxnSpPr/>
            <p:nvPr/>
          </p:nvCxnSpPr>
          <p:spPr>
            <a:xfrm rot="5400000">
              <a:off x="6251587" y="3606801"/>
              <a:ext cx="35719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rot="5400000">
              <a:off x="2679687" y="3606801"/>
              <a:ext cx="35719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9" name="38 Grupo"/>
            <p:cNvGrpSpPr/>
            <p:nvPr/>
          </p:nvGrpSpPr>
          <p:grpSpPr>
            <a:xfrm>
              <a:off x="142844" y="3213098"/>
              <a:ext cx="8858312" cy="3289324"/>
              <a:chOff x="142844" y="3213098"/>
              <a:chExt cx="8858312" cy="3289324"/>
            </a:xfrm>
          </p:grpSpPr>
          <p:cxnSp>
            <p:nvCxnSpPr>
              <p:cNvPr id="33" name="32 Conector recto"/>
              <p:cNvCxnSpPr/>
              <p:nvPr/>
            </p:nvCxnSpPr>
            <p:spPr>
              <a:xfrm>
                <a:off x="7201156" y="3213098"/>
                <a:ext cx="1800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rot="5400000">
                <a:off x="7362362" y="4851892"/>
                <a:ext cx="3276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6337156" y="6499246"/>
                <a:ext cx="2664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a:off x="142844" y="6500834"/>
                <a:ext cx="3312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1494362" y="4851892"/>
                <a:ext cx="32760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39 Conector recto de flecha"/>
            <p:cNvCxnSpPr/>
            <p:nvPr/>
          </p:nvCxnSpPr>
          <p:spPr>
            <a:xfrm rot="5400000">
              <a:off x="6304182" y="4873842"/>
              <a:ext cx="252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5400000">
              <a:off x="2732282" y="4873842"/>
              <a:ext cx="252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44" name="43 Conector recto de flecha"/>
          <p:cNvCxnSpPr/>
          <p:nvPr/>
        </p:nvCxnSpPr>
        <p:spPr>
          <a:xfrm>
            <a:off x="142844" y="3214686"/>
            <a:ext cx="162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37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0" y="714356"/>
            <a:ext cx="9144000" cy="830997"/>
          </a:xfrm>
          <a:prstGeom prst="rect">
            <a:avLst/>
          </a:prstGeom>
        </p:spPr>
        <p:txBody>
          <a:bodyPr wrap="square">
            <a:spAutoFit/>
          </a:bodyPr>
          <a:lstStyle/>
          <a:p>
            <a:pPr algn="just"/>
            <a:r>
              <a:rPr lang="en-US" sz="2400" dirty="0" smtClean="0"/>
              <a:t>Classify the following processes as physical or chemical transformations. Explain your answer.</a:t>
            </a:r>
            <a:endParaRPr lang="es-ES" sz="2400" dirty="0"/>
          </a:p>
        </p:txBody>
      </p:sp>
      <p:sp>
        <p:nvSpPr>
          <p:cNvPr id="7" name="6 CuadroTexto"/>
          <p:cNvSpPr txBox="1"/>
          <p:nvPr/>
        </p:nvSpPr>
        <p:spPr>
          <a:xfrm>
            <a:off x="714348" y="1643050"/>
            <a:ext cx="7715304" cy="5016758"/>
          </a:xfrm>
          <a:prstGeom prst="rect">
            <a:avLst/>
          </a:prstGeom>
          <a:solidFill>
            <a:schemeClr val="accent2">
              <a:lumMod val="40000"/>
              <a:lumOff val="60000"/>
            </a:schemeClr>
          </a:solidFill>
        </p:spPr>
        <p:txBody>
          <a:bodyPr wrap="square" rtlCol="0">
            <a:spAutoFit/>
          </a:bodyPr>
          <a:lstStyle/>
          <a:p>
            <a:pPr marL="342900" indent="-342900" algn="just">
              <a:buFont typeface="+mj-lt"/>
              <a:buAutoNum type="alphaUcPeriod"/>
            </a:pPr>
            <a:r>
              <a:rPr lang="en-US" sz="2000" dirty="0" smtClean="0"/>
              <a:t>We cook an egg for three minutes.</a:t>
            </a:r>
          </a:p>
          <a:p>
            <a:pPr marL="342900" indent="-342900" algn="just">
              <a:buFont typeface="+mj-lt"/>
              <a:buAutoNum type="alphaUcPeriod"/>
            </a:pPr>
            <a:r>
              <a:rPr lang="en-US" sz="2000" dirty="0" smtClean="0"/>
              <a:t>We compress the air that there is within a syringe.</a:t>
            </a:r>
          </a:p>
          <a:p>
            <a:pPr marL="342900" indent="-342900" algn="just">
              <a:buFont typeface="+mj-lt"/>
              <a:buAutoNum type="alphaUcPeriod"/>
            </a:pPr>
            <a:r>
              <a:rPr lang="en-US" sz="2000" dirty="0" smtClean="0"/>
              <a:t>We burn wood to warm us up.</a:t>
            </a:r>
          </a:p>
          <a:p>
            <a:pPr marL="342900" indent="-342900" algn="just">
              <a:buFont typeface="+mj-lt"/>
              <a:buAutoNum type="alphaUcPeriod"/>
            </a:pPr>
            <a:r>
              <a:rPr lang="en-US" sz="2000" dirty="0" smtClean="0"/>
              <a:t>We tear up a piece of paper. </a:t>
            </a:r>
          </a:p>
          <a:p>
            <a:pPr marL="342900" indent="-342900" algn="just">
              <a:buFont typeface="+mj-lt"/>
              <a:buAutoNum type="alphaUcPeriod"/>
            </a:pPr>
            <a:r>
              <a:rPr lang="en-US" sz="2000" dirty="0" smtClean="0"/>
              <a:t>Digestion of food.</a:t>
            </a:r>
          </a:p>
          <a:p>
            <a:pPr marL="342900" indent="-342900" algn="just">
              <a:buFont typeface="+mj-lt"/>
              <a:buAutoNum type="alphaUcPeriod"/>
            </a:pPr>
            <a:r>
              <a:rPr lang="en-US" sz="2000" dirty="0" smtClean="0"/>
              <a:t>We dissolve a spoon of salt in a beaker of water. </a:t>
            </a:r>
          </a:p>
          <a:p>
            <a:pPr marL="342900" indent="-342900" algn="just">
              <a:buFont typeface="+mj-lt"/>
              <a:buAutoNum type="alphaUcPeriod"/>
            </a:pPr>
            <a:r>
              <a:rPr lang="en-US" sz="2000" dirty="0" smtClean="0"/>
              <a:t>We burn a small piece of torn up paper. </a:t>
            </a:r>
          </a:p>
          <a:p>
            <a:pPr marL="342900" indent="-342900" algn="just">
              <a:buFont typeface="+mj-lt"/>
              <a:buAutoNum type="alphaUcPeriod"/>
            </a:pPr>
            <a:r>
              <a:rPr lang="en-US" sz="2000" dirty="0" smtClean="0"/>
              <a:t>We pour a small amount of the salt water into another beaker and heat it until the water vaporizes and the salt appears. </a:t>
            </a:r>
          </a:p>
          <a:p>
            <a:pPr marL="342900" indent="-342900" algn="just">
              <a:buFont typeface="+mj-lt"/>
              <a:buAutoNum type="alphaUcPeriod"/>
            </a:pPr>
            <a:r>
              <a:rPr lang="en-US" sz="2000" dirty="0" smtClean="0"/>
              <a:t>The bodywork oxidizes.</a:t>
            </a:r>
          </a:p>
          <a:p>
            <a:pPr marL="342900" indent="-342900" algn="just">
              <a:buFont typeface="+mj-lt"/>
              <a:buAutoNum type="alphaUcPeriod"/>
            </a:pPr>
            <a:r>
              <a:rPr lang="es-ES" sz="2000" dirty="0" smtClean="0"/>
              <a:t>We cut a copper wire</a:t>
            </a:r>
            <a:endParaRPr lang="en-US" sz="2000" dirty="0" smtClean="0"/>
          </a:p>
          <a:p>
            <a:pPr marL="342900" indent="-342900" algn="just">
              <a:buFont typeface="+mj-lt"/>
              <a:buAutoNum type="alphaUcPeriod"/>
            </a:pPr>
            <a:r>
              <a:rPr lang="en-US" sz="2000" dirty="0" smtClean="0"/>
              <a:t>A perfume bottle evaporates.</a:t>
            </a:r>
          </a:p>
          <a:p>
            <a:pPr marL="342900" indent="-342900" algn="just">
              <a:buFont typeface="+mj-lt"/>
              <a:buAutoNum type="alphaUcPeriod"/>
            </a:pPr>
            <a:r>
              <a:rPr lang="en-US" sz="2000" dirty="0" smtClean="0"/>
              <a:t>We mix water and sugar.</a:t>
            </a:r>
          </a:p>
          <a:p>
            <a:pPr marL="342900" indent="-342900" algn="just">
              <a:buFont typeface="+mj-lt"/>
              <a:buAutoNum type="alphaUcPeriod"/>
            </a:pPr>
            <a:r>
              <a:rPr lang="es-ES" sz="2000" dirty="0" smtClean="0"/>
              <a:t>Old leaves decompose.</a:t>
            </a:r>
          </a:p>
          <a:p>
            <a:pPr marL="342900" indent="-342900" algn="just">
              <a:buFont typeface="+mj-lt"/>
              <a:buAutoNum type="alphaUcPeriod"/>
            </a:pPr>
            <a:r>
              <a:rPr lang="es-ES" sz="2000" dirty="0" smtClean="0"/>
              <a:t>We paint wood.</a:t>
            </a:r>
          </a:p>
          <a:p>
            <a:pPr marL="342900" indent="-342900" algn="just">
              <a:buFont typeface="+mj-lt"/>
              <a:buAutoNum type="alphaUcPeriod"/>
            </a:pPr>
            <a:r>
              <a:rPr lang="es-ES" sz="2000" dirty="0" smtClean="0"/>
              <a:t>Ice melts.</a:t>
            </a:r>
          </a:p>
        </p:txBody>
      </p:sp>
      <p:sp>
        <p:nvSpPr>
          <p:cNvPr id="5" name="4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2</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0" y="1071546"/>
            <a:ext cx="9144000" cy="1200329"/>
          </a:xfrm>
          <a:prstGeom prst="rect">
            <a:avLst/>
          </a:prstGeom>
          <a:noFill/>
        </p:spPr>
        <p:txBody>
          <a:bodyPr wrap="square" rtlCol="0">
            <a:spAutoFit/>
          </a:bodyPr>
          <a:lstStyle/>
          <a:p>
            <a:pPr algn="just"/>
            <a:r>
              <a:rPr lang="en-US" sz="2400" dirty="0" smtClean="0"/>
              <a:t>We know that the liquid contained in a glass is a pure substance whose density is </a:t>
            </a:r>
            <a:r>
              <a:rPr lang="es-ES" sz="2400" dirty="0" smtClean="0"/>
              <a:t>0,9 g/</a:t>
            </a:r>
            <a:r>
              <a:rPr lang="es-ES" sz="2400" dirty="0" smtClean="0">
                <a:solidFill>
                  <a:srgbClr val="000000"/>
                </a:solidFill>
                <a:ea typeface="Times New Roman"/>
              </a:rPr>
              <a:t>cm</a:t>
            </a:r>
            <a:r>
              <a:rPr lang="es-ES" sz="2400" baseline="30000" dirty="0" smtClean="0">
                <a:solidFill>
                  <a:srgbClr val="000000"/>
                </a:solidFill>
                <a:ea typeface="Times New Roman"/>
              </a:rPr>
              <a:t>3 </a:t>
            </a:r>
            <a:r>
              <a:rPr lang="es-ES" sz="2400" dirty="0" smtClean="0">
                <a:solidFill>
                  <a:srgbClr val="000000"/>
                </a:solidFill>
                <a:ea typeface="Times New Roman"/>
              </a:rPr>
              <a:t>. </a:t>
            </a:r>
            <a:r>
              <a:rPr lang="en-US" sz="2400" dirty="0" smtClean="0"/>
              <a:t>We warm it up and we let it cool verifying that the density is now of </a:t>
            </a:r>
            <a:r>
              <a:rPr lang="es-ES" sz="2400" dirty="0" smtClean="0"/>
              <a:t>1 g/</a:t>
            </a:r>
            <a:r>
              <a:rPr lang="es-ES" sz="2400" dirty="0" smtClean="0">
                <a:solidFill>
                  <a:srgbClr val="000000"/>
                </a:solidFill>
                <a:ea typeface="Times New Roman"/>
              </a:rPr>
              <a:t>cm</a:t>
            </a:r>
            <a:r>
              <a:rPr lang="es-ES" sz="2400" baseline="30000" dirty="0" smtClean="0">
                <a:solidFill>
                  <a:srgbClr val="000000"/>
                </a:solidFill>
                <a:ea typeface="Times New Roman"/>
              </a:rPr>
              <a:t>3</a:t>
            </a:r>
          </a:p>
        </p:txBody>
      </p:sp>
      <p:sp>
        <p:nvSpPr>
          <p:cNvPr id="6" name="5 CuadroTexto"/>
          <p:cNvSpPr txBox="1"/>
          <p:nvPr/>
        </p:nvSpPr>
        <p:spPr>
          <a:xfrm>
            <a:off x="571472" y="2906626"/>
            <a:ext cx="8001056" cy="2308324"/>
          </a:xfrm>
          <a:prstGeom prst="rect">
            <a:avLst/>
          </a:prstGeom>
          <a:solidFill>
            <a:schemeClr val="accent2">
              <a:lumMod val="20000"/>
              <a:lumOff val="80000"/>
            </a:schemeClr>
          </a:solidFill>
        </p:spPr>
        <p:txBody>
          <a:bodyPr wrap="square" rtlCol="0">
            <a:spAutoFit/>
          </a:bodyPr>
          <a:lstStyle/>
          <a:p>
            <a:pPr marL="457200" indent="-457200" algn="just">
              <a:buFont typeface="+mj-lt"/>
              <a:buAutoNum type="alphaUcPeriod"/>
            </a:pPr>
            <a:r>
              <a:rPr lang="es-ES" sz="2400" dirty="0" smtClean="0"/>
              <a:t>Is the obtained liquid the same substance of the beginning? Why?</a:t>
            </a:r>
          </a:p>
          <a:p>
            <a:pPr marL="457200" indent="-457200" algn="just">
              <a:buFont typeface="+mj-lt"/>
              <a:buAutoNum type="alphaUcPeriod"/>
            </a:pPr>
            <a:endParaRPr lang="es-ES" sz="2400" dirty="0" smtClean="0"/>
          </a:p>
          <a:p>
            <a:pPr marL="457200" indent="-457200" algn="just">
              <a:buFont typeface="+mj-lt"/>
              <a:buAutoNum type="alphaUcPeriod"/>
            </a:pPr>
            <a:endParaRPr lang="es-ES" sz="2400" dirty="0" smtClean="0"/>
          </a:p>
          <a:p>
            <a:pPr marL="457200" indent="-457200" algn="just">
              <a:buFont typeface="+mj-lt"/>
              <a:buAutoNum type="alphaUcPeriod"/>
            </a:pPr>
            <a:endParaRPr lang="es-ES" sz="2400" dirty="0" smtClean="0"/>
          </a:p>
          <a:p>
            <a:pPr marL="457200" indent="-457200" algn="just">
              <a:buFont typeface="+mj-lt"/>
              <a:buAutoNum type="alphaUcPeriod"/>
            </a:pPr>
            <a:r>
              <a:rPr lang="en-US" sz="2400" dirty="0" smtClean="0"/>
              <a:t>Is a physical or chemical change?  Why?</a:t>
            </a:r>
            <a:endParaRPr lang="es-ES" sz="2400" dirty="0"/>
          </a:p>
        </p:txBody>
      </p:sp>
      <p:sp>
        <p:nvSpPr>
          <p:cNvPr id="7" name="6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Rectángulo"/>
          <p:cNvSpPr>
            <a:spLocks noChangeArrowheads="1"/>
          </p:cNvSpPr>
          <p:nvPr/>
        </p:nvSpPr>
        <p:spPr bwMode="auto">
          <a:xfrm>
            <a:off x="0" y="714356"/>
            <a:ext cx="9144000" cy="400110"/>
          </a:xfrm>
          <a:prstGeom prst="rect">
            <a:avLst/>
          </a:prstGeom>
          <a:noFill/>
          <a:ln w="9525">
            <a:noFill/>
            <a:miter lim="800000"/>
            <a:headEnd/>
            <a:tailEnd/>
          </a:ln>
        </p:spPr>
        <p:txBody>
          <a:bodyPr>
            <a:spAutoFit/>
          </a:bodyPr>
          <a:lstStyle/>
          <a:p>
            <a:r>
              <a:rPr lang="en-US" sz="2000" dirty="0"/>
              <a:t>Draw a molecule of the following substances knowing the </a:t>
            </a:r>
            <a:r>
              <a:rPr lang="en-US" sz="2000" dirty="0" smtClean="0"/>
              <a:t>formula.</a:t>
            </a:r>
            <a:endParaRPr lang="es-ES" sz="2000" dirty="0"/>
          </a:p>
        </p:txBody>
      </p:sp>
      <p:sp>
        <p:nvSpPr>
          <p:cNvPr id="6" name="5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3</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graphicFrame>
        <p:nvGraphicFramePr>
          <p:cNvPr id="5" name="4 Tabla"/>
          <p:cNvGraphicFramePr>
            <a:graphicFrameLocks noGrp="1"/>
          </p:cNvGraphicFramePr>
          <p:nvPr/>
        </p:nvGraphicFramePr>
        <p:xfrm>
          <a:off x="642910" y="1185354"/>
          <a:ext cx="7858180" cy="5601232"/>
        </p:xfrm>
        <a:graphic>
          <a:graphicData uri="http://schemas.openxmlformats.org/drawingml/2006/table">
            <a:tbl>
              <a:tblPr firstRow="1" bandRow="1">
                <a:tableStyleId>{5C22544A-7EE6-4342-B048-85BDC9FD1C3A}</a:tableStyleId>
              </a:tblPr>
              <a:tblGrid>
                <a:gridCol w="3929090"/>
                <a:gridCol w="3929090"/>
              </a:tblGrid>
              <a:tr h="214314">
                <a:tc>
                  <a:txBody>
                    <a:bodyPr/>
                    <a:lstStyle/>
                    <a:p>
                      <a:pPr algn="ctr"/>
                      <a:r>
                        <a:rPr lang="es-ES" sz="2000" dirty="0" smtClean="0">
                          <a:solidFill>
                            <a:schemeClr val="tx1"/>
                          </a:solidFill>
                        </a:rPr>
                        <a:t>Substance</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s-ES" sz="2000" b="1" dirty="0" smtClean="0">
                          <a:solidFill>
                            <a:schemeClr val="tx1"/>
                          </a:solidFill>
                        </a:rPr>
                        <a:t>Drawing</a:t>
                      </a:r>
                      <a:endParaRPr lang="es-ES" sz="2000" b="1" dirty="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26392">
                <a:tc>
                  <a:txBody>
                    <a:bodyPr/>
                    <a:lstStyle/>
                    <a:p>
                      <a:r>
                        <a:rPr lang="es-ES" sz="2000" dirty="0" smtClean="0"/>
                        <a:t>Mercury,</a:t>
                      </a:r>
                      <a:r>
                        <a:rPr lang="es-ES" sz="2000" baseline="0" dirty="0" smtClean="0"/>
                        <a:t> </a:t>
                      </a:r>
                      <a:r>
                        <a:rPr lang="es-ES" sz="2000" b="1" baseline="0" dirty="0" smtClean="0">
                          <a:solidFill>
                            <a:schemeClr val="accent2">
                              <a:lumMod val="75000"/>
                            </a:schemeClr>
                          </a:solidFill>
                        </a:rPr>
                        <a:t>Hg</a:t>
                      </a:r>
                      <a:endParaRPr lang="es-ES" sz="2000" b="1" dirty="0">
                        <a:solidFill>
                          <a:schemeClr val="accent2">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000" dirty="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2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Carbon</a:t>
                      </a:r>
                      <a:r>
                        <a:rPr lang="es-ES" sz="2000" baseline="0" dirty="0" smtClean="0"/>
                        <a:t> monoxide</a:t>
                      </a:r>
                      <a:r>
                        <a:rPr lang="es-ES" sz="2000" dirty="0" smtClean="0"/>
                        <a:t>, </a:t>
                      </a:r>
                      <a:r>
                        <a:rPr lang="es-ES" sz="2000" b="1" kern="1200" dirty="0" smtClean="0">
                          <a:solidFill>
                            <a:schemeClr val="accent2">
                              <a:lumMod val="75000"/>
                            </a:schemeClr>
                          </a:solidFill>
                          <a:latin typeface="+mn-lt"/>
                          <a:ea typeface="+mn-ea"/>
                          <a:cs typeface="+mn-cs"/>
                        </a:rPr>
                        <a:t>CO</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kern="1200" dirty="0" smtClean="0">
                        <a:solidFill>
                          <a:srgbClr val="C00000"/>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21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Sodium chloride, </a:t>
                      </a:r>
                      <a:r>
                        <a:rPr lang="es-ES" sz="2000" b="1" dirty="0" smtClean="0">
                          <a:solidFill>
                            <a:schemeClr val="accent2">
                              <a:lumMod val="75000"/>
                            </a:schemeClr>
                          </a:solidFill>
                        </a:rPr>
                        <a:t>NaCl</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9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Hydrogen, </a:t>
                      </a:r>
                      <a:r>
                        <a:rPr lang="es-ES" sz="2000" b="1" kern="1200" dirty="0" smtClean="0">
                          <a:solidFill>
                            <a:schemeClr val="accent2">
                              <a:lumMod val="75000"/>
                            </a:schemeClr>
                          </a:solidFill>
                          <a:latin typeface="+mn-lt"/>
                          <a:ea typeface="+mn-ea"/>
                          <a:cs typeface="+mn-cs"/>
                        </a:rPr>
                        <a:t>H</a:t>
                      </a:r>
                      <a:r>
                        <a:rPr lang="es-ES" sz="2000" b="1" kern="1200" baseline="-25000" dirty="0" smtClean="0">
                          <a:solidFill>
                            <a:schemeClr val="accent2">
                              <a:lumMod val="75000"/>
                            </a:schemeClr>
                          </a:solidFill>
                          <a:latin typeface="+mn-lt"/>
                          <a:ea typeface="+mn-ea"/>
                          <a:cs typeface="+mn-cs"/>
                        </a:rPr>
                        <a:t>2</a:t>
                      </a:r>
                      <a:endParaRPr lang="es-ES" sz="20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000" dirty="0"/>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460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kern="1200" dirty="0" smtClean="0">
                          <a:solidFill>
                            <a:schemeClr val="tx1"/>
                          </a:solidFill>
                          <a:latin typeface="+mn-lt"/>
                          <a:ea typeface="+mn-ea"/>
                          <a:cs typeface="+mn-cs"/>
                        </a:rPr>
                        <a:t>Copper</a:t>
                      </a:r>
                      <a:r>
                        <a:rPr lang="es-ES" sz="2000" b="0" kern="1200" baseline="0" dirty="0" smtClean="0">
                          <a:solidFill>
                            <a:schemeClr val="tx1"/>
                          </a:solidFill>
                          <a:latin typeface="+mn-lt"/>
                          <a:ea typeface="+mn-ea"/>
                          <a:cs typeface="+mn-cs"/>
                        </a:rPr>
                        <a:t> sulphate, </a:t>
                      </a:r>
                      <a:r>
                        <a:rPr lang="es-ES" sz="2000" b="1" kern="1200" baseline="0" dirty="0" smtClean="0">
                          <a:solidFill>
                            <a:schemeClr val="accent2">
                              <a:lumMod val="75000"/>
                            </a:schemeClr>
                          </a:solidFill>
                          <a:latin typeface="+mn-lt"/>
                          <a:ea typeface="+mn-ea"/>
                          <a:cs typeface="+mn-cs"/>
                        </a:rPr>
                        <a:t>CuSO</a:t>
                      </a:r>
                      <a:r>
                        <a:rPr lang="es-ES" sz="2000" b="1" kern="1200" baseline="-25000" dirty="0" smtClean="0">
                          <a:solidFill>
                            <a:schemeClr val="accent2">
                              <a:lumMod val="75000"/>
                            </a:schemeClr>
                          </a:solidFill>
                          <a:latin typeface="+mn-lt"/>
                          <a:ea typeface="+mn-ea"/>
                          <a:cs typeface="+mn-cs"/>
                        </a:rPr>
                        <a:t>4</a:t>
                      </a:r>
                      <a:endParaRPr lang="es-ES" sz="20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5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Butane,</a:t>
                      </a:r>
                      <a:r>
                        <a:rPr lang="es-ES" sz="2000" baseline="0" dirty="0" smtClean="0"/>
                        <a:t> </a:t>
                      </a:r>
                      <a:r>
                        <a:rPr lang="es-ES" sz="2000" b="1" kern="1200" dirty="0" smtClean="0">
                          <a:solidFill>
                            <a:schemeClr val="accent2">
                              <a:lumMod val="75000"/>
                            </a:schemeClr>
                          </a:solidFill>
                          <a:latin typeface="+mn-lt"/>
                          <a:ea typeface="+mn-ea"/>
                          <a:cs typeface="+mn-cs"/>
                        </a:rPr>
                        <a:t>C</a:t>
                      </a:r>
                      <a:r>
                        <a:rPr lang="es-ES" sz="2000" b="1" kern="1200" baseline="-25000" dirty="0" smtClean="0">
                          <a:solidFill>
                            <a:schemeClr val="accent2">
                              <a:lumMod val="75000"/>
                            </a:schemeClr>
                          </a:solidFill>
                          <a:latin typeface="+mn-lt"/>
                          <a:ea typeface="+mn-ea"/>
                          <a:cs typeface="+mn-cs"/>
                        </a:rPr>
                        <a:t>4</a:t>
                      </a:r>
                      <a:r>
                        <a:rPr lang="es-ES" sz="2000" b="1" kern="1200" dirty="0" smtClean="0">
                          <a:solidFill>
                            <a:schemeClr val="accent2">
                              <a:lumMod val="75000"/>
                            </a:schemeClr>
                          </a:solidFill>
                          <a:latin typeface="+mn-lt"/>
                          <a:ea typeface="+mn-ea"/>
                          <a:cs typeface="+mn-cs"/>
                        </a:rPr>
                        <a:t>H</a:t>
                      </a:r>
                      <a:r>
                        <a:rPr lang="es-ES" sz="2000" b="1" kern="1200" baseline="-25000" dirty="0" smtClean="0">
                          <a:solidFill>
                            <a:schemeClr val="accent2">
                              <a:lumMod val="75000"/>
                            </a:schemeClr>
                          </a:solidFill>
                          <a:latin typeface="+mn-lt"/>
                          <a:ea typeface="+mn-ea"/>
                          <a:cs typeface="+mn-cs"/>
                        </a:rPr>
                        <a:t>10</a:t>
                      </a:r>
                      <a:endParaRPr lang="es-ES" sz="20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2976">
                <a:tc>
                  <a:txBody>
                    <a:bodyPr/>
                    <a:lstStyle/>
                    <a:p>
                      <a:r>
                        <a:rPr lang="es-ES" sz="2000" dirty="0" smtClean="0"/>
                        <a:t>Calcium oxide, </a:t>
                      </a:r>
                      <a:r>
                        <a:rPr lang="es-ES" sz="2000" b="1" dirty="0" smtClean="0">
                          <a:solidFill>
                            <a:schemeClr val="accent2">
                              <a:lumMod val="75000"/>
                            </a:schemeClr>
                          </a:solidFill>
                        </a:rPr>
                        <a:t>CaO</a:t>
                      </a:r>
                      <a:endParaRPr lang="es-ES" sz="2000" b="1" dirty="0">
                        <a:solidFill>
                          <a:schemeClr val="accent2">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39302">
                <a:tc>
                  <a:txBody>
                    <a:bodyPr/>
                    <a:lstStyle/>
                    <a:p>
                      <a:r>
                        <a:rPr lang="es-ES" sz="2000" dirty="0" smtClean="0"/>
                        <a:t>Helium, </a:t>
                      </a:r>
                      <a:r>
                        <a:rPr lang="es-ES" sz="2000" b="1" dirty="0" smtClean="0">
                          <a:solidFill>
                            <a:schemeClr val="accent2">
                              <a:lumMod val="75000"/>
                            </a:schemeClr>
                          </a:solidFill>
                        </a:rPr>
                        <a:t>He</a:t>
                      </a:r>
                      <a:endParaRPr lang="es-ES" sz="2000" b="1" dirty="0">
                        <a:solidFill>
                          <a:schemeClr val="accent2">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8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0" kern="1200" dirty="0" smtClean="0">
                          <a:solidFill>
                            <a:schemeClr val="dk1"/>
                          </a:solidFill>
                          <a:latin typeface="+mn-lt"/>
                          <a:ea typeface="+mn-ea"/>
                          <a:cs typeface="+mn-cs"/>
                        </a:rPr>
                        <a:t>Ammonia, </a:t>
                      </a:r>
                      <a:r>
                        <a:rPr lang="es-ES" sz="1800" b="1" kern="1200" dirty="0" smtClean="0">
                          <a:solidFill>
                            <a:schemeClr val="accent2">
                              <a:lumMod val="75000"/>
                            </a:schemeClr>
                          </a:solidFill>
                          <a:latin typeface="+mn-lt"/>
                          <a:ea typeface="+mn-ea"/>
                          <a:cs typeface="+mn-cs"/>
                        </a:rPr>
                        <a:t>NH</a:t>
                      </a:r>
                      <a:r>
                        <a:rPr lang="es-ES" sz="1800" b="1" kern="1200" baseline="-25000" dirty="0" smtClean="0">
                          <a:solidFill>
                            <a:schemeClr val="accent2">
                              <a:lumMod val="75000"/>
                            </a:schemeClr>
                          </a:solidFill>
                          <a:latin typeface="+mn-lt"/>
                          <a:ea typeface="+mn-ea"/>
                          <a:cs typeface="+mn-cs"/>
                        </a:rPr>
                        <a:t>3</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tx1"/>
                          </a:solidFill>
                          <a:latin typeface="+mn-lt"/>
                          <a:ea typeface="+mn-ea"/>
                          <a:cs typeface="+mn-cs"/>
                        </a:rPr>
                        <a:t>Methane, </a:t>
                      </a:r>
                      <a:r>
                        <a:rPr lang="es-ES" sz="1800" b="1" kern="1200" dirty="0" smtClean="0">
                          <a:solidFill>
                            <a:schemeClr val="accent2">
                              <a:lumMod val="75000"/>
                            </a:schemeClr>
                          </a:solidFill>
                          <a:latin typeface="+mn-lt"/>
                          <a:ea typeface="+mn-ea"/>
                          <a:cs typeface="+mn-cs"/>
                        </a:rPr>
                        <a:t>CH</a:t>
                      </a:r>
                      <a:r>
                        <a:rPr lang="es-ES" sz="1800" b="1" kern="1200" baseline="-25000" dirty="0" smtClean="0">
                          <a:solidFill>
                            <a:schemeClr val="accent2">
                              <a:lumMod val="75000"/>
                            </a:schemeClr>
                          </a:solidFill>
                          <a:latin typeface="+mn-lt"/>
                          <a:ea typeface="+mn-ea"/>
                          <a:cs typeface="+mn-cs"/>
                        </a:rPr>
                        <a:t>4</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tx1"/>
                          </a:solidFill>
                          <a:latin typeface="+mn-lt"/>
                          <a:ea typeface="+mn-ea"/>
                          <a:cs typeface="+mn-cs"/>
                        </a:rPr>
                        <a:t>Nitrogen, </a:t>
                      </a:r>
                      <a:r>
                        <a:rPr lang="es-ES" sz="1800" b="1" kern="1200" dirty="0" smtClean="0">
                          <a:solidFill>
                            <a:schemeClr val="accent2">
                              <a:lumMod val="75000"/>
                            </a:schemeClr>
                          </a:solidFill>
                          <a:latin typeface="+mn-lt"/>
                          <a:ea typeface="+mn-ea"/>
                          <a:cs typeface="+mn-cs"/>
                        </a:rPr>
                        <a:t>N</a:t>
                      </a:r>
                      <a:r>
                        <a:rPr lang="es-ES" sz="1800" b="1" kern="1200" baseline="-25000" dirty="0" smtClean="0">
                          <a:solidFill>
                            <a:schemeClr val="accent2">
                              <a:lumMod val="75000"/>
                            </a:schemeClr>
                          </a:solidFill>
                          <a:latin typeface="+mn-lt"/>
                          <a:ea typeface="+mn-ea"/>
                          <a:cs typeface="+mn-cs"/>
                        </a:rPr>
                        <a:t>2</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aseline="0" dirty="0" smtClean="0"/>
                        <a:t>Ethanol, </a:t>
                      </a:r>
                      <a:r>
                        <a:rPr lang="es-ES" sz="1800" b="1" kern="1200" dirty="0" smtClean="0">
                          <a:solidFill>
                            <a:schemeClr val="accent2">
                              <a:lumMod val="75000"/>
                            </a:schemeClr>
                          </a:solidFill>
                          <a:latin typeface="+mn-lt"/>
                          <a:ea typeface="+mn-ea"/>
                          <a:cs typeface="+mn-cs"/>
                        </a:rPr>
                        <a:t>C</a:t>
                      </a:r>
                      <a:r>
                        <a:rPr lang="es-ES" sz="1800" b="1" kern="1200" baseline="-25000" dirty="0" smtClean="0">
                          <a:solidFill>
                            <a:schemeClr val="accent2">
                              <a:lumMod val="75000"/>
                            </a:schemeClr>
                          </a:solidFill>
                          <a:latin typeface="+mn-lt"/>
                          <a:ea typeface="+mn-ea"/>
                          <a:cs typeface="+mn-cs"/>
                        </a:rPr>
                        <a:t>2</a:t>
                      </a:r>
                      <a:r>
                        <a:rPr lang="es-ES" sz="1800" b="1" kern="1200" dirty="0" smtClean="0">
                          <a:solidFill>
                            <a:schemeClr val="accent2">
                              <a:lumMod val="75000"/>
                            </a:schemeClr>
                          </a:solidFill>
                          <a:latin typeface="+mn-lt"/>
                          <a:ea typeface="+mn-ea"/>
                          <a:cs typeface="+mn-cs"/>
                        </a:rPr>
                        <a:t>H</a:t>
                      </a:r>
                      <a:r>
                        <a:rPr lang="es-ES" sz="1800" b="1" kern="1200" baseline="-25000" dirty="0" smtClean="0">
                          <a:solidFill>
                            <a:schemeClr val="accent2">
                              <a:lumMod val="75000"/>
                            </a:schemeClr>
                          </a:solidFill>
                          <a:latin typeface="+mn-lt"/>
                          <a:ea typeface="+mn-ea"/>
                          <a:cs typeface="+mn-cs"/>
                        </a:rPr>
                        <a:t>6</a:t>
                      </a:r>
                      <a:r>
                        <a:rPr lang="es-ES" sz="1800" b="1" kern="1200" baseline="0" dirty="0" smtClean="0">
                          <a:solidFill>
                            <a:schemeClr val="accent2">
                              <a:lumMod val="75000"/>
                            </a:schemeClr>
                          </a:solidFill>
                          <a:latin typeface="+mn-lt"/>
                          <a:ea typeface="+mn-ea"/>
                          <a:cs typeface="+mn-cs"/>
                        </a:rPr>
                        <a:t>O</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7" name="6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625" y="323873"/>
            <a:ext cx="8286750" cy="6462713"/>
          </a:xfrm>
          <a:prstGeom prst="rect">
            <a:avLst/>
          </a:prstGeom>
          <a:ln w="28575">
            <a:solidFill>
              <a:schemeClr val="accent2">
                <a:lumMod val="60000"/>
                <a:lumOff val="40000"/>
              </a:schemeClr>
            </a:solidFill>
          </a:ln>
        </p:spPr>
        <p:txBody>
          <a:bodyPr>
            <a:spAutoFit/>
          </a:bodyPr>
          <a:lstStyle/>
          <a:p>
            <a:pPr marL="342900" indent="-342900" algn="just">
              <a:buFont typeface="+mj-lt"/>
              <a:buAutoNum type="arabicPeriod"/>
              <a:defRPr/>
            </a:pPr>
            <a:r>
              <a:rPr lang="en-US" dirty="0"/>
              <a:t>To know the basic characteristics of chemical reactions.</a:t>
            </a:r>
          </a:p>
          <a:p>
            <a:pPr marL="342900" indent="-342900" algn="just">
              <a:buFont typeface="+mj-lt"/>
              <a:buAutoNum type="arabicPeriod"/>
              <a:defRPr/>
            </a:pPr>
            <a:r>
              <a:rPr lang="en-US" dirty="0"/>
              <a:t>To know the differences between physical changes and chemical changes.</a:t>
            </a:r>
          </a:p>
          <a:p>
            <a:pPr marL="342900" indent="-342900" algn="just">
              <a:buFont typeface="+mj-lt"/>
              <a:buAutoNum type="arabicPeriod"/>
              <a:defRPr/>
            </a:pPr>
            <a:r>
              <a:rPr lang="en-US" dirty="0"/>
              <a:t>To know how to classify processes as chemical or physical changes according to </a:t>
            </a:r>
            <a:r>
              <a:rPr lang="en-US" dirty="0" smtClean="0"/>
              <a:t>wether </a:t>
            </a:r>
            <a:r>
              <a:rPr lang="en-US" dirty="0"/>
              <a:t>characteristic properties of the substances vary or not. </a:t>
            </a:r>
          </a:p>
          <a:p>
            <a:pPr marL="342900" indent="-342900" algn="just">
              <a:buFont typeface="+mj-lt"/>
              <a:buAutoNum type="arabicPeriod"/>
              <a:defRPr/>
            </a:pPr>
            <a:r>
              <a:rPr lang="en-US" dirty="0"/>
              <a:t>To know the concepts of simple substance and compound. </a:t>
            </a:r>
          </a:p>
          <a:p>
            <a:pPr marL="342900" indent="-342900" algn="just">
              <a:buFont typeface="+mj-lt"/>
              <a:buAutoNum type="arabicPeriod"/>
              <a:defRPr/>
            </a:pPr>
            <a:r>
              <a:rPr lang="en-US" dirty="0"/>
              <a:t>To know of </a:t>
            </a:r>
            <a:r>
              <a:rPr lang="en-US" dirty="0" smtClean="0"/>
              <a:t>what </a:t>
            </a:r>
            <a:r>
              <a:rPr lang="en-US" dirty="0"/>
              <a:t>the processes of thermal decomposition and electrolysis consist. </a:t>
            </a:r>
          </a:p>
          <a:p>
            <a:pPr marL="342900" indent="-342900" algn="just">
              <a:buFont typeface="+mj-lt"/>
              <a:buAutoNum type="arabicPeriod"/>
              <a:defRPr/>
            </a:pPr>
            <a:r>
              <a:rPr lang="en-US" dirty="0"/>
              <a:t>To be able to identify a simple substance or a compound according to </a:t>
            </a:r>
            <a:r>
              <a:rPr lang="en-US" dirty="0" smtClean="0"/>
              <a:t>wether it decomposes </a:t>
            </a:r>
            <a:r>
              <a:rPr lang="en-US" dirty="0"/>
              <a:t>or not. </a:t>
            </a:r>
          </a:p>
          <a:p>
            <a:pPr marL="342900" indent="-342900" algn="just">
              <a:buFont typeface="+mj-lt"/>
              <a:buAutoNum type="arabicPeriod"/>
              <a:defRPr/>
            </a:pPr>
            <a:r>
              <a:rPr lang="en-US" dirty="0"/>
              <a:t>To know the hypotheses of the atomic theory. </a:t>
            </a:r>
          </a:p>
          <a:p>
            <a:pPr marL="342900" indent="-342900" algn="just">
              <a:buFont typeface="+mj-lt"/>
              <a:buAutoNum type="arabicPeriod"/>
              <a:defRPr/>
            </a:pPr>
            <a:r>
              <a:rPr lang="en-US" dirty="0"/>
              <a:t>To know what is a symbol and the meaning of a formula. </a:t>
            </a:r>
          </a:p>
          <a:p>
            <a:pPr marL="342900" indent="-342900" algn="just">
              <a:buFont typeface="+mj-lt"/>
              <a:buAutoNum type="arabicPeriod"/>
              <a:defRPr/>
            </a:pPr>
            <a:r>
              <a:rPr lang="en-US" dirty="0"/>
              <a:t>To know the name and the symbols of the most common elements.</a:t>
            </a:r>
          </a:p>
          <a:p>
            <a:pPr marL="342900" indent="-342900" algn="just">
              <a:buFont typeface="+mj-lt"/>
              <a:buAutoNum type="arabicPeriod"/>
              <a:defRPr/>
            </a:pPr>
            <a:r>
              <a:rPr lang="en-US" dirty="0"/>
              <a:t>To know the theoretical concept of chemical reaction. </a:t>
            </a:r>
          </a:p>
          <a:p>
            <a:pPr marL="342900" indent="-342900" algn="just">
              <a:buFont typeface="+mj-lt"/>
              <a:buAutoNum type="arabicPeriod"/>
              <a:defRPr/>
            </a:pPr>
            <a:r>
              <a:rPr lang="en-US" dirty="0"/>
              <a:t>To know the basic physical and chemical properties of hydrogen, oxygen and carbon dioxide. </a:t>
            </a:r>
          </a:p>
          <a:p>
            <a:pPr marL="342900" indent="-342900" algn="just">
              <a:buFont typeface="+mj-lt"/>
              <a:buAutoNum type="arabicPeriod"/>
              <a:defRPr/>
            </a:pPr>
            <a:r>
              <a:rPr lang="en-US" dirty="0"/>
              <a:t>To know how to recognize hydrogen, oxygen and carbon dioxide in a laboratory.</a:t>
            </a:r>
          </a:p>
          <a:p>
            <a:pPr marL="342900" indent="-342900" algn="just">
              <a:buFont typeface="+mj-lt"/>
              <a:buAutoNum type="arabicPeriod"/>
              <a:defRPr/>
            </a:pPr>
            <a:r>
              <a:rPr lang="en-US" dirty="0"/>
              <a:t>To know the characteristics of combustion reactions.</a:t>
            </a:r>
          </a:p>
          <a:p>
            <a:pPr marL="342900" indent="-342900" algn="just">
              <a:buFont typeface="+mj-lt"/>
              <a:buAutoNum type="arabicPeriod"/>
              <a:defRPr/>
            </a:pPr>
            <a:r>
              <a:rPr lang="en-US" dirty="0"/>
              <a:t>To draw molecular diagrams of substances from the knowledge of its formulas and their state of aggregation. </a:t>
            </a:r>
          </a:p>
          <a:p>
            <a:pPr marL="342900" indent="-342900" algn="just">
              <a:buFont typeface="+mj-lt"/>
              <a:buAutoNum type="arabicPeriod"/>
              <a:defRPr/>
            </a:pPr>
            <a:r>
              <a:rPr lang="en-US" dirty="0"/>
              <a:t>To draw atomic-molecular diagrams that represent a chemical reaction.</a:t>
            </a:r>
          </a:p>
          <a:p>
            <a:pPr marL="342900" indent="-342900" algn="just">
              <a:buFont typeface="+mj-lt"/>
              <a:buAutoNum type="arabicPeriod"/>
              <a:defRPr/>
            </a:pPr>
            <a:r>
              <a:rPr lang="en-US" dirty="0"/>
              <a:t>To differentiate between the observed facts and the theoretical explanations for them.</a:t>
            </a:r>
            <a:endParaRPr lang="es-ES" dirty="0"/>
          </a:p>
        </p:txBody>
      </p:sp>
      <p:sp>
        <p:nvSpPr>
          <p:cNvPr id="9" name="8 CuadroTexto"/>
          <p:cNvSpPr txBox="1"/>
          <p:nvPr/>
        </p:nvSpPr>
        <p:spPr>
          <a:xfrm>
            <a:off x="357158" y="-71462"/>
            <a:ext cx="1643078" cy="461665"/>
          </a:xfrm>
          <a:prstGeom prst="rect">
            <a:avLst/>
          </a:prstGeom>
          <a:noFill/>
        </p:spPr>
        <p:txBody>
          <a:bodyPr wrap="square">
            <a:spAutoFit/>
          </a:bodyPr>
          <a:lstStyle/>
          <a:p>
            <a:pPr>
              <a:defRPr/>
            </a:pPr>
            <a:r>
              <a:rPr lang="en-US" sz="2400" dirty="0">
                <a:solidFill>
                  <a:schemeClr val="accent2">
                    <a:lumMod val="60000"/>
                    <a:lumOff val="40000"/>
                  </a:schemeClr>
                </a:solidFill>
                <a:latin typeface="Arial" pitchFamily="34" charset="0"/>
                <a:cs typeface="Arial" pitchFamily="34" charset="0"/>
              </a:rPr>
              <a:t>Objectives</a:t>
            </a:r>
            <a:endParaRPr lang="es-ES" sz="2400" dirty="0">
              <a:solidFill>
                <a:schemeClr val="accent2">
                  <a:lumMod val="60000"/>
                  <a:lumOff val="40000"/>
                </a:schemeClr>
              </a:solidFill>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4</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7" name="6 Rectángulo"/>
          <p:cNvSpPr/>
          <p:nvPr/>
        </p:nvSpPr>
        <p:spPr>
          <a:xfrm>
            <a:off x="0" y="714356"/>
            <a:ext cx="9144000" cy="830997"/>
          </a:xfrm>
          <a:prstGeom prst="rect">
            <a:avLst/>
          </a:prstGeom>
        </p:spPr>
        <p:txBody>
          <a:bodyPr wrap="square">
            <a:spAutoFit/>
          </a:bodyPr>
          <a:lstStyle/>
          <a:p>
            <a:pPr algn="just"/>
            <a:r>
              <a:rPr lang="en-US" sz="2400" dirty="0" smtClean="0"/>
              <a:t>Indicate the formula of the following substances from the drawing of one of its molecules.</a:t>
            </a:r>
            <a:endParaRPr lang="es-ES" sz="2400" dirty="0"/>
          </a:p>
        </p:txBody>
      </p:sp>
      <p:graphicFrame>
        <p:nvGraphicFramePr>
          <p:cNvPr id="33" name="32 Tabla"/>
          <p:cNvGraphicFramePr>
            <a:graphicFrameLocks noGrp="1"/>
          </p:cNvGraphicFramePr>
          <p:nvPr/>
        </p:nvGraphicFramePr>
        <p:xfrm>
          <a:off x="714348" y="2285992"/>
          <a:ext cx="7633102" cy="4364428"/>
        </p:xfrm>
        <a:graphic>
          <a:graphicData uri="http://schemas.openxmlformats.org/drawingml/2006/table">
            <a:tbl>
              <a:tblPr firstRow="1" bandRow="1">
                <a:tableStyleId>{5C22544A-7EE6-4342-B048-85BDC9FD1C3A}</a:tableStyleId>
              </a:tblPr>
              <a:tblGrid>
                <a:gridCol w="3816551"/>
                <a:gridCol w="3816551"/>
              </a:tblGrid>
              <a:tr h="464347">
                <a:tc>
                  <a:txBody>
                    <a:bodyPr/>
                    <a:lstStyle/>
                    <a:p>
                      <a:pPr algn="ctr"/>
                      <a:r>
                        <a:rPr lang="es-ES" sz="2300" dirty="0" smtClean="0">
                          <a:solidFill>
                            <a:schemeClr val="tx1"/>
                          </a:solidFill>
                        </a:rPr>
                        <a:t>MOLECULE</a:t>
                      </a:r>
                      <a:endParaRPr lang="es-ES" sz="2300" dirty="0">
                        <a:solidFill>
                          <a:schemeClr val="tx1"/>
                        </a:solidFill>
                      </a:endParaRPr>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75000"/>
                      </a:schemeClr>
                    </a:solidFill>
                  </a:tcPr>
                </a:tc>
                <a:tc>
                  <a:txBody>
                    <a:bodyPr/>
                    <a:lstStyle/>
                    <a:p>
                      <a:pPr algn="ctr"/>
                      <a:r>
                        <a:rPr lang="es-ES" sz="2300" dirty="0" smtClean="0">
                          <a:solidFill>
                            <a:schemeClr val="tx1"/>
                          </a:solidFill>
                        </a:rPr>
                        <a:t>FORMULA</a:t>
                      </a:r>
                      <a:endParaRPr lang="es-ES" sz="2300" dirty="0">
                        <a:solidFill>
                          <a:schemeClr val="tx1"/>
                        </a:solidFill>
                      </a:endParaRPr>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75000"/>
                      </a:schemeClr>
                    </a:solidFill>
                  </a:tcPr>
                </a:tc>
              </a:tr>
              <a:tr h="464347">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504092">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464347">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464347">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464347">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605210">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464347">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464347">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endParaRPr lang="es-ES" sz="2300" dirty="0"/>
                    </a:p>
                  </a:txBody>
                  <a:tcPr marL="114496" marR="114496" marT="57249" marB="57249">
                    <a:lnL w="19050" cap="flat" cmpd="sng" algn="ctr">
                      <a:solidFill>
                        <a:schemeClr val="accent2">
                          <a:lumMod val="50000"/>
                        </a:schemeClr>
                      </a:solidFill>
                      <a:prstDash val="solid"/>
                      <a:round/>
                      <a:headEnd type="none" w="med" len="med"/>
                      <a:tailEnd type="none" w="med" len="med"/>
                    </a:lnL>
                    <a:lnR w="19050" cap="flat" cmpd="sng" algn="ctr">
                      <a:solidFill>
                        <a:schemeClr val="accent2">
                          <a:lumMod val="50000"/>
                        </a:schemeClr>
                      </a:solidFill>
                      <a:prstDash val="solid"/>
                      <a:round/>
                      <a:headEnd type="none" w="med" len="med"/>
                      <a:tailEnd type="none" w="med" len="med"/>
                    </a:lnR>
                    <a:lnT w="19050" cap="flat" cmpd="sng" algn="ctr">
                      <a:solidFill>
                        <a:schemeClr val="accent2">
                          <a:lumMod val="50000"/>
                        </a:schemeClr>
                      </a:solidFill>
                      <a:prstDash val="solid"/>
                      <a:round/>
                      <a:headEnd type="none" w="med" len="med"/>
                      <a:tailEnd type="none" w="med" len="med"/>
                    </a:lnT>
                    <a:lnB w="1905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bl>
          </a:graphicData>
        </a:graphic>
      </p:graphicFrame>
      <p:grpSp>
        <p:nvGrpSpPr>
          <p:cNvPr id="58" name="57 Grupo"/>
          <p:cNvGrpSpPr/>
          <p:nvPr/>
        </p:nvGrpSpPr>
        <p:grpSpPr>
          <a:xfrm>
            <a:off x="285720" y="1606624"/>
            <a:ext cx="8323932" cy="393616"/>
            <a:chOff x="71406" y="1559470"/>
            <a:chExt cx="8323932" cy="393616"/>
          </a:xfrm>
        </p:grpSpPr>
        <p:grpSp>
          <p:nvGrpSpPr>
            <p:cNvPr id="32" name="31 Grupo"/>
            <p:cNvGrpSpPr/>
            <p:nvPr/>
          </p:nvGrpSpPr>
          <p:grpSpPr>
            <a:xfrm>
              <a:off x="71406" y="1559470"/>
              <a:ext cx="7323238" cy="393616"/>
              <a:chOff x="71406" y="1559470"/>
              <a:chExt cx="7323238" cy="393616"/>
            </a:xfrm>
          </p:grpSpPr>
          <p:grpSp>
            <p:nvGrpSpPr>
              <p:cNvPr id="9" name="8 Grupo"/>
              <p:cNvGrpSpPr/>
              <p:nvPr/>
            </p:nvGrpSpPr>
            <p:grpSpPr>
              <a:xfrm>
                <a:off x="2214546" y="1559470"/>
                <a:ext cx="858380" cy="369332"/>
                <a:chOff x="500034" y="2643182"/>
                <a:chExt cx="858380" cy="369332"/>
              </a:xfrm>
            </p:grpSpPr>
            <p:sp>
              <p:nvSpPr>
                <p:cNvPr id="10" name="9 CuadroTexto"/>
                <p:cNvSpPr txBox="1"/>
                <p:nvPr/>
              </p:nvSpPr>
              <p:spPr>
                <a:xfrm>
                  <a:off x="500034" y="2643182"/>
                  <a:ext cx="620683" cy="369332"/>
                </a:xfrm>
                <a:prstGeom prst="rect">
                  <a:avLst/>
                </a:prstGeom>
                <a:noFill/>
              </p:spPr>
              <p:txBody>
                <a:bodyPr wrap="none" rtlCol="0">
                  <a:spAutoFit/>
                </a:bodyPr>
                <a:lstStyle/>
                <a:p>
                  <a:r>
                    <a:rPr lang="es-ES" b="1" dirty="0" smtClean="0"/>
                    <a:t>Hg </a:t>
                  </a:r>
                  <a:r>
                    <a:rPr lang="es-ES" dirty="0" smtClean="0"/>
                    <a:t> </a:t>
                  </a:r>
                  <a:endParaRPr lang="es-ES" dirty="0"/>
                </a:p>
              </p:txBody>
            </p:sp>
            <p:sp>
              <p:nvSpPr>
                <p:cNvPr id="11" name="10 Conector"/>
                <p:cNvSpPr/>
                <p:nvPr/>
              </p:nvSpPr>
              <p:spPr>
                <a:xfrm>
                  <a:off x="1214414" y="2786058"/>
                  <a:ext cx="144000" cy="144000"/>
                </a:xfrm>
                <a:prstGeom prst="flowChartConnector">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grpSp>
          <p:grpSp>
            <p:nvGrpSpPr>
              <p:cNvPr id="15" name="14 Grupo"/>
              <p:cNvGrpSpPr/>
              <p:nvPr/>
            </p:nvGrpSpPr>
            <p:grpSpPr>
              <a:xfrm>
                <a:off x="4643438" y="1571612"/>
                <a:ext cx="1714512" cy="381474"/>
                <a:chOff x="214282" y="6417254"/>
                <a:chExt cx="1714512" cy="381474"/>
              </a:xfrm>
            </p:grpSpPr>
            <p:sp>
              <p:nvSpPr>
                <p:cNvPr id="16" name="15 Conector"/>
                <p:cNvSpPr/>
                <p:nvPr/>
              </p:nvSpPr>
              <p:spPr>
                <a:xfrm>
                  <a:off x="785786" y="6523006"/>
                  <a:ext cx="180000" cy="180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sp>
              <p:nvSpPr>
                <p:cNvPr id="17" name="16 Conector"/>
                <p:cNvSpPr/>
                <p:nvPr/>
              </p:nvSpPr>
              <p:spPr>
                <a:xfrm>
                  <a:off x="1784794" y="6560130"/>
                  <a:ext cx="144000" cy="144000"/>
                </a:xfrm>
                <a:prstGeom prst="flowChartConnector">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sp>
              <p:nvSpPr>
                <p:cNvPr id="18" name="17 CuadroTexto"/>
                <p:cNvSpPr txBox="1"/>
                <p:nvPr/>
              </p:nvSpPr>
              <p:spPr>
                <a:xfrm>
                  <a:off x="214282" y="6417254"/>
                  <a:ext cx="351378" cy="369332"/>
                </a:xfrm>
                <a:prstGeom prst="rect">
                  <a:avLst/>
                </a:prstGeom>
                <a:noFill/>
              </p:spPr>
              <p:txBody>
                <a:bodyPr wrap="none" rtlCol="0">
                  <a:spAutoFit/>
                </a:bodyPr>
                <a:lstStyle/>
                <a:p>
                  <a:r>
                    <a:rPr lang="es-ES" b="1" dirty="0" smtClean="0"/>
                    <a:t>C</a:t>
                  </a:r>
                  <a:endParaRPr lang="es-ES" b="1" dirty="0"/>
                </a:p>
              </p:txBody>
            </p:sp>
            <p:sp>
              <p:nvSpPr>
                <p:cNvPr id="19" name="18 CuadroTexto"/>
                <p:cNvSpPr txBox="1"/>
                <p:nvPr/>
              </p:nvSpPr>
              <p:spPr>
                <a:xfrm>
                  <a:off x="1285852" y="6429396"/>
                  <a:ext cx="338554" cy="369332"/>
                </a:xfrm>
                <a:prstGeom prst="rect">
                  <a:avLst/>
                </a:prstGeom>
                <a:noFill/>
              </p:spPr>
              <p:txBody>
                <a:bodyPr wrap="none" rtlCol="0">
                  <a:spAutoFit/>
                </a:bodyPr>
                <a:lstStyle/>
                <a:p>
                  <a:r>
                    <a:rPr lang="es-ES" b="1" dirty="0" smtClean="0"/>
                    <a:t>S</a:t>
                  </a:r>
                  <a:endParaRPr lang="es-ES" b="1" dirty="0"/>
                </a:p>
              </p:txBody>
            </p:sp>
          </p:grpSp>
          <p:grpSp>
            <p:nvGrpSpPr>
              <p:cNvPr id="20" name="19 Grupo"/>
              <p:cNvGrpSpPr/>
              <p:nvPr/>
            </p:nvGrpSpPr>
            <p:grpSpPr>
              <a:xfrm>
                <a:off x="71406" y="1559470"/>
                <a:ext cx="1894512" cy="369332"/>
                <a:chOff x="4929190" y="6429396"/>
                <a:chExt cx="1894512" cy="369332"/>
              </a:xfrm>
            </p:grpSpPr>
            <p:sp>
              <p:nvSpPr>
                <p:cNvPr id="21" name="20 Conector"/>
                <p:cNvSpPr/>
                <p:nvPr/>
              </p:nvSpPr>
              <p:spPr>
                <a:xfrm>
                  <a:off x="5535008" y="6500834"/>
                  <a:ext cx="180000" cy="18000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sp>
              <p:nvSpPr>
                <p:cNvPr id="22" name="21 CuadroTexto"/>
                <p:cNvSpPr txBox="1"/>
                <p:nvPr/>
              </p:nvSpPr>
              <p:spPr>
                <a:xfrm>
                  <a:off x="4929190" y="6429396"/>
                  <a:ext cx="479618" cy="369332"/>
                </a:xfrm>
                <a:prstGeom prst="rect">
                  <a:avLst/>
                </a:prstGeom>
                <a:noFill/>
              </p:spPr>
              <p:txBody>
                <a:bodyPr wrap="none" rtlCol="0">
                  <a:spAutoFit/>
                </a:bodyPr>
                <a:lstStyle/>
                <a:p>
                  <a:r>
                    <a:rPr lang="es-ES" b="1" dirty="0" smtClean="0"/>
                    <a:t>Ca</a:t>
                  </a:r>
                  <a:endParaRPr lang="es-ES" b="1" dirty="0"/>
                </a:p>
              </p:txBody>
            </p:sp>
            <p:sp>
              <p:nvSpPr>
                <p:cNvPr id="23" name="22 CuadroTexto"/>
                <p:cNvSpPr txBox="1"/>
                <p:nvPr/>
              </p:nvSpPr>
              <p:spPr>
                <a:xfrm>
                  <a:off x="6072198" y="6429396"/>
                  <a:ext cx="364202" cy="369332"/>
                </a:xfrm>
                <a:prstGeom prst="rect">
                  <a:avLst/>
                </a:prstGeom>
                <a:noFill/>
              </p:spPr>
              <p:txBody>
                <a:bodyPr wrap="none" rtlCol="0">
                  <a:spAutoFit/>
                </a:bodyPr>
                <a:lstStyle/>
                <a:p>
                  <a:r>
                    <a:rPr lang="es-ES" b="1" dirty="0" smtClean="0"/>
                    <a:t>O</a:t>
                  </a:r>
                  <a:endParaRPr lang="es-ES" b="1" dirty="0"/>
                </a:p>
              </p:txBody>
            </p:sp>
            <p:sp>
              <p:nvSpPr>
                <p:cNvPr id="24" name="23 Conector"/>
                <p:cNvSpPr/>
                <p:nvPr/>
              </p:nvSpPr>
              <p:spPr>
                <a:xfrm>
                  <a:off x="6643702" y="6500834"/>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grpSp>
          <p:grpSp>
            <p:nvGrpSpPr>
              <p:cNvPr id="26" name="25 Grupo"/>
              <p:cNvGrpSpPr/>
              <p:nvPr/>
            </p:nvGrpSpPr>
            <p:grpSpPr>
              <a:xfrm>
                <a:off x="3357554" y="1571612"/>
                <a:ext cx="894380" cy="369332"/>
                <a:chOff x="500034" y="2714620"/>
                <a:chExt cx="894380" cy="369332"/>
              </a:xfrm>
            </p:grpSpPr>
            <p:sp>
              <p:nvSpPr>
                <p:cNvPr id="27" name="26 CuadroTexto"/>
                <p:cNvSpPr txBox="1"/>
                <p:nvPr/>
              </p:nvSpPr>
              <p:spPr>
                <a:xfrm>
                  <a:off x="500034" y="2714620"/>
                  <a:ext cx="543739" cy="369332"/>
                </a:xfrm>
                <a:prstGeom prst="rect">
                  <a:avLst/>
                </a:prstGeom>
                <a:noFill/>
              </p:spPr>
              <p:txBody>
                <a:bodyPr wrap="none" rtlCol="0">
                  <a:spAutoFit/>
                </a:bodyPr>
                <a:lstStyle/>
                <a:p>
                  <a:r>
                    <a:rPr lang="es-ES" b="1" dirty="0" smtClean="0"/>
                    <a:t>Cl</a:t>
                  </a:r>
                  <a:r>
                    <a:rPr lang="es-ES" dirty="0" smtClean="0"/>
                    <a:t>  </a:t>
                  </a:r>
                  <a:endParaRPr lang="es-ES" dirty="0"/>
                </a:p>
              </p:txBody>
            </p:sp>
            <p:sp>
              <p:nvSpPr>
                <p:cNvPr id="28" name="27 Conector"/>
                <p:cNvSpPr/>
                <p:nvPr/>
              </p:nvSpPr>
              <p:spPr>
                <a:xfrm>
                  <a:off x="1214414" y="2786058"/>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grpSp>
          <p:grpSp>
            <p:nvGrpSpPr>
              <p:cNvPr id="31" name="30 Grupo"/>
              <p:cNvGrpSpPr/>
              <p:nvPr/>
            </p:nvGrpSpPr>
            <p:grpSpPr>
              <a:xfrm>
                <a:off x="6715140" y="1571612"/>
                <a:ext cx="679504" cy="369332"/>
                <a:chOff x="2214546" y="3000372"/>
                <a:chExt cx="679504" cy="369332"/>
              </a:xfrm>
            </p:grpSpPr>
            <p:sp>
              <p:nvSpPr>
                <p:cNvPr id="29" name="28 CuadroTexto"/>
                <p:cNvSpPr txBox="1"/>
                <p:nvPr/>
              </p:nvSpPr>
              <p:spPr>
                <a:xfrm>
                  <a:off x="2214546" y="3000372"/>
                  <a:ext cx="351378" cy="369332"/>
                </a:xfrm>
                <a:prstGeom prst="rect">
                  <a:avLst/>
                </a:prstGeom>
                <a:noFill/>
              </p:spPr>
              <p:txBody>
                <a:bodyPr wrap="none" rtlCol="0">
                  <a:spAutoFit/>
                </a:bodyPr>
                <a:lstStyle/>
                <a:p>
                  <a:r>
                    <a:rPr lang="es-ES" b="1" dirty="0" smtClean="0"/>
                    <a:t>H</a:t>
                  </a:r>
                  <a:endParaRPr lang="es-ES" b="1" dirty="0"/>
                </a:p>
              </p:txBody>
            </p:sp>
            <p:sp>
              <p:nvSpPr>
                <p:cNvPr id="30" name="29 Conector"/>
                <p:cNvSpPr/>
                <p:nvPr/>
              </p:nvSpPr>
              <p:spPr>
                <a:xfrm>
                  <a:off x="2786050" y="3142124"/>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p:txBody>
            </p:sp>
          </p:grpSp>
        </p:grpSp>
        <p:grpSp>
          <p:nvGrpSpPr>
            <p:cNvPr id="55" name="54 Grupo"/>
            <p:cNvGrpSpPr/>
            <p:nvPr/>
          </p:nvGrpSpPr>
          <p:grpSpPr>
            <a:xfrm>
              <a:off x="7786710" y="1571612"/>
              <a:ext cx="608628" cy="369332"/>
              <a:chOff x="4786314" y="6357958"/>
              <a:chExt cx="608628" cy="369332"/>
            </a:xfrm>
          </p:grpSpPr>
          <p:sp>
            <p:nvSpPr>
              <p:cNvPr id="56" name="55 CuadroTexto"/>
              <p:cNvSpPr txBox="1"/>
              <p:nvPr/>
            </p:nvSpPr>
            <p:spPr>
              <a:xfrm>
                <a:off x="4786314" y="6357958"/>
                <a:ext cx="462627" cy="369332"/>
              </a:xfrm>
              <a:prstGeom prst="rect">
                <a:avLst/>
              </a:prstGeom>
              <a:noFill/>
            </p:spPr>
            <p:txBody>
              <a:bodyPr wrap="none" rtlCol="0">
                <a:spAutoFit/>
              </a:bodyPr>
              <a:lstStyle/>
              <a:p>
                <a:r>
                  <a:rPr lang="es-ES" b="1" dirty="0" smtClean="0"/>
                  <a:t>P  </a:t>
                </a:r>
                <a:endParaRPr lang="es-ES" b="1" dirty="0"/>
              </a:p>
            </p:txBody>
          </p:sp>
          <p:sp>
            <p:nvSpPr>
              <p:cNvPr id="57" name="56 Conector"/>
              <p:cNvSpPr/>
              <p:nvPr/>
            </p:nvSpPr>
            <p:spPr>
              <a:xfrm>
                <a:off x="5214942" y="6463710"/>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solidFill>
                    <a:schemeClr val="accent3">
                      <a:lumMod val="50000"/>
                    </a:schemeClr>
                  </a:solidFill>
                </a:endParaRPr>
              </a:p>
            </p:txBody>
          </p:sp>
        </p:grpSp>
      </p:grpSp>
      <p:grpSp>
        <p:nvGrpSpPr>
          <p:cNvPr id="80" name="79 Grupo"/>
          <p:cNvGrpSpPr/>
          <p:nvPr/>
        </p:nvGrpSpPr>
        <p:grpSpPr>
          <a:xfrm>
            <a:off x="1738030" y="2928934"/>
            <a:ext cx="894380" cy="3571900"/>
            <a:chOff x="1738030" y="2928934"/>
            <a:chExt cx="894380" cy="3571900"/>
          </a:xfrm>
        </p:grpSpPr>
        <p:grpSp>
          <p:nvGrpSpPr>
            <p:cNvPr id="81" name="80 Grupo"/>
            <p:cNvGrpSpPr/>
            <p:nvPr/>
          </p:nvGrpSpPr>
          <p:grpSpPr>
            <a:xfrm>
              <a:off x="1738030" y="2928934"/>
              <a:ext cx="894380" cy="3214710"/>
              <a:chOff x="1748794" y="2928934"/>
              <a:chExt cx="894380" cy="3214710"/>
            </a:xfrm>
          </p:grpSpPr>
          <p:grpSp>
            <p:nvGrpSpPr>
              <p:cNvPr id="73" name="72 Grupo"/>
              <p:cNvGrpSpPr/>
              <p:nvPr/>
            </p:nvGrpSpPr>
            <p:grpSpPr>
              <a:xfrm>
                <a:off x="1928794" y="2928934"/>
                <a:ext cx="571504" cy="2751768"/>
                <a:chOff x="1928794" y="2928934"/>
                <a:chExt cx="571504" cy="2751768"/>
              </a:xfrm>
            </p:grpSpPr>
            <p:grpSp>
              <p:nvGrpSpPr>
                <p:cNvPr id="36" name="35 Grupo"/>
                <p:cNvGrpSpPr/>
                <p:nvPr/>
              </p:nvGrpSpPr>
              <p:grpSpPr>
                <a:xfrm>
                  <a:off x="2071670" y="2928934"/>
                  <a:ext cx="285752" cy="180000"/>
                  <a:chOff x="2071670" y="2928934"/>
                  <a:chExt cx="285752" cy="180000"/>
                </a:xfrm>
              </p:grpSpPr>
              <p:sp>
                <p:nvSpPr>
                  <p:cNvPr id="34" name="33 Conector"/>
                  <p:cNvSpPr/>
                  <p:nvPr/>
                </p:nvSpPr>
                <p:spPr>
                  <a:xfrm>
                    <a:off x="2071670" y="2963810"/>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5" name="34 Conector"/>
                  <p:cNvSpPr/>
                  <p:nvPr/>
                </p:nvSpPr>
                <p:spPr>
                  <a:xfrm>
                    <a:off x="2177422" y="2928934"/>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40" name="39 Grupo"/>
                <p:cNvGrpSpPr/>
                <p:nvPr/>
              </p:nvGrpSpPr>
              <p:grpSpPr>
                <a:xfrm>
                  <a:off x="1997422" y="3391876"/>
                  <a:ext cx="502876" cy="180000"/>
                  <a:chOff x="1963108" y="3320438"/>
                  <a:chExt cx="502876" cy="180000"/>
                </a:xfrm>
              </p:grpSpPr>
              <p:sp>
                <p:nvSpPr>
                  <p:cNvPr id="38" name="37 Conector"/>
                  <p:cNvSpPr/>
                  <p:nvPr/>
                </p:nvSpPr>
                <p:spPr>
                  <a:xfrm>
                    <a:off x="2285984" y="3320438"/>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Conector"/>
                  <p:cNvSpPr/>
                  <p:nvPr/>
                </p:nvSpPr>
                <p:spPr>
                  <a:xfrm>
                    <a:off x="1963108" y="3320438"/>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7" name="36 Conector"/>
                  <p:cNvSpPr/>
                  <p:nvPr/>
                </p:nvSpPr>
                <p:spPr>
                  <a:xfrm>
                    <a:off x="2143108" y="3356438"/>
                    <a:ext cx="144000" cy="144000"/>
                  </a:xfrm>
                  <a:prstGeom prst="flowChartConnector">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69" name="68 Grupo"/>
                <p:cNvGrpSpPr/>
                <p:nvPr/>
              </p:nvGrpSpPr>
              <p:grpSpPr>
                <a:xfrm>
                  <a:off x="1963108" y="4320570"/>
                  <a:ext cx="502876" cy="180000"/>
                  <a:chOff x="1963108" y="4320570"/>
                  <a:chExt cx="502876" cy="180000"/>
                </a:xfrm>
              </p:grpSpPr>
              <p:sp>
                <p:nvSpPr>
                  <p:cNvPr id="42" name="41 Conector"/>
                  <p:cNvSpPr/>
                  <p:nvPr/>
                </p:nvSpPr>
                <p:spPr>
                  <a:xfrm>
                    <a:off x="2285984" y="4320570"/>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42 Conector"/>
                  <p:cNvSpPr/>
                  <p:nvPr/>
                </p:nvSpPr>
                <p:spPr>
                  <a:xfrm>
                    <a:off x="1963108" y="4320570"/>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1" name="40 Conector"/>
                  <p:cNvSpPr/>
                  <p:nvPr/>
                </p:nvSpPr>
                <p:spPr>
                  <a:xfrm>
                    <a:off x="2143108" y="4356570"/>
                    <a:ext cx="144000" cy="144000"/>
                  </a:xfrm>
                  <a:prstGeom prst="flowChartConnector">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0" name="69 Grupo"/>
                <p:cNvGrpSpPr/>
                <p:nvPr/>
              </p:nvGrpSpPr>
              <p:grpSpPr>
                <a:xfrm>
                  <a:off x="2034546" y="3891942"/>
                  <a:ext cx="322876" cy="180000"/>
                  <a:chOff x="2034546" y="3891942"/>
                  <a:chExt cx="322876" cy="180000"/>
                </a:xfrm>
              </p:grpSpPr>
              <p:sp>
                <p:nvSpPr>
                  <p:cNvPr id="44" name="43 Conector"/>
                  <p:cNvSpPr/>
                  <p:nvPr/>
                </p:nvSpPr>
                <p:spPr>
                  <a:xfrm>
                    <a:off x="2034546" y="3891942"/>
                    <a:ext cx="180000" cy="18000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5" name="44 Conector"/>
                  <p:cNvSpPr/>
                  <p:nvPr/>
                </p:nvSpPr>
                <p:spPr>
                  <a:xfrm>
                    <a:off x="2213422" y="3927942"/>
                    <a:ext cx="144000" cy="144000"/>
                  </a:xfrm>
                  <a:prstGeom prst="flowChartConnector">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68" name="67 Grupo"/>
                <p:cNvGrpSpPr/>
                <p:nvPr/>
              </p:nvGrpSpPr>
              <p:grpSpPr>
                <a:xfrm>
                  <a:off x="1963670" y="4714884"/>
                  <a:ext cx="358876" cy="322314"/>
                  <a:chOff x="1963670" y="4714884"/>
                  <a:chExt cx="358876" cy="322314"/>
                </a:xfrm>
              </p:grpSpPr>
              <p:sp>
                <p:nvSpPr>
                  <p:cNvPr id="60" name="59 Conector"/>
                  <p:cNvSpPr/>
                  <p:nvPr/>
                </p:nvSpPr>
                <p:spPr>
                  <a:xfrm>
                    <a:off x="2177984" y="4714884"/>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1" name="60 Conector"/>
                  <p:cNvSpPr/>
                  <p:nvPr/>
                </p:nvSpPr>
                <p:spPr>
                  <a:xfrm>
                    <a:off x="2214546" y="4929198"/>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2" name="61 Conector"/>
                  <p:cNvSpPr/>
                  <p:nvPr/>
                </p:nvSpPr>
                <p:spPr>
                  <a:xfrm>
                    <a:off x="1963670" y="4821198"/>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9" name="58 Conector"/>
                  <p:cNvSpPr/>
                  <p:nvPr/>
                </p:nvSpPr>
                <p:spPr>
                  <a:xfrm>
                    <a:off x="2071670" y="4786322"/>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accent3">
                          <a:lumMod val="50000"/>
                        </a:schemeClr>
                      </a:solidFill>
                    </a:endParaRPr>
                  </a:p>
                </p:txBody>
              </p:sp>
            </p:grpSp>
            <p:grpSp>
              <p:nvGrpSpPr>
                <p:cNvPr id="72" name="71 Grupo"/>
                <p:cNvGrpSpPr/>
                <p:nvPr/>
              </p:nvGrpSpPr>
              <p:grpSpPr>
                <a:xfrm>
                  <a:off x="1928794" y="5143512"/>
                  <a:ext cx="537190" cy="537190"/>
                  <a:chOff x="1857356" y="5143512"/>
                  <a:chExt cx="537190" cy="537190"/>
                </a:xfrm>
              </p:grpSpPr>
              <p:sp>
                <p:nvSpPr>
                  <p:cNvPr id="64" name="63 Conector"/>
                  <p:cNvSpPr/>
                  <p:nvPr/>
                </p:nvSpPr>
                <p:spPr>
                  <a:xfrm>
                    <a:off x="2034546" y="5500702"/>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5" name="64 Conector"/>
                  <p:cNvSpPr/>
                  <p:nvPr/>
                </p:nvSpPr>
                <p:spPr>
                  <a:xfrm>
                    <a:off x="2214546" y="5357826"/>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6" name="65 Conector"/>
                  <p:cNvSpPr/>
                  <p:nvPr/>
                </p:nvSpPr>
                <p:spPr>
                  <a:xfrm>
                    <a:off x="1857356" y="5320702"/>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1" name="70 Conector"/>
                  <p:cNvSpPr/>
                  <p:nvPr/>
                </p:nvSpPr>
                <p:spPr>
                  <a:xfrm>
                    <a:off x="2034546" y="5143512"/>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3" name="62 Conector"/>
                  <p:cNvSpPr/>
                  <p:nvPr/>
                </p:nvSpPr>
                <p:spPr>
                  <a:xfrm>
                    <a:off x="2034546" y="5320702"/>
                    <a:ext cx="180000" cy="180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grpSp>
            <p:nvGrpSpPr>
              <p:cNvPr id="79" name="78 Grupo"/>
              <p:cNvGrpSpPr/>
              <p:nvPr/>
            </p:nvGrpSpPr>
            <p:grpSpPr>
              <a:xfrm>
                <a:off x="1748794" y="5892206"/>
                <a:ext cx="894380" cy="251438"/>
                <a:chOff x="2214546" y="5892206"/>
                <a:chExt cx="894380" cy="251438"/>
              </a:xfrm>
            </p:grpSpPr>
            <p:sp>
              <p:nvSpPr>
                <p:cNvPr id="74" name="73 Conector"/>
                <p:cNvSpPr/>
                <p:nvPr/>
              </p:nvSpPr>
              <p:spPr>
                <a:xfrm>
                  <a:off x="2391736" y="5892206"/>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5" name="74 Conector"/>
                <p:cNvSpPr/>
                <p:nvPr/>
              </p:nvSpPr>
              <p:spPr>
                <a:xfrm>
                  <a:off x="2748926" y="5892206"/>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6" name="75 Conector"/>
                <p:cNvSpPr/>
                <p:nvPr/>
              </p:nvSpPr>
              <p:spPr>
                <a:xfrm>
                  <a:off x="2928926" y="5963644"/>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7" name="76 Conector"/>
                <p:cNvSpPr/>
                <p:nvPr/>
              </p:nvSpPr>
              <p:spPr>
                <a:xfrm>
                  <a:off x="2214546" y="5929330"/>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8" name="77 Conector"/>
                <p:cNvSpPr/>
                <p:nvPr/>
              </p:nvSpPr>
              <p:spPr>
                <a:xfrm>
                  <a:off x="2571736" y="5892206"/>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grpSp>
          <p:nvGrpSpPr>
            <p:cNvPr id="85" name="84 Grupo"/>
            <p:cNvGrpSpPr/>
            <p:nvPr/>
          </p:nvGrpSpPr>
          <p:grpSpPr>
            <a:xfrm>
              <a:off x="2000232" y="6357958"/>
              <a:ext cx="393752" cy="108000"/>
              <a:chOff x="2000232" y="6357958"/>
              <a:chExt cx="393752" cy="108000"/>
            </a:xfrm>
          </p:grpSpPr>
          <p:sp>
            <p:nvSpPr>
              <p:cNvPr id="83" name="82 Conector"/>
              <p:cNvSpPr/>
              <p:nvPr/>
            </p:nvSpPr>
            <p:spPr>
              <a:xfrm>
                <a:off x="2285984" y="6357958"/>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4" name="83 Conector"/>
              <p:cNvSpPr/>
              <p:nvPr/>
            </p:nvSpPr>
            <p:spPr>
              <a:xfrm>
                <a:off x="2000232" y="6357958"/>
                <a:ext cx="108000" cy="108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82" name="81 Conector"/>
            <p:cNvSpPr/>
            <p:nvPr/>
          </p:nvSpPr>
          <p:spPr>
            <a:xfrm>
              <a:off x="2105984" y="6320834"/>
              <a:ext cx="180000" cy="18000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67" name="66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5</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grpSp>
        <p:nvGrpSpPr>
          <p:cNvPr id="2" name="29 Grupo"/>
          <p:cNvGrpSpPr/>
          <p:nvPr/>
        </p:nvGrpSpPr>
        <p:grpSpPr>
          <a:xfrm>
            <a:off x="32" y="952103"/>
            <a:ext cx="9144000" cy="5262979"/>
            <a:chOff x="32" y="952103"/>
            <a:chExt cx="9144000" cy="5262979"/>
          </a:xfrm>
        </p:grpSpPr>
        <p:grpSp>
          <p:nvGrpSpPr>
            <p:cNvPr id="5" name="28 Grupo"/>
            <p:cNvGrpSpPr/>
            <p:nvPr/>
          </p:nvGrpSpPr>
          <p:grpSpPr>
            <a:xfrm>
              <a:off x="32" y="952103"/>
              <a:ext cx="9144000" cy="5262979"/>
              <a:chOff x="32" y="952103"/>
              <a:chExt cx="9144000" cy="5262979"/>
            </a:xfrm>
          </p:grpSpPr>
          <p:sp>
            <p:nvSpPr>
              <p:cNvPr id="3" name="2 Rectángulo"/>
              <p:cNvSpPr/>
              <p:nvPr/>
            </p:nvSpPr>
            <p:spPr>
              <a:xfrm>
                <a:off x="32" y="952103"/>
                <a:ext cx="9144000" cy="5262979"/>
              </a:xfrm>
              <a:prstGeom prst="rect">
                <a:avLst/>
              </a:prstGeom>
              <a:solidFill>
                <a:schemeClr val="accent2">
                  <a:lumMod val="20000"/>
                  <a:lumOff val="80000"/>
                </a:schemeClr>
              </a:solidFill>
            </p:spPr>
            <p:txBody>
              <a:bodyPr wrap="square">
                <a:spAutoFit/>
              </a:bodyPr>
              <a:lstStyle/>
              <a:p>
                <a:pPr algn="just"/>
                <a:r>
                  <a:rPr lang="en-US" sz="2400" dirty="0" smtClean="0"/>
                  <a:t>The following two diagrams show a molecule of a simple substance and a molecule of a </a:t>
                </a:r>
                <a:r>
                  <a:rPr lang="es-ES" sz="2400" dirty="0" smtClean="0"/>
                  <a:t>compound.</a:t>
                </a:r>
              </a:p>
              <a:p>
                <a:pPr algn="just"/>
                <a:r>
                  <a:rPr lang="es-ES" sz="2400" dirty="0" smtClean="0"/>
                  <a:t>  </a:t>
                </a:r>
              </a:p>
              <a:p>
                <a:pPr marL="342900" indent="-342900" algn="just">
                  <a:buFont typeface="+mj-lt"/>
                  <a:buAutoNum type="alphaUcPeriod"/>
                </a:pPr>
                <a:endParaRPr lang="es-ES" sz="2400" dirty="0" smtClean="0"/>
              </a:p>
              <a:p>
                <a:pPr marL="342900" indent="-342900" algn="just"/>
                <a:endParaRPr lang="es-ES" sz="2400" dirty="0" smtClean="0"/>
              </a:p>
              <a:p>
                <a:pPr marL="342900" indent="-342900" algn="just"/>
                <a:endParaRPr lang="es-ES" sz="2400" dirty="0" smtClean="0"/>
              </a:p>
              <a:p>
                <a:pPr marL="342900" indent="-342900" algn="just"/>
                <a:endParaRPr lang="es-ES" sz="2400" dirty="0" smtClean="0"/>
              </a:p>
              <a:p>
                <a:pPr marL="342900" indent="-342900" algn="just"/>
                <a:endParaRPr lang="es-ES" sz="2400" dirty="0" smtClean="0"/>
              </a:p>
              <a:p>
                <a:pPr marL="342900" indent="-342900" algn="just"/>
                <a:endParaRPr lang="es-ES" sz="2400" dirty="0" smtClean="0"/>
              </a:p>
              <a:p>
                <a:pPr marL="342900" indent="-342900" algn="just">
                  <a:buFont typeface="+mj-lt"/>
                  <a:buAutoNum type="arabicPeriod"/>
                </a:pPr>
                <a:r>
                  <a:rPr lang="es-ES" sz="2400" dirty="0" smtClean="0"/>
                  <a:t>The diagram A shows ……………………………………………….</a:t>
                </a:r>
              </a:p>
              <a:p>
                <a:pPr algn="just"/>
                <a:r>
                  <a:rPr lang="en-US" sz="2400" dirty="0" smtClean="0"/>
                  <a:t>    because there is more than one type of …………………………..</a:t>
                </a:r>
              </a:p>
              <a:p>
                <a:pPr algn="just"/>
                <a:endParaRPr lang="en-US" sz="2400" dirty="0" smtClean="0"/>
              </a:p>
              <a:p>
                <a:pPr marL="342900" indent="-342900" algn="just"/>
                <a:r>
                  <a:rPr lang="es-ES" sz="2400" dirty="0" smtClean="0"/>
                  <a:t>2.  The diagram B shows ………………………………………………</a:t>
                </a:r>
              </a:p>
              <a:p>
                <a:pPr algn="just"/>
                <a:r>
                  <a:rPr lang="en-US" sz="2400" dirty="0" smtClean="0"/>
                  <a:t>     because there is one type of ………………………………………</a:t>
                </a:r>
                <a:endParaRPr lang="es-ES" sz="2400" dirty="0"/>
              </a:p>
            </p:txBody>
          </p:sp>
          <p:grpSp>
            <p:nvGrpSpPr>
              <p:cNvPr id="7" name="27 Grupo"/>
              <p:cNvGrpSpPr/>
              <p:nvPr/>
            </p:nvGrpSpPr>
            <p:grpSpPr>
              <a:xfrm>
                <a:off x="5143536" y="2606058"/>
                <a:ext cx="1286364" cy="894380"/>
                <a:chOff x="5143536" y="2606058"/>
                <a:chExt cx="1286364" cy="894380"/>
              </a:xfrm>
            </p:grpSpPr>
            <p:sp>
              <p:nvSpPr>
                <p:cNvPr id="6" name="5 CuadroTexto"/>
                <p:cNvSpPr txBox="1"/>
                <p:nvPr/>
              </p:nvSpPr>
              <p:spPr>
                <a:xfrm>
                  <a:off x="5143536" y="2669441"/>
                  <a:ext cx="511443" cy="830997"/>
                </a:xfrm>
                <a:prstGeom prst="rect">
                  <a:avLst/>
                </a:prstGeom>
                <a:noFill/>
              </p:spPr>
              <p:txBody>
                <a:bodyPr wrap="square" rtlCol="0">
                  <a:spAutoFit/>
                </a:bodyPr>
                <a:lstStyle/>
                <a:p>
                  <a:r>
                    <a:rPr lang="es-ES" sz="2400" dirty="0" smtClean="0"/>
                    <a:t>B. </a:t>
                  </a:r>
                  <a:endParaRPr lang="es-ES" sz="2400" dirty="0"/>
                </a:p>
              </p:txBody>
            </p:sp>
            <p:grpSp>
              <p:nvGrpSpPr>
                <p:cNvPr id="8" name="102 Grupo"/>
                <p:cNvGrpSpPr/>
                <p:nvPr/>
              </p:nvGrpSpPr>
              <p:grpSpPr>
                <a:xfrm>
                  <a:off x="5825515" y="2606058"/>
                  <a:ext cx="604385" cy="465752"/>
                  <a:chOff x="6929454" y="5677892"/>
                  <a:chExt cx="506482" cy="465752"/>
                </a:xfrm>
              </p:grpSpPr>
              <p:grpSp>
                <p:nvGrpSpPr>
                  <p:cNvPr id="13" name="78 Grupo"/>
                  <p:cNvGrpSpPr/>
                  <p:nvPr/>
                </p:nvGrpSpPr>
                <p:grpSpPr>
                  <a:xfrm>
                    <a:off x="6929454" y="5857892"/>
                    <a:ext cx="506482" cy="285752"/>
                    <a:chOff x="2394546" y="5892206"/>
                    <a:chExt cx="506482" cy="285752"/>
                  </a:xfrm>
                </p:grpSpPr>
                <p:sp>
                  <p:nvSpPr>
                    <p:cNvPr id="10" name="9 Conector"/>
                    <p:cNvSpPr/>
                    <p:nvPr/>
                  </p:nvSpPr>
                  <p:spPr>
                    <a:xfrm>
                      <a:off x="2721028" y="5997958"/>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a:p>
                  </p:txBody>
                </p:sp>
                <p:sp>
                  <p:nvSpPr>
                    <p:cNvPr id="11" name="10 Conector"/>
                    <p:cNvSpPr/>
                    <p:nvPr/>
                  </p:nvSpPr>
                  <p:spPr>
                    <a:xfrm>
                      <a:off x="2394546" y="5963644"/>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a:p>
                  </p:txBody>
                </p:sp>
                <p:sp>
                  <p:nvSpPr>
                    <p:cNvPr id="12" name="11 Conector"/>
                    <p:cNvSpPr/>
                    <p:nvPr/>
                  </p:nvSpPr>
                  <p:spPr>
                    <a:xfrm>
                      <a:off x="2571736" y="5892206"/>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a:p>
                  </p:txBody>
                </p:sp>
              </p:grpSp>
              <p:sp>
                <p:nvSpPr>
                  <p:cNvPr id="9" name="8 Conector"/>
                  <p:cNvSpPr/>
                  <p:nvPr/>
                </p:nvSpPr>
                <p:spPr>
                  <a:xfrm>
                    <a:off x="7106644" y="5677892"/>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a:p>
                </p:txBody>
              </p:sp>
            </p:grpSp>
          </p:grpSp>
        </p:grpSp>
        <p:grpSp>
          <p:nvGrpSpPr>
            <p:cNvPr id="14" name="13 Grupo"/>
            <p:cNvGrpSpPr/>
            <p:nvPr/>
          </p:nvGrpSpPr>
          <p:grpSpPr>
            <a:xfrm>
              <a:off x="2497520" y="2463182"/>
              <a:ext cx="1288662" cy="680066"/>
              <a:chOff x="1034446" y="2034554"/>
              <a:chExt cx="1288662" cy="680066"/>
            </a:xfrm>
          </p:grpSpPr>
          <p:sp>
            <p:nvSpPr>
              <p:cNvPr id="15" name="14 CuadroTexto"/>
              <p:cNvSpPr txBox="1"/>
              <p:nvPr/>
            </p:nvSpPr>
            <p:spPr>
              <a:xfrm>
                <a:off x="1034446" y="2214554"/>
                <a:ext cx="537158" cy="461665"/>
              </a:xfrm>
              <a:prstGeom prst="rect">
                <a:avLst/>
              </a:prstGeom>
              <a:noFill/>
            </p:spPr>
            <p:txBody>
              <a:bodyPr wrap="square" rtlCol="0">
                <a:spAutoFit/>
              </a:bodyPr>
              <a:lstStyle/>
              <a:p>
                <a:r>
                  <a:rPr lang="es-ES" sz="2400" dirty="0" smtClean="0"/>
                  <a:t>A. </a:t>
                </a:r>
                <a:endParaRPr lang="es-ES" sz="2400" dirty="0"/>
              </a:p>
            </p:txBody>
          </p:sp>
          <p:grpSp>
            <p:nvGrpSpPr>
              <p:cNvPr id="16" name="85 Grupo"/>
              <p:cNvGrpSpPr/>
              <p:nvPr/>
            </p:nvGrpSpPr>
            <p:grpSpPr>
              <a:xfrm>
                <a:off x="1605918" y="2034554"/>
                <a:ext cx="717190" cy="680066"/>
                <a:chOff x="1605918" y="2034554"/>
                <a:chExt cx="717190" cy="680066"/>
              </a:xfrm>
            </p:grpSpPr>
            <p:grpSp>
              <p:nvGrpSpPr>
                <p:cNvPr id="17" name="71 Grupo"/>
                <p:cNvGrpSpPr/>
                <p:nvPr/>
              </p:nvGrpSpPr>
              <p:grpSpPr>
                <a:xfrm>
                  <a:off x="1605918" y="2177430"/>
                  <a:ext cx="537190" cy="537190"/>
                  <a:chOff x="1857356" y="5143512"/>
                  <a:chExt cx="537190" cy="537190"/>
                </a:xfrm>
              </p:grpSpPr>
              <p:sp>
                <p:nvSpPr>
                  <p:cNvPr id="21" name="20 Conector"/>
                  <p:cNvSpPr/>
                  <p:nvPr/>
                </p:nvSpPr>
                <p:spPr>
                  <a:xfrm>
                    <a:off x="2034546" y="5500702"/>
                    <a:ext cx="180000" cy="180000"/>
                  </a:xfrm>
                  <a:prstGeom prst="flowChartConnector">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sp>
                <p:nvSpPr>
                  <p:cNvPr id="22" name="21 Conector"/>
                  <p:cNvSpPr/>
                  <p:nvPr/>
                </p:nvSpPr>
                <p:spPr>
                  <a:xfrm>
                    <a:off x="2214546" y="5357826"/>
                    <a:ext cx="180000" cy="180000"/>
                  </a:xfrm>
                  <a:prstGeom prst="flowChartConnector">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sp>
                <p:nvSpPr>
                  <p:cNvPr id="23" name="22 Conector"/>
                  <p:cNvSpPr/>
                  <p:nvPr/>
                </p:nvSpPr>
                <p:spPr>
                  <a:xfrm>
                    <a:off x="1857356" y="5320702"/>
                    <a:ext cx="180000" cy="180000"/>
                  </a:xfrm>
                  <a:prstGeom prst="flowChartConnector">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sp>
                <p:nvSpPr>
                  <p:cNvPr id="24" name="23 Conector"/>
                  <p:cNvSpPr/>
                  <p:nvPr/>
                </p:nvSpPr>
                <p:spPr>
                  <a:xfrm>
                    <a:off x="2034546" y="5143512"/>
                    <a:ext cx="180000" cy="180000"/>
                  </a:xfrm>
                  <a:prstGeom prst="flowChartConnector">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sp>
                <p:nvSpPr>
                  <p:cNvPr id="25" name="24 Conector"/>
                  <p:cNvSpPr/>
                  <p:nvPr/>
                </p:nvSpPr>
                <p:spPr>
                  <a:xfrm>
                    <a:off x="2034546" y="5320702"/>
                    <a:ext cx="180000" cy="180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grpSp>
            <p:sp>
              <p:nvSpPr>
                <p:cNvPr id="18" name="17 Conector"/>
                <p:cNvSpPr/>
                <p:nvPr/>
              </p:nvSpPr>
              <p:spPr>
                <a:xfrm>
                  <a:off x="2143108" y="2177430"/>
                  <a:ext cx="180000" cy="180000"/>
                </a:xfrm>
                <a:prstGeom prst="flowChartConnector">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sp>
              <p:nvSpPr>
                <p:cNvPr id="19" name="18 Conector"/>
                <p:cNvSpPr/>
                <p:nvPr/>
              </p:nvSpPr>
              <p:spPr>
                <a:xfrm>
                  <a:off x="1963108" y="2034554"/>
                  <a:ext cx="180000" cy="180000"/>
                </a:xfrm>
                <a:prstGeom prst="flowChartConnector">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sp>
              <p:nvSpPr>
                <p:cNvPr id="20" name="19 Conector"/>
                <p:cNvSpPr/>
                <p:nvPr/>
              </p:nvSpPr>
              <p:spPr>
                <a:xfrm>
                  <a:off x="1963108" y="2214554"/>
                  <a:ext cx="180000" cy="180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lphaUcPeriod"/>
                  </a:pPr>
                  <a:endParaRPr lang="es-ES" sz="2400" dirty="0"/>
                </a:p>
              </p:txBody>
            </p:sp>
          </p:grpSp>
        </p:grpSp>
      </p:grpSp>
      <p:sp>
        <p:nvSpPr>
          <p:cNvPr id="26" name="2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71472" y="1214422"/>
          <a:ext cx="7858180" cy="5601232"/>
        </p:xfrm>
        <a:graphic>
          <a:graphicData uri="http://schemas.openxmlformats.org/drawingml/2006/table">
            <a:tbl>
              <a:tblPr firstRow="1" bandRow="1">
                <a:tableStyleId>{5C22544A-7EE6-4342-B048-85BDC9FD1C3A}</a:tableStyleId>
              </a:tblPr>
              <a:tblGrid>
                <a:gridCol w="3929090"/>
                <a:gridCol w="3929090"/>
              </a:tblGrid>
              <a:tr h="214314">
                <a:tc>
                  <a:txBody>
                    <a:bodyPr/>
                    <a:lstStyle/>
                    <a:p>
                      <a:pPr algn="ctr"/>
                      <a:r>
                        <a:rPr lang="es-ES" sz="2000" dirty="0" smtClean="0">
                          <a:solidFill>
                            <a:schemeClr val="tx1"/>
                          </a:solidFill>
                        </a:rPr>
                        <a:t>Substance</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s-ES" sz="2000" b="1" dirty="0" smtClean="0">
                          <a:solidFill>
                            <a:schemeClr val="tx1"/>
                          </a:solidFill>
                        </a:rPr>
                        <a:t>Simple</a:t>
                      </a:r>
                      <a:r>
                        <a:rPr lang="es-ES" sz="2000" b="1" baseline="0" dirty="0" smtClean="0">
                          <a:solidFill>
                            <a:schemeClr val="tx1"/>
                          </a:solidFill>
                        </a:rPr>
                        <a:t> or compound</a:t>
                      </a:r>
                      <a:endParaRPr lang="es-ES" sz="2000" b="1" dirty="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26392">
                <a:tc>
                  <a:txBody>
                    <a:bodyPr/>
                    <a:lstStyle/>
                    <a:p>
                      <a:r>
                        <a:rPr lang="es-ES" sz="2000" dirty="0" smtClean="0"/>
                        <a:t>Mercury,</a:t>
                      </a:r>
                      <a:r>
                        <a:rPr lang="es-ES" sz="2000" baseline="0" dirty="0" smtClean="0"/>
                        <a:t> </a:t>
                      </a:r>
                      <a:r>
                        <a:rPr lang="es-ES" sz="2000" b="1" baseline="0" dirty="0" smtClean="0">
                          <a:solidFill>
                            <a:schemeClr val="accent2">
                              <a:lumMod val="75000"/>
                            </a:schemeClr>
                          </a:solidFill>
                        </a:rPr>
                        <a:t>Hg</a:t>
                      </a:r>
                      <a:endParaRPr lang="es-ES" sz="2000" b="1" dirty="0">
                        <a:solidFill>
                          <a:schemeClr val="accent2">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000" dirty="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2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Carbon</a:t>
                      </a:r>
                      <a:r>
                        <a:rPr lang="es-ES" sz="2000" baseline="0" dirty="0" smtClean="0"/>
                        <a:t> monoxide</a:t>
                      </a:r>
                      <a:r>
                        <a:rPr lang="es-ES" sz="2000" dirty="0" smtClean="0"/>
                        <a:t>, </a:t>
                      </a:r>
                      <a:r>
                        <a:rPr lang="es-ES" sz="2000" b="1" kern="1200" dirty="0" smtClean="0">
                          <a:solidFill>
                            <a:schemeClr val="accent2">
                              <a:lumMod val="75000"/>
                            </a:schemeClr>
                          </a:solidFill>
                          <a:latin typeface="+mn-lt"/>
                          <a:ea typeface="+mn-ea"/>
                          <a:cs typeface="+mn-cs"/>
                        </a:rPr>
                        <a:t>CO</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kern="1200" dirty="0" smtClean="0">
                        <a:solidFill>
                          <a:srgbClr val="C00000"/>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21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Sodium chloride, </a:t>
                      </a:r>
                      <a:r>
                        <a:rPr lang="es-ES" sz="2000" b="1" dirty="0" smtClean="0">
                          <a:solidFill>
                            <a:schemeClr val="accent2">
                              <a:lumMod val="75000"/>
                            </a:schemeClr>
                          </a:solidFill>
                        </a:rPr>
                        <a:t>NaCl</a:t>
                      </a: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9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Hydrogen, </a:t>
                      </a:r>
                      <a:r>
                        <a:rPr lang="es-ES" sz="2000" b="1" kern="1200" dirty="0" smtClean="0">
                          <a:solidFill>
                            <a:schemeClr val="accent2">
                              <a:lumMod val="75000"/>
                            </a:schemeClr>
                          </a:solidFill>
                          <a:latin typeface="+mn-lt"/>
                          <a:ea typeface="+mn-ea"/>
                          <a:cs typeface="+mn-cs"/>
                        </a:rPr>
                        <a:t>H</a:t>
                      </a:r>
                      <a:r>
                        <a:rPr lang="es-ES" sz="2000" b="1" kern="1200" baseline="-25000" dirty="0" smtClean="0">
                          <a:solidFill>
                            <a:schemeClr val="accent2">
                              <a:lumMod val="75000"/>
                            </a:schemeClr>
                          </a:solidFill>
                          <a:latin typeface="+mn-lt"/>
                          <a:ea typeface="+mn-ea"/>
                          <a:cs typeface="+mn-cs"/>
                        </a:rPr>
                        <a:t>2</a:t>
                      </a:r>
                      <a:endParaRPr lang="es-ES" sz="20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s-ES" sz="2000" dirty="0"/>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460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kern="1200" dirty="0" smtClean="0">
                          <a:solidFill>
                            <a:schemeClr val="tx1"/>
                          </a:solidFill>
                          <a:latin typeface="+mn-lt"/>
                          <a:ea typeface="+mn-ea"/>
                          <a:cs typeface="+mn-cs"/>
                        </a:rPr>
                        <a:t>Copper</a:t>
                      </a:r>
                      <a:r>
                        <a:rPr lang="es-ES" sz="2000" b="0" kern="1200" baseline="0" dirty="0" smtClean="0">
                          <a:solidFill>
                            <a:schemeClr val="tx1"/>
                          </a:solidFill>
                          <a:latin typeface="+mn-lt"/>
                          <a:ea typeface="+mn-ea"/>
                          <a:cs typeface="+mn-cs"/>
                        </a:rPr>
                        <a:t> sulphate, </a:t>
                      </a:r>
                      <a:r>
                        <a:rPr lang="es-ES" sz="2000" b="1" kern="1200" baseline="0" dirty="0" smtClean="0">
                          <a:solidFill>
                            <a:schemeClr val="accent2">
                              <a:lumMod val="75000"/>
                            </a:schemeClr>
                          </a:solidFill>
                          <a:latin typeface="+mn-lt"/>
                          <a:ea typeface="+mn-ea"/>
                          <a:cs typeface="+mn-cs"/>
                        </a:rPr>
                        <a:t>CuSO</a:t>
                      </a:r>
                      <a:r>
                        <a:rPr lang="es-ES" sz="2000" b="1" kern="1200" baseline="-25000" dirty="0" smtClean="0">
                          <a:solidFill>
                            <a:schemeClr val="accent2">
                              <a:lumMod val="75000"/>
                            </a:schemeClr>
                          </a:solidFill>
                          <a:latin typeface="+mn-lt"/>
                          <a:ea typeface="+mn-ea"/>
                          <a:cs typeface="+mn-cs"/>
                        </a:rPr>
                        <a:t>4</a:t>
                      </a:r>
                      <a:endParaRPr lang="es-ES" sz="20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5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Butane,</a:t>
                      </a:r>
                      <a:r>
                        <a:rPr lang="es-ES" sz="2000" baseline="0" dirty="0" smtClean="0"/>
                        <a:t> </a:t>
                      </a:r>
                      <a:r>
                        <a:rPr lang="es-ES" sz="2000" b="1" kern="1200" dirty="0" smtClean="0">
                          <a:solidFill>
                            <a:schemeClr val="accent2">
                              <a:lumMod val="75000"/>
                            </a:schemeClr>
                          </a:solidFill>
                          <a:latin typeface="+mn-lt"/>
                          <a:ea typeface="+mn-ea"/>
                          <a:cs typeface="+mn-cs"/>
                        </a:rPr>
                        <a:t>C</a:t>
                      </a:r>
                      <a:r>
                        <a:rPr lang="es-ES" sz="2000" b="1" kern="1200" baseline="-25000" dirty="0" smtClean="0">
                          <a:solidFill>
                            <a:schemeClr val="accent2">
                              <a:lumMod val="75000"/>
                            </a:schemeClr>
                          </a:solidFill>
                          <a:latin typeface="+mn-lt"/>
                          <a:ea typeface="+mn-ea"/>
                          <a:cs typeface="+mn-cs"/>
                        </a:rPr>
                        <a:t>4</a:t>
                      </a:r>
                      <a:r>
                        <a:rPr lang="es-ES" sz="2000" b="1" kern="1200" dirty="0" smtClean="0">
                          <a:solidFill>
                            <a:schemeClr val="accent2">
                              <a:lumMod val="75000"/>
                            </a:schemeClr>
                          </a:solidFill>
                          <a:latin typeface="+mn-lt"/>
                          <a:ea typeface="+mn-ea"/>
                          <a:cs typeface="+mn-cs"/>
                        </a:rPr>
                        <a:t>H</a:t>
                      </a:r>
                      <a:r>
                        <a:rPr lang="es-ES" sz="2000" b="1" kern="1200" baseline="-25000" dirty="0" smtClean="0">
                          <a:solidFill>
                            <a:schemeClr val="accent2">
                              <a:lumMod val="75000"/>
                            </a:schemeClr>
                          </a:solidFill>
                          <a:latin typeface="+mn-lt"/>
                          <a:ea typeface="+mn-ea"/>
                          <a:cs typeface="+mn-cs"/>
                        </a:rPr>
                        <a:t>10</a:t>
                      </a:r>
                      <a:endParaRPr lang="es-ES" sz="20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2976">
                <a:tc>
                  <a:txBody>
                    <a:bodyPr/>
                    <a:lstStyle/>
                    <a:p>
                      <a:r>
                        <a:rPr lang="es-ES" sz="2000" dirty="0" smtClean="0"/>
                        <a:t>Calcium oxide, </a:t>
                      </a:r>
                      <a:r>
                        <a:rPr lang="es-ES" sz="2000" b="1" dirty="0" smtClean="0">
                          <a:solidFill>
                            <a:schemeClr val="accent2">
                              <a:lumMod val="75000"/>
                            </a:schemeClr>
                          </a:solidFill>
                        </a:rPr>
                        <a:t>CaO</a:t>
                      </a:r>
                      <a:endParaRPr lang="es-ES" sz="2000" b="1" dirty="0">
                        <a:solidFill>
                          <a:schemeClr val="accent2">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rgbClr val="C00000"/>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39302">
                <a:tc>
                  <a:txBody>
                    <a:bodyPr/>
                    <a:lstStyle/>
                    <a:p>
                      <a:r>
                        <a:rPr lang="es-ES" sz="2000" dirty="0" smtClean="0"/>
                        <a:t>Helium, </a:t>
                      </a:r>
                      <a:r>
                        <a:rPr lang="es-ES" sz="2000" b="1" dirty="0" smtClean="0">
                          <a:solidFill>
                            <a:schemeClr val="accent2">
                              <a:lumMod val="75000"/>
                            </a:schemeClr>
                          </a:solidFill>
                        </a:rPr>
                        <a:t>He</a:t>
                      </a:r>
                      <a:endParaRPr lang="es-ES" sz="2000" b="1" dirty="0">
                        <a:solidFill>
                          <a:schemeClr val="accent2">
                            <a:lumMod val="75000"/>
                          </a:schemeClr>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8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0" kern="1200" dirty="0" smtClean="0">
                          <a:solidFill>
                            <a:schemeClr val="dk1"/>
                          </a:solidFill>
                          <a:latin typeface="+mn-lt"/>
                          <a:ea typeface="+mn-ea"/>
                          <a:cs typeface="+mn-cs"/>
                        </a:rPr>
                        <a:t>Ammonia, </a:t>
                      </a:r>
                      <a:r>
                        <a:rPr lang="es-ES" sz="1800" b="1" kern="1200" dirty="0" smtClean="0">
                          <a:solidFill>
                            <a:schemeClr val="accent2">
                              <a:lumMod val="75000"/>
                            </a:schemeClr>
                          </a:solidFill>
                          <a:latin typeface="+mn-lt"/>
                          <a:ea typeface="+mn-ea"/>
                          <a:cs typeface="+mn-cs"/>
                        </a:rPr>
                        <a:t>NH</a:t>
                      </a:r>
                      <a:r>
                        <a:rPr lang="es-ES" sz="1800" b="1" kern="1200" baseline="-25000" dirty="0" smtClean="0">
                          <a:solidFill>
                            <a:schemeClr val="accent2">
                              <a:lumMod val="75000"/>
                            </a:schemeClr>
                          </a:solidFill>
                          <a:latin typeface="+mn-lt"/>
                          <a:ea typeface="+mn-ea"/>
                          <a:cs typeface="+mn-cs"/>
                        </a:rPr>
                        <a:t>3</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tx1"/>
                          </a:solidFill>
                          <a:latin typeface="+mn-lt"/>
                          <a:ea typeface="+mn-ea"/>
                          <a:cs typeface="+mn-cs"/>
                        </a:rPr>
                        <a:t>Methane, </a:t>
                      </a:r>
                      <a:r>
                        <a:rPr lang="es-ES" sz="1800" b="1" kern="1200" dirty="0" smtClean="0">
                          <a:solidFill>
                            <a:schemeClr val="accent2">
                              <a:lumMod val="75000"/>
                            </a:schemeClr>
                          </a:solidFill>
                          <a:latin typeface="+mn-lt"/>
                          <a:ea typeface="+mn-ea"/>
                          <a:cs typeface="+mn-cs"/>
                        </a:rPr>
                        <a:t>CH</a:t>
                      </a:r>
                      <a:r>
                        <a:rPr lang="es-ES" sz="1800" b="1" kern="1200" baseline="-25000" dirty="0" smtClean="0">
                          <a:solidFill>
                            <a:schemeClr val="accent2">
                              <a:lumMod val="75000"/>
                            </a:schemeClr>
                          </a:solidFill>
                          <a:latin typeface="+mn-lt"/>
                          <a:ea typeface="+mn-ea"/>
                          <a:cs typeface="+mn-cs"/>
                        </a:rPr>
                        <a:t>4</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tx1"/>
                          </a:solidFill>
                          <a:latin typeface="+mn-lt"/>
                          <a:ea typeface="+mn-ea"/>
                          <a:cs typeface="+mn-cs"/>
                        </a:rPr>
                        <a:t>Nitrogen, </a:t>
                      </a:r>
                      <a:r>
                        <a:rPr lang="es-ES" sz="1800" b="1" kern="1200" dirty="0" smtClean="0">
                          <a:solidFill>
                            <a:schemeClr val="accent2">
                              <a:lumMod val="75000"/>
                            </a:schemeClr>
                          </a:solidFill>
                          <a:latin typeface="+mn-lt"/>
                          <a:ea typeface="+mn-ea"/>
                          <a:cs typeface="+mn-cs"/>
                        </a:rPr>
                        <a:t>N</a:t>
                      </a:r>
                      <a:r>
                        <a:rPr lang="es-ES" sz="1800" b="1" kern="1200" baseline="-25000" dirty="0" smtClean="0">
                          <a:solidFill>
                            <a:schemeClr val="accent2">
                              <a:lumMod val="75000"/>
                            </a:schemeClr>
                          </a:solidFill>
                          <a:latin typeface="+mn-lt"/>
                          <a:ea typeface="+mn-ea"/>
                          <a:cs typeface="+mn-cs"/>
                        </a:rPr>
                        <a:t>2</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0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aseline="0" dirty="0" smtClean="0"/>
                        <a:t>Ethanol, </a:t>
                      </a:r>
                      <a:r>
                        <a:rPr lang="es-ES" sz="1800" b="1" kern="1200" dirty="0" smtClean="0">
                          <a:solidFill>
                            <a:schemeClr val="accent2">
                              <a:lumMod val="75000"/>
                            </a:schemeClr>
                          </a:solidFill>
                          <a:latin typeface="+mn-lt"/>
                          <a:ea typeface="+mn-ea"/>
                          <a:cs typeface="+mn-cs"/>
                        </a:rPr>
                        <a:t>C</a:t>
                      </a:r>
                      <a:r>
                        <a:rPr lang="es-ES" sz="1800" b="1" kern="1200" baseline="-25000" dirty="0" smtClean="0">
                          <a:solidFill>
                            <a:schemeClr val="accent2">
                              <a:lumMod val="75000"/>
                            </a:schemeClr>
                          </a:solidFill>
                          <a:latin typeface="+mn-lt"/>
                          <a:ea typeface="+mn-ea"/>
                          <a:cs typeface="+mn-cs"/>
                        </a:rPr>
                        <a:t>2</a:t>
                      </a:r>
                      <a:r>
                        <a:rPr lang="es-ES" sz="1800" b="1" kern="1200" dirty="0" smtClean="0">
                          <a:solidFill>
                            <a:schemeClr val="accent2">
                              <a:lumMod val="75000"/>
                            </a:schemeClr>
                          </a:solidFill>
                          <a:latin typeface="+mn-lt"/>
                          <a:ea typeface="+mn-ea"/>
                          <a:cs typeface="+mn-cs"/>
                        </a:rPr>
                        <a:t>H</a:t>
                      </a:r>
                      <a:r>
                        <a:rPr lang="es-ES" sz="1800" b="1" kern="1200" baseline="-25000" dirty="0" smtClean="0">
                          <a:solidFill>
                            <a:schemeClr val="accent2">
                              <a:lumMod val="75000"/>
                            </a:schemeClr>
                          </a:solidFill>
                          <a:latin typeface="+mn-lt"/>
                          <a:ea typeface="+mn-ea"/>
                          <a:cs typeface="+mn-cs"/>
                        </a:rPr>
                        <a:t>6</a:t>
                      </a:r>
                      <a:r>
                        <a:rPr lang="es-ES" sz="1800" b="1" kern="1200" baseline="0" dirty="0" smtClean="0">
                          <a:solidFill>
                            <a:schemeClr val="accent2">
                              <a:lumMod val="75000"/>
                            </a:schemeClr>
                          </a:solidFill>
                          <a:latin typeface="+mn-lt"/>
                          <a:ea typeface="+mn-ea"/>
                          <a:cs typeface="+mn-cs"/>
                        </a:rPr>
                        <a:t>O</a:t>
                      </a:r>
                      <a:endParaRPr lang="es-ES" sz="1800" b="1" kern="1200" dirty="0" smtClean="0">
                        <a:solidFill>
                          <a:schemeClr val="accent2">
                            <a:lumMod val="75000"/>
                          </a:schemeClr>
                        </a:solidFill>
                        <a:latin typeface="+mn-lt"/>
                        <a:ea typeface="+mn-ea"/>
                        <a:cs typeface="+mn-cs"/>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2000" dirty="0" smtClean="0">
                        <a:solidFill>
                          <a:schemeClr val="tx1"/>
                        </a:solidFill>
                      </a:endParaRPr>
                    </a:p>
                  </a:txBody>
                  <a:tcPr marL="126064" marR="126064" marT="63032" marB="630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6" name="5 Rectángulo"/>
          <p:cNvSpPr/>
          <p:nvPr/>
        </p:nvSpPr>
        <p:spPr>
          <a:xfrm>
            <a:off x="0" y="568091"/>
            <a:ext cx="9144000" cy="646331"/>
          </a:xfrm>
          <a:prstGeom prst="rect">
            <a:avLst/>
          </a:prstGeom>
        </p:spPr>
        <p:txBody>
          <a:bodyPr wrap="square">
            <a:spAutoFit/>
          </a:bodyPr>
          <a:lstStyle/>
          <a:p>
            <a:r>
              <a:rPr lang="en-US" dirty="0" smtClean="0"/>
              <a:t>Indicate if the following substances are simple substances or  compounds. Explain your answer.</a:t>
            </a:r>
            <a:endParaRPr lang="es-ES" dirty="0"/>
          </a:p>
        </p:txBody>
      </p:sp>
      <p:sp>
        <p:nvSpPr>
          <p:cNvPr id="7" name="6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6</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7</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0" y="571480"/>
            <a:ext cx="9144000" cy="707886"/>
          </a:xfrm>
          <a:prstGeom prst="rect">
            <a:avLst/>
          </a:prstGeom>
          <a:noFill/>
        </p:spPr>
        <p:txBody>
          <a:bodyPr wrap="square" rtlCol="0">
            <a:spAutoFit/>
          </a:bodyPr>
          <a:lstStyle/>
          <a:p>
            <a:pPr algn="just"/>
            <a:r>
              <a:rPr lang="en-US" sz="2000" dirty="0" smtClean="0"/>
              <a:t>Using the symbols that are indicated, draw in your notebook how you imagine the following substances.</a:t>
            </a:r>
            <a:endParaRPr lang="es-ES" sz="2000" dirty="0"/>
          </a:p>
        </p:txBody>
      </p:sp>
      <p:grpSp>
        <p:nvGrpSpPr>
          <p:cNvPr id="43" name="42 Grupo"/>
          <p:cNvGrpSpPr/>
          <p:nvPr/>
        </p:nvGrpSpPr>
        <p:grpSpPr>
          <a:xfrm>
            <a:off x="71406" y="1347463"/>
            <a:ext cx="9215534" cy="5439123"/>
            <a:chOff x="-32" y="1282471"/>
            <a:chExt cx="9215534" cy="5439123"/>
          </a:xfrm>
        </p:grpSpPr>
        <p:grpSp>
          <p:nvGrpSpPr>
            <p:cNvPr id="42" name="41 Grupo"/>
            <p:cNvGrpSpPr/>
            <p:nvPr/>
          </p:nvGrpSpPr>
          <p:grpSpPr>
            <a:xfrm>
              <a:off x="0" y="1282471"/>
              <a:ext cx="9215502" cy="5439123"/>
              <a:chOff x="142844" y="1211057"/>
              <a:chExt cx="9215502" cy="5439123"/>
            </a:xfrm>
          </p:grpSpPr>
          <p:grpSp>
            <p:nvGrpSpPr>
              <p:cNvPr id="37" name="36 Grupo"/>
              <p:cNvGrpSpPr/>
              <p:nvPr/>
            </p:nvGrpSpPr>
            <p:grpSpPr>
              <a:xfrm>
                <a:off x="142844" y="1211057"/>
                <a:ext cx="9215502" cy="5432653"/>
                <a:chOff x="-32" y="1425347"/>
                <a:chExt cx="9215502" cy="5432653"/>
              </a:xfrm>
            </p:grpSpPr>
            <p:sp>
              <p:nvSpPr>
                <p:cNvPr id="23" name="22 Rectángulo"/>
                <p:cNvSpPr/>
                <p:nvPr/>
              </p:nvSpPr>
              <p:spPr>
                <a:xfrm>
                  <a:off x="0" y="1428736"/>
                  <a:ext cx="9000000" cy="5429264"/>
                </a:xfrm>
                <a:prstGeom prst="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Rectángulo"/>
                <p:cNvSpPr/>
                <p:nvPr/>
              </p:nvSpPr>
              <p:spPr>
                <a:xfrm>
                  <a:off x="530" y="1425347"/>
                  <a:ext cx="4500000" cy="646331"/>
                </a:xfrm>
                <a:prstGeom prst="rect">
                  <a:avLst/>
                </a:prstGeom>
              </p:spPr>
              <p:txBody>
                <a:bodyPr wrap="square">
                  <a:spAutoFit/>
                </a:bodyPr>
                <a:lstStyle/>
                <a:p>
                  <a:r>
                    <a:rPr lang="en-US" dirty="0" smtClean="0"/>
                    <a:t>The simple substance mercury (</a:t>
                  </a:r>
                  <a:r>
                    <a:rPr lang="en-US" b="1" dirty="0" smtClean="0"/>
                    <a:t>Hg</a:t>
                  </a:r>
                  <a:r>
                    <a:rPr lang="en-US" dirty="0" smtClean="0"/>
                    <a:t>), liquid at room temperature</a:t>
                  </a:r>
                  <a:endParaRPr lang="es-ES" dirty="0"/>
                </a:p>
              </p:txBody>
            </p:sp>
            <p:grpSp>
              <p:nvGrpSpPr>
                <p:cNvPr id="10" name="9 Grupo"/>
                <p:cNvGrpSpPr/>
                <p:nvPr/>
              </p:nvGrpSpPr>
              <p:grpSpPr>
                <a:xfrm>
                  <a:off x="285720" y="3643314"/>
                  <a:ext cx="1500198" cy="369332"/>
                  <a:chOff x="642910" y="2714620"/>
                  <a:chExt cx="1500198" cy="369332"/>
                </a:xfrm>
              </p:grpSpPr>
              <p:sp>
                <p:nvSpPr>
                  <p:cNvPr id="8" name="7 CuadroTexto"/>
                  <p:cNvSpPr txBox="1"/>
                  <p:nvPr/>
                </p:nvSpPr>
                <p:spPr>
                  <a:xfrm>
                    <a:off x="642910" y="2714620"/>
                    <a:ext cx="1500198" cy="369332"/>
                  </a:xfrm>
                  <a:prstGeom prst="rect">
                    <a:avLst/>
                  </a:prstGeom>
                  <a:noFill/>
                </p:spPr>
                <p:txBody>
                  <a:bodyPr wrap="square" rtlCol="0">
                    <a:spAutoFit/>
                  </a:bodyPr>
                  <a:lstStyle/>
                  <a:p>
                    <a:r>
                      <a:rPr lang="es-ES" b="1" dirty="0" smtClean="0"/>
                      <a:t>Hg </a:t>
                    </a:r>
                    <a:r>
                      <a:rPr lang="es-ES" dirty="0" smtClean="0"/>
                      <a:t> </a:t>
                    </a:r>
                    <a:endParaRPr lang="es-ES" dirty="0"/>
                  </a:p>
                </p:txBody>
              </p:sp>
              <p:sp>
                <p:nvSpPr>
                  <p:cNvPr id="9" name="8 Conector"/>
                  <p:cNvSpPr/>
                  <p:nvPr/>
                </p:nvSpPr>
                <p:spPr>
                  <a:xfrm>
                    <a:off x="1356166" y="2786058"/>
                    <a:ext cx="144000" cy="144000"/>
                  </a:xfrm>
                  <a:prstGeom prst="flowChartConnector">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1" name="10 Elipse"/>
                <p:cNvSpPr/>
                <p:nvPr/>
              </p:nvSpPr>
              <p:spPr>
                <a:xfrm>
                  <a:off x="1000100" y="2131314"/>
                  <a:ext cx="2376000" cy="1512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11 Elipse"/>
                <p:cNvSpPr/>
                <p:nvPr/>
              </p:nvSpPr>
              <p:spPr>
                <a:xfrm>
                  <a:off x="5982214" y="2131314"/>
                  <a:ext cx="2376000" cy="1512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12 Elipse"/>
                <p:cNvSpPr/>
                <p:nvPr/>
              </p:nvSpPr>
              <p:spPr>
                <a:xfrm>
                  <a:off x="1000100" y="4786322"/>
                  <a:ext cx="2376000" cy="1512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13 Elipse"/>
                <p:cNvSpPr/>
                <p:nvPr/>
              </p:nvSpPr>
              <p:spPr>
                <a:xfrm>
                  <a:off x="5982214" y="4714884"/>
                  <a:ext cx="2376000" cy="1512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Rectángulo"/>
                <p:cNvSpPr/>
                <p:nvPr/>
              </p:nvSpPr>
              <p:spPr>
                <a:xfrm>
                  <a:off x="4715470" y="1425347"/>
                  <a:ext cx="4500000" cy="646331"/>
                </a:xfrm>
                <a:prstGeom prst="rect">
                  <a:avLst/>
                </a:prstGeom>
              </p:spPr>
              <p:txBody>
                <a:bodyPr>
                  <a:spAutoFit/>
                </a:bodyPr>
                <a:lstStyle/>
                <a:p>
                  <a:r>
                    <a:rPr lang="en-US" dirty="0" smtClean="0"/>
                    <a:t>The simple substance chlorine (</a:t>
                  </a:r>
                  <a:r>
                    <a:rPr lang="en-US" b="1" dirty="0" smtClean="0"/>
                    <a:t>Cl</a:t>
                  </a:r>
                  <a:r>
                    <a:rPr lang="es-ES" b="1" baseline="-25000" dirty="0" smtClean="0"/>
                    <a:t>2</a:t>
                  </a:r>
                  <a:r>
                    <a:rPr lang="en-US" dirty="0" smtClean="0"/>
                    <a:t>), gas at room temperature</a:t>
                  </a:r>
                  <a:endParaRPr lang="es-ES" dirty="0"/>
                </a:p>
              </p:txBody>
            </p:sp>
            <p:sp>
              <p:nvSpPr>
                <p:cNvPr id="16" name="15 CuadroTexto"/>
                <p:cNvSpPr txBox="1"/>
                <p:nvPr/>
              </p:nvSpPr>
              <p:spPr>
                <a:xfrm>
                  <a:off x="-32" y="4071942"/>
                  <a:ext cx="4714876" cy="646331"/>
                </a:xfrm>
                <a:prstGeom prst="rect">
                  <a:avLst/>
                </a:prstGeom>
                <a:noFill/>
              </p:spPr>
              <p:txBody>
                <a:bodyPr wrap="square" rtlCol="0">
                  <a:spAutoFit/>
                </a:bodyPr>
                <a:lstStyle/>
                <a:p>
                  <a:r>
                    <a:rPr lang="en-US" dirty="0" smtClean="0"/>
                    <a:t>The compound  carbon disulfide </a:t>
                  </a:r>
                  <a:r>
                    <a:rPr lang="es-ES" dirty="0" smtClean="0"/>
                    <a:t>(</a:t>
                  </a:r>
                  <a:r>
                    <a:rPr lang="en-US" b="1" dirty="0" smtClean="0"/>
                    <a:t>CS</a:t>
                  </a:r>
                  <a:r>
                    <a:rPr lang="es-ES" b="1" baseline="-25000" dirty="0" smtClean="0"/>
                    <a:t>2</a:t>
                  </a:r>
                  <a:r>
                    <a:rPr lang="es-ES" dirty="0" smtClean="0"/>
                    <a:t>)</a:t>
                  </a:r>
                  <a:r>
                    <a:rPr lang="en-US" dirty="0" smtClean="0"/>
                    <a:t>, liquid at room temperature</a:t>
                  </a:r>
                  <a:endParaRPr lang="es-ES" dirty="0"/>
                </a:p>
              </p:txBody>
            </p:sp>
            <p:grpSp>
              <p:nvGrpSpPr>
                <p:cNvPr id="17" name="16 Grupo"/>
                <p:cNvGrpSpPr/>
                <p:nvPr/>
              </p:nvGrpSpPr>
              <p:grpSpPr>
                <a:xfrm>
                  <a:off x="4929190" y="3643314"/>
                  <a:ext cx="1500198" cy="369332"/>
                  <a:chOff x="642910" y="2714620"/>
                  <a:chExt cx="1500198" cy="369332"/>
                </a:xfrm>
              </p:grpSpPr>
              <p:sp>
                <p:nvSpPr>
                  <p:cNvPr id="18" name="17 CuadroTexto"/>
                  <p:cNvSpPr txBox="1"/>
                  <p:nvPr/>
                </p:nvSpPr>
                <p:spPr>
                  <a:xfrm>
                    <a:off x="642910" y="2714620"/>
                    <a:ext cx="1500198" cy="369332"/>
                  </a:xfrm>
                  <a:prstGeom prst="rect">
                    <a:avLst/>
                  </a:prstGeom>
                  <a:noFill/>
                </p:spPr>
                <p:txBody>
                  <a:bodyPr wrap="square" rtlCol="0">
                    <a:spAutoFit/>
                  </a:bodyPr>
                  <a:lstStyle/>
                  <a:p>
                    <a:r>
                      <a:rPr lang="es-ES" b="1" dirty="0" smtClean="0"/>
                      <a:t>Cl</a:t>
                    </a:r>
                    <a:r>
                      <a:rPr lang="es-ES" dirty="0" smtClean="0"/>
                      <a:t>  </a:t>
                    </a:r>
                    <a:endParaRPr lang="es-ES" dirty="0"/>
                  </a:p>
                </p:txBody>
              </p:sp>
              <p:sp>
                <p:nvSpPr>
                  <p:cNvPr id="19" name="18 Conector"/>
                  <p:cNvSpPr/>
                  <p:nvPr/>
                </p:nvSpPr>
                <p:spPr>
                  <a:xfrm>
                    <a:off x="1356166" y="2786058"/>
                    <a:ext cx="180000" cy="180000"/>
                  </a:xfrm>
                  <a:prstGeom prst="flowChartConnector">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20" name="19 CuadroTexto"/>
                <p:cNvSpPr txBox="1"/>
                <p:nvPr/>
              </p:nvSpPr>
              <p:spPr>
                <a:xfrm>
                  <a:off x="4643406" y="4071942"/>
                  <a:ext cx="4500000" cy="646331"/>
                </a:xfrm>
                <a:prstGeom prst="rect">
                  <a:avLst/>
                </a:prstGeom>
                <a:noFill/>
              </p:spPr>
              <p:txBody>
                <a:bodyPr wrap="square" rtlCol="0">
                  <a:spAutoFit/>
                </a:bodyPr>
                <a:lstStyle/>
                <a:p>
                  <a:r>
                    <a:rPr lang="en-US" dirty="0" smtClean="0"/>
                    <a:t>The compound calcium oxide </a:t>
                  </a:r>
                  <a:r>
                    <a:rPr lang="es-ES" dirty="0" smtClean="0"/>
                    <a:t>(</a:t>
                  </a:r>
                  <a:r>
                    <a:rPr lang="en-US" dirty="0" smtClean="0"/>
                    <a:t>CaO</a:t>
                  </a:r>
                  <a:r>
                    <a:rPr lang="es-ES" dirty="0" smtClean="0"/>
                    <a:t>)</a:t>
                  </a:r>
                  <a:r>
                    <a:rPr lang="en-US" dirty="0" smtClean="0"/>
                    <a:t>, solid at room temperature</a:t>
                  </a:r>
                  <a:endParaRPr lang="es-ES" dirty="0"/>
                </a:p>
              </p:txBody>
            </p:sp>
            <p:grpSp>
              <p:nvGrpSpPr>
                <p:cNvPr id="35" name="34 Grupo"/>
                <p:cNvGrpSpPr/>
                <p:nvPr/>
              </p:nvGrpSpPr>
              <p:grpSpPr>
                <a:xfrm>
                  <a:off x="285720" y="6417254"/>
                  <a:ext cx="1643074" cy="381474"/>
                  <a:chOff x="285720" y="6417254"/>
                  <a:chExt cx="1643074" cy="381474"/>
                </a:xfrm>
              </p:grpSpPr>
              <p:sp>
                <p:nvSpPr>
                  <p:cNvPr id="30" name="29 Conector"/>
                  <p:cNvSpPr/>
                  <p:nvPr/>
                </p:nvSpPr>
                <p:spPr>
                  <a:xfrm>
                    <a:off x="785786" y="6463710"/>
                    <a:ext cx="180000" cy="18000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1" name="30 Conector"/>
                  <p:cNvSpPr/>
                  <p:nvPr/>
                </p:nvSpPr>
                <p:spPr>
                  <a:xfrm>
                    <a:off x="1784794" y="6500834"/>
                    <a:ext cx="144000" cy="144000"/>
                  </a:xfrm>
                  <a:prstGeom prst="flowChartConnector">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31 CuadroTexto"/>
                  <p:cNvSpPr txBox="1"/>
                  <p:nvPr/>
                </p:nvSpPr>
                <p:spPr>
                  <a:xfrm>
                    <a:off x="285720" y="6417254"/>
                    <a:ext cx="428628" cy="369332"/>
                  </a:xfrm>
                  <a:prstGeom prst="rect">
                    <a:avLst/>
                  </a:prstGeom>
                  <a:noFill/>
                </p:spPr>
                <p:txBody>
                  <a:bodyPr wrap="square" rtlCol="0">
                    <a:spAutoFit/>
                  </a:bodyPr>
                  <a:lstStyle/>
                  <a:p>
                    <a:r>
                      <a:rPr lang="es-ES" b="1" dirty="0" smtClean="0"/>
                      <a:t>C</a:t>
                    </a:r>
                    <a:endParaRPr lang="es-ES" b="1" dirty="0"/>
                  </a:p>
                </p:txBody>
              </p:sp>
              <p:sp>
                <p:nvSpPr>
                  <p:cNvPr id="33" name="32 CuadroTexto"/>
                  <p:cNvSpPr txBox="1"/>
                  <p:nvPr/>
                </p:nvSpPr>
                <p:spPr>
                  <a:xfrm>
                    <a:off x="1285852" y="6429396"/>
                    <a:ext cx="428628" cy="369332"/>
                  </a:xfrm>
                  <a:prstGeom prst="rect">
                    <a:avLst/>
                  </a:prstGeom>
                  <a:noFill/>
                </p:spPr>
                <p:txBody>
                  <a:bodyPr wrap="square" rtlCol="0">
                    <a:spAutoFit/>
                  </a:bodyPr>
                  <a:lstStyle/>
                  <a:p>
                    <a:r>
                      <a:rPr lang="es-ES" b="1" dirty="0" smtClean="0"/>
                      <a:t>S</a:t>
                    </a:r>
                    <a:endParaRPr lang="es-ES" b="1" dirty="0"/>
                  </a:p>
                </p:txBody>
              </p:sp>
            </p:grpSp>
            <p:grpSp>
              <p:nvGrpSpPr>
                <p:cNvPr id="41" name="40 Grupo"/>
                <p:cNvGrpSpPr/>
                <p:nvPr/>
              </p:nvGrpSpPr>
              <p:grpSpPr>
                <a:xfrm>
                  <a:off x="4929190" y="6429396"/>
                  <a:ext cx="1894512" cy="369332"/>
                  <a:chOff x="4929190" y="6429396"/>
                  <a:chExt cx="1894512" cy="369332"/>
                </a:xfrm>
              </p:grpSpPr>
              <p:sp>
                <p:nvSpPr>
                  <p:cNvPr id="36" name="35 Conector"/>
                  <p:cNvSpPr/>
                  <p:nvPr/>
                </p:nvSpPr>
                <p:spPr>
                  <a:xfrm>
                    <a:off x="5535008" y="6500834"/>
                    <a:ext cx="180000" cy="18000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CuadroTexto"/>
                  <p:cNvSpPr txBox="1"/>
                  <p:nvPr/>
                </p:nvSpPr>
                <p:spPr>
                  <a:xfrm>
                    <a:off x="4929190" y="6429396"/>
                    <a:ext cx="571504" cy="369332"/>
                  </a:xfrm>
                  <a:prstGeom prst="rect">
                    <a:avLst/>
                  </a:prstGeom>
                  <a:noFill/>
                </p:spPr>
                <p:txBody>
                  <a:bodyPr wrap="square" rtlCol="0">
                    <a:spAutoFit/>
                  </a:bodyPr>
                  <a:lstStyle/>
                  <a:p>
                    <a:r>
                      <a:rPr lang="es-ES" b="1" dirty="0" smtClean="0"/>
                      <a:t>Ca</a:t>
                    </a:r>
                    <a:endParaRPr lang="es-ES" b="1" dirty="0"/>
                  </a:p>
                </p:txBody>
              </p:sp>
              <p:sp>
                <p:nvSpPr>
                  <p:cNvPr id="39" name="38 CuadroTexto"/>
                  <p:cNvSpPr txBox="1"/>
                  <p:nvPr/>
                </p:nvSpPr>
                <p:spPr>
                  <a:xfrm>
                    <a:off x="6072198" y="6429396"/>
                    <a:ext cx="428628" cy="369332"/>
                  </a:xfrm>
                  <a:prstGeom prst="rect">
                    <a:avLst/>
                  </a:prstGeom>
                  <a:noFill/>
                </p:spPr>
                <p:txBody>
                  <a:bodyPr wrap="square" rtlCol="0">
                    <a:spAutoFit/>
                  </a:bodyPr>
                  <a:lstStyle/>
                  <a:p>
                    <a:r>
                      <a:rPr lang="es-ES" b="1" dirty="0" smtClean="0"/>
                      <a:t>O</a:t>
                    </a:r>
                    <a:endParaRPr lang="es-ES" b="1" dirty="0"/>
                  </a:p>
                </p:txBody>
              </p:sp>
              <p:sp>
                <p:nvSpPr>
                  <p:cNvPr id="40" name="39 Conector"/>
                  <p:cNvSpPr/>
                  <p:nvPr/>
                </p:nvSpPr>
                <p:spPr>
                  <a:xfrm>
                    <a:off x="6643702" y="6500834"/>
                    <a:ext cx="180000" cy="180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cxnSp>
            <p:nvCxnSpPr>
              <p:cNvPr id="25" name="24 Conector recto"/>
              <p:cNvCxnSpPr/>
              <p:nvPr/>
            </p:nvCxnSpPr>
            <p:spPr>
              <a:xfrm rot="5400000">
                <a:off x="2068700" y="3932004"/>
                <a:ext cx="5435758" cy="594"/>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29" name="28 Conector recto"/>
            <p:cNvCxnSpPr/>
            <p:nvPr/>
          </p:nvCxnSpPr>
          <p:spPr>
            <a:xfrm rot="10800000" flipH="1">
              <a:off x="-32" y="3857628"/>
              <a:ext cx="9000000" cy="1686"/>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34" name="33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8</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CuadroTexto"/>
          <p:cNvSpPr txBox="1"/>
          <p:nvPr/>
        </p:nvSpPr>
        <p:spPr>
          <a:xfrm>
            <a:off x="214282" y="928670"/>
            <a:ext cx="8715404" cy="584775"/>
          </a:xfrm>
          <a:prstGeom prst="rect">
            <a:avLst/>
          </a:prstGeom>
          <a:noFill/>
        </p:spPr>
        <p:txBody>
          <a:bodyPr wrap="square" rtlCol="0">
            <a:spAutoFit/>
          </a:bodyPr>
          <a:lstStyle/>
          <a:p>
            <a:r>
              <a:rPr lang="es-ES" sz="3200" dirty="0" smtClean="0"/>
              <a:t>Are the following phrases true or false?</a:t>
            </a:r>
            <a:endParaRPr lang="es-ES_tradnl" sz="3200" dirty="0"/>
          </a:p>
        </p:txBody>
      </p:sp>
      <p:sp>
        <p:nvSpPr>
          <p:cNvPr id="7" name="6 Rectángulo"/>
          <p:cNvSpPr/>
          <p:nvPr/>
        </p:nvSpPr>
        <p:spPr>
          <a:xfrm>
            <a:off x="285720" y="1928802"/>
            <a:ext cx="8572560" cy="4154984"/>
          </a:xfrm>
          <a:prstGeom prst="rect">
            <a:avLst/>
          </a:prstGeom>
          <a:solidFill>
            <a:schemeClr val="accent2">
              <a:lumMod val="20000"/>
              <a:lumOff val="80000"/>
            </a:schemeClr>
          </a:solidFill>
        </p:spPr>
        <p:txBody>
          <a:bodyPr wrap="square">
            <a:spAutoFit/>
          </a:bodyPr>
          <a:lstStyle/>
          <a:p>
            <a:pPr marL="342900" indent="-342900" algn="just">
              <a:buFont typeface="+mj-lt"/>
              <a:buAutoNum type="alphaUcPeriod"/>
            </a:pPr>
            <a:r>
              <a:rPr lang="en-US" sz="2400" dirty="0" smtClean="0"/>
              <a:t>In a chemical reaction, the molecules of the reactants do not change but they mix with each other.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In a chemical reaction, the molecules of the reactants disappear and they do not become anything.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In a chemical reaction, the molecules of the reactants continue being the same ones but in another state.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In a chemical reaction, the molecules of the reactants disappear and other new ones appear.</a:t>
            </a:r>
            <a:endParaRPr lang="es-ES" sz="2400" dirty="0"/>
          </a:p>
        </p:txBody>
      </p:sp>
      <p:sp>
        <p:nvSpPr>
          <p:cNvPr id="6" name="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9</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0" y="642918"/>
            <a:ext cx="9144000" cy="1323439"/>
          </a:xfrm>
          <a:prstGeom prst="rect">
            <a:avLst/>
          </a:prstGeom>
        </p:spPr>
        <p:txBody>
          <a:bodyPr wrap="square">
            <a:spAutoFit/>
          </a:bodyPr>
          <a:lstStyle/>
          <a:p>
            <a:pPr algn="just"/>
            <a:r>
              <a:rPr lang="en-US" sz="2000" dirty="0" smtClean="0"/>
              <a:t>The calcium carbonate </a:t>
            </a:r>
            <a:r>
              <a:rPr lang="es-ES" sz="2000" dirty="0" smtClean="0"/>
              <a:t>(CaCO</a:t>
            </a:r>
            <a:r>
              <a:rPr lang="es-ES" sz="2000" baseline="-25000" dirty="0" smtClean="0"/>
              <a:t>3</a:t>
            </a:r>
            <a:r>
              <a:rPr lang="es-ES" sz="2000" dirty="0" smtClean="0"/>
              <a:t>), </a:t>
            </a:r>
            <a:r>
              <a:rPr lang="en-US" sz="2000" dirty="0" smtClean="0"/>
              <a:t>is a solid substance at room temperature. If we warm it up sufficiently, it disappears and it gives rise to two substances, the calcium oxide (CaO), that is solid at room temperature and the carbon dioxide </a:t>
            </a:r>
            <a:r>
              <a:rPr lang="es-ES" sz="2000" dirty="0" smtClean="0"/>
              <a:t>(CO</a:t>
            </a:r>
            <a:r>
              <a:rPr lang="es-ES" sz="2000" baseline="-25000" dirty="0" smtClean="0"/>
              <a:t>2</a:t>
            </a:r>
            <a:r>
              <a:rPr lang="es-ES" sz="2000" dirty="0" smtClean="0"/>
              <a:t>) </a:t>
            </a:r>
            <a:r>
              <a:rPr lang="en-US" sz="2000" dirty="0" smtClean="0"/>
              <a:t>that is gas at that temperature.</a:t>
            </a:r>
            <a:endParaRPr lang="es-ES" sz="2000" dirty="0"/>
          </a:p>
        </p:txBody>
      </p:sp>
      <p:grpSp>
        <p:nvGrpSpPr>
          <p:cNvPr id="25" name="24 Grupo"/>
          <p:cNvGrpSpPr/>
          <p:nvPr/>
        </p:nvGrpSpPr>
        <p:grpSpPr>
          <a:xfrm>
            <a:off x="72594" y="2071678"/>
            <a:ext cx="9000000" cy="4093428"/>
            <a:chOff x="72594" y="2071678"/>
            <a:chExt cx="9000000" cy="4093428"/>
          </a:xfrm>
        </p:grpSpPr>
        <p:sp>
          <p:nvSpPr>
            <p:cNvPr id="8" name="7 Rectángulo"/>
            <p:cNvSpPr/>
            <p:nvPr/>
          </p:nvSpPr>
          <p:spPr>
            <a:xfrm>
              <a:off x="72594" y="2071678"/>
              <a:ext cx="9000000" cy="4093428"/>
            </a:xfrm>
            <a:prstGeom prst="rect">
              <a:avLst/>
            </a:prstGeom>
            <a:solidFill>
              <a:schemeClr val="accent2">
                <a:lumMod val="20000"/>
                <a:lumOff val="80000"/>
              </a:schemeClr>
            </a:solidFill>
          </p:spPr>
          <p:txBody>
            <a:bodyPr wrap="square">
              <a:spAutoFit/>
            </a:bodyPr>
            <a:lstStyle/>
            <a:p>
              <a:pPr marL="342900" indent="-342900">
                <a:buFont typeface="+mj-lt"/>
                <a:buAutoNum type="alphaUcPeriod"/>
              </a:pPr>
              <a:r>
                <a:rPr lang="en-US" sz="2000" dirty="0" smtClean="0"/>
                <a:t>Draw how you imagine what it happens to the molecules in that process.</a:t>
              </a:r>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endParaRPr lang="en-US" sz="2000" dirty="0" smtClean="0"/>
            </a:p>
            <a:p>
              <a:pPr marL="342900" indent="-342900">
                <a:buFont typeface="+mj-lt"/>
                <a:buAutoNum type="alphaUcPeriod"/>
              </a:pPr>
              <a:r>
                <a:rPr lang="es-ES" sz="2000" dirty="0" smtClean="0"/>
                <a:t>Is a physical or chemical change? Explain your answer.</a:t>
              </a:r>
            </a:p>
            <a:p>
              <a:pPr marL="342900" indent="-342900">
                <a:buFont typeface="+mj-lt"/>
                <a:buAutoNum type="alphaUcPeriod"/>
              </a:pPr>
              <a:endParaRPr lang="es-ES" sz="2000" dirty="0" smtClean="0"/>
            </a:p>
            <a:p>
              <a:pPr marL="342900" indent="-342900">
                <a:buFont typeface="+mj-lt"/>
                <a:buAutoNum type="alphaUcPeriod"/>
              </a:pPr>
              <a:r>
                <a:rPr lang="en-US" sz="2000" dirty="0" smtClean="0"/>
                <a:t>Is a simple substance or a compound? Explain the answer with arguments based on the molecular atomic theory.</a:t>
              </a:r>
              <a:endParaRPr lang="es-ES" sz="2000" dirty="0" smtClean="0"/>
            </a:p>
          </p:txBody>
        </p:sp>
        <p:grpSp>
          <p:nvGrpSpPr>
            <p:cNvPr id="24" name="23 Grupo"/>
            <p:cNvGrpSpPr/>
            <p:nvPr/>
          </p:nvGrpSpPr>
          <p:grpSpPr>
            <a:xfrm>
              <a:off x="428596" y="2643182"/>
              <a:ext cx="8229420" cy="2169332"/>
              <a:chOff x="428596" y="2772008"/>
              <a:chExt cx="8229420" cy="2169332"/>
            </a:xfrm>
          </p:grpSpPr>
          <p:grpSp>
            <p:nvGrpSpPr>
              <p:cNvPr id="19" name="18 Grupo"/>
              <p:cNvGrpSpPr/>
              <p:nvPr/>
            </p:nvGrpSpPr>
            <p:grpSpPr>
              <a:xfrm>
                <a:off x="428596" y="2772008"/>
                <a:ext cx="8229420" cy="1800000"/>
                <a:chOff x="428596" y="2285992"/>
                <a:chExt cx="8229420" cy="1800000"/>
              </a:xfrm>
            </p:grpSpPr>
            <p:sp>
              <p:nvSpPr>
                <p:cNvPr id="9" name="8 Elipse"/>
                <p:cNvSpPr/>
                <p:nvPr/>
              </p:nvSpPr>
              <p:spPr>
                <a:xfrm>
                  <a:off x="428596" y="2285992"/>
                  <a:ext cx="1800000" cy="180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Elipse"/>
                <p:cNvSpPr/>
                <p:nvPr/>
              </p:nvSpPr>
              <p:spPr>
                <a:xfrm>
                  <a:off x="4214810" y="2285992"/>
                  <a:ext cx="1800000" cy="180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10 Elipse"/>
                <p:cNvSpPr/>
                <p:nvPr/>
              </p:nvSpPr>
              <p:spPr>
                <a:xfrm>
                  <a:off x="6858016" y="2285992"/>
                  <a:ext cx="1800000" cy="180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13" name="12 Conector recto de flecha"/>
                <p:cNvCxnSpPr/>
                <p:nvPr/>
              </p:nvCxnSpPr>
              <p:spPr>
                <a:xfrm>
                  <a:off x="2571736" y="3143248"/>
                  <a:ext cx="1440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6215074" y="2857496"/>
                  <a:ext cx="571504" cy="646331"/>
                </a:xfrm>
                <a:prstGeom prst="rect">
                  <a:avLst/>
                </a:prstGeom>
                <a:noFill/>
              </p:spPr>
              <p:txBody>
                <a:bodyPr wrap="square" rtlCol="0">
                  <a:spAutoFit/>
                </a:bodyPr>
                <a:lstStyle/>
                <a:p>
                  <a:r>
                    <a:rPr lang="es-ES" sz="3600" dirty="0" smtClean="0"/>
                    <a:t>+</a:t>
                  </a:r>
                  <a:endParaRPr lang="es-ES" sz="3600" dirty="0"/>
                </a:p>
              </p:txBody>
            </p:sp>
          </p:grpSp>
          <p:sp>
            <p:nvSpPr>
              <p:cNvPr id="21" name="20 CuadroTexto"/>
              <p:cNvSpPr txBox="1"/>
              <p:nvPr/>
            </p:nvSpPr>
            <p:spPr>
              <a:xfrm>
                <a:off x="857224" y="4572008"/>
                <a:ext cx="1000132" cy="369332"/>
              </a:xfrm>
              <a:prstGeom prst="rect">
                <a:avLst/>
              </a:prstGeom>
              <a:noFill/>
            </p:spPr>
            <p:txBody>
              <a:bodyPr wrap="square" rtlCol="0">
                <a:spAutoFit/>
              </a:bodyPr>
              <a:lstStyle/>
              <a:p>
                <a:r>
                  <a:rPr lang="es-ES" dirty="0" smtClean="0"/>
                  <a:t>CaCO</a:t>
                </a:r>
                <a:r>
                  <a:rPr lang="es-ES" baseline="-25000" dirty="0" smtClean="0"/>
                  <a:t>3</a:t>
                </a:r>
                <a:endParaRPr lang="es-ES" dirty="0"/>
              </a:p>
            </p:txBody>
          </p:sp>
          <p:sp>
            <p:nvSpPr>
              <p:cNvPr id="22" name="21 CuadroTexto"/>
              <p:cNvSpPr txBox="1"/>
              <p:nvPr/>
            </p:nvSpPr>
            <p:spPr>
              <a:xfrm>
                <a:off x="4786314" y="4572008"/>
                <a:ext cx="714380" cy="369332"/>
              </a:xfrm>
              <a:prstGeom prst="rect">
                <a:avLst/>
              </a:prstGeom>
              <a:noFill/>
            </p:spPr>
            <p:txBody>
              <a:bodyPr wrap="square" rtlCol="0">
                <a:spAutoFit/>
              </a:bodyPr>
              <a:lstStyle/>
              <a:p>
                <a:r>
                  <a:rPr lang="es-ES" dirty="0" smtClean="0"/>
                  <a:t>CaO</a:t>
                </a:r>
                <a:endParaRPr lang="es-ES" dirty="0"/>
              </a:p>
            </p:txBody>
          </p:sp>
          <p:sp>
            <p:nvSpPr>
              <p:cNvPr id="23" name="22 CuadroTexto"/>
              <p:cNvSpPr txBox="1"/>
              <p:nvPr/>
            </p:nvSpPr>
            <p:spPr>
              <a:xfrm>
                <a:off x="7572396" y="4572008"/>
                <a:ext cx="714380" cy="369332"/>
              </a:xfrm>
              <a:prstGeom prst="rect">
                <a:avLst/>
              </a:prstGeom>
              <a:noFill/>
            </p:spPr>
            <p:txBody>
              <a:bodyPr wrap="square" rtlCol="0">
                <a:spAutoFit/>
              </a:bodyPr>
              <a:lstStyle/>
              <a:p>
                <a:r>
                  <a:rPr lang="es-ES" dirty="0" smtClean="0"/>
                  <a:t>CO</a:t>
                </a:r>
                <a:r>
                  <a:rPr lang="es-ES" baseline="-25000" dirty="0" smtClean="0"/>
                  <a:t>2</a:t>
                </a:r>
                <a:endParaRPr lang="es-ES" dirty="0"/>
              </a:p>
            </p:txBody>
          </p:sp>
        </p:grpSp>
      </p:grpSp>
      <p:sp>
        <p:nvSpPr>
          <p:cNvPr id="16" name="1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10</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0" y="571480"/>
            <a:ext cx="9144000" cy="1015663"/>
          </a:xfrm>
          <a:prstGeom prst="rect">
            <a:avLst/>
          </a:prstGeom>
        </p:spPr>
        <p:txBody>
          <a:bodyPr wrap="square">
            <a:spAutoFit/>
          </a:bodyPr>
          <a:lstStyle/>
          <a:p>
            <a:pPr algn="just"/>
            <a:r>
              <a:rPr lang="en-US" sz="2000" dirty="0" smtClean="0"/>
              <a:t>Iron (Fe) is a solid substance at room temperature, which can react with the oxygen (</a:t>
            </a:r>
            <a:r>
              <a:rPr lang="es-ES" sz="2000" dirty="0" smtClean="0"/>
              <a:t>O</a:t>
            </a:r>
            <a:r>
              <a:rPr lang="es-ES" sz="2000" baseline="-25000" dirty="0" smtClean="0"/>
              <a:t>2</a:t>
            </a:r>
            <a:r>
              <a:rPr lang="es-ES" sz="2000" dirty="0" smtClean="0"/>
              <a:t>)</a:t>
            </a:r>
            <a:r>
              <a:rPr lang="en-US" sz="2000" dirty="0" smtClean="0"/>
              <a:t>, substance that appears in gaseous state at room temperature, to make iron oxide (FeO), solid substance at room temperature.</a:t>
            </a:r>
            <a:endParaRPr lang="es-ES" sz="2000" dirty="0"/>
          </a:p>
        </p:txBody>
      </p:sp>
      <p:grpSp>
        <p:nvGrpSpPr>
          <p:cNvPr id="21" name="20 Grupo"/>
          <p:cNvGrpSpPr/>
          <p:nvPr/>
        </p:nvGrpSpPr>
        <p:grpSpPr>
          <a:xfrm>
            <a:off x="144000" y="1640224"/>
            <a:ext cx="9000000" cy="4801314"/>
            <a:chOff x="144000" y="1640224"/>
            <a:chExt cx="9000000" cy="4801314"/>
          </a:xfrm>
        </p:grpSpPr>
        <p:sp>
          <p:nvSpPr>
            <p:cNvPr id="7" name="6 CuadroTexto"/>
            <p:cNvSpPr txBox="1"/>
            <p:nvPr/>
          </p:nvSpPr>
          <p:spPr>
            <a:xfrm>
              <a:off x="144000" y="1640224"/>
              <a:ext cx="9000000" cy="4801314"/>
            </a:xfrm>
            <a:prstGeom prst="rect">
              <a:avLst/>
            </a:prstGeom>
            <a:solidFill>
              <a:schemeClr val="accent2">
                <a:lumMod val="20000"/>
                <a:lumOff val="80000"/>
              </a:schemeClr>
            </a:solidFill>
          </p:spPr>
          <p:txBody>
            <a:bodyPr wrap="square" rtlCol="0">
              <a:spAutoFit/>
            </a:bodyPr>
            <a:lstStyle/>
            <a:p>
              <a:pPr marL="342900" indent="-342900" algn="just">
                <a:buFont typeface="+mj-lt"/>
                <a:buAutoNum type="alphaUcPeriod"/>
              </a:pPr>
              <a:r>
                <a:rPr lang="en-US" dirty="0" smtClean="0"/>
                <a:t>Draw how you imagine the molecular atomic structure of the iron and the oxygen before the reaction and formed iron oxide.</a:t>
              </a:r>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endParaRPr lang="en-US" dirty="0" smtClean="0"/>
            </a:p>
            <a:p>
              <a:pPr marL="342900" indent="-342900" algn="just">
                <a:buFont typeface="+mj-lt"/>
                <a:buAutoNum type="alphaUcPeriod"/>
              </a:pPr>
              <a:r>
                <a:rPr lang="en-US" dirty="0" smtClean="0"/>
                <a:t>How is possible that we obtain a solid substance from a solid substance and another one gaseous?</a:t>
              </a:r>
            </a:p>
            <a:p>
              <a:pPr marL="342900" indent="-342900" algn="just">
                <a:buFont typeface="+mj-lt"/>
                <a:buAutoNum type="alphaUcPeriod"/>
              </a:pPr>
              <a:r>
                <a:rPr lang="en-US" dirty="0" smtClean="0"/>
                <a:t>If we write the chemical reaction of the previous process of the following form:</a:t>
              </a:r>
            </a:p>
            <a:p>
              <a:pPr marL="342900" indent="-342900" algn="just">
                <a:buFont typeface="+mj-lt"/>
                <a:buAutoNum type="alphaUcPeriod"/>
              </a:pPr>
              <a:endParaRPr lang="en-US" dirty="0" smtClean="0"/>
            </a:p>
            <a:p>
              <a:pPr marL="342900" indent="-342900" algn="just"/>
              <a:endParaRPr lang="es-ES" dirty="0" smtClean="0"/>
            </a:p>
            <a:p>
              <a:pPr marL="342900" indent="-342900" algn="just"/>
              <a:r>
                <a:rPr lang="es-ES" dirty="0" smtClean="0"/>
                <a:t>      Is this correct? Explain your answer.</a:t>
              </a:r>
              <a:endParaRPr lang="es-ES" dirty="0"/>
            </a:p>
          </p:txBody>
        </p:sp>
        <p:sp>
          <p:nvSpPr>
            <p:cNvPr id="9" name="8 Elipse"/>
            <p:cNvSpPr/>
            <p:nvPr/>
          </p:nvSpPr>
          <p:spPr>
            <a:xfrm>
              <a:off x="494440" y="2441010"/>
              <a:ext cx="1771654" cy="180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p>
          </p:txBody>
        </p:sp>
        <p:sp>
          <p:nvSpPr>
            <p:cNvPr id="10" name="9 Elipse"/>
            <p:cNvSpPr/>
            <p:nvPr/>
          </p:nvSpPr>
          <p:spPr>
            <a:xfrm>
              <a:off x="3574383" y="2500306"/>
              <a:ext cx="1771654" cy="180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p>
          </p:txBody>
        </p:sp>
        <p:sp>
          <p:nvSpPr>
            <p:cNvPr id="11" name="10 Elipse"/>
            <p:cNvSpPr/>
            <p:nvPr/>
          </p:nvSpPr>
          <p:spPr>
            <a:xfrm>
              <a:off x="6949406" y="2500306"/>
              <a:ext cx="1771654" cy="180000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p>
          </p:txBody>
        </p:sp>
        <p:sp>
          <p:nvSpPr>
            <p:cNvPr id="13" name="12 CuadroTexto"/>
            <p:cNvSpPr txBox="1"/>
            <p:nvPr/>
          </p:nvSpPr>
          <p:spPr>
            <a:xfrm>
              <a:off x="1198663" y="4286256"/>
              <a:ext cx="562504" cy="369332"/>
            </a:xfrm>
            <a:prstGeom prst="rect">
              <a:avLst/>
            </a:prstGeom>
            <a:solidFill>
              <a:schemeClr val="accent2">
                <a:lumMod val="20000"/>
                <a:lumOff val="80000"/>
              </a:schemeClr>
            </a:solidFill>
          </p:spPr>
          <p:txBody>
            <a:bodyPr wrap="square" rtlCol="0">
              <a:spAutoFit/>
            </a:bodyPr>
            <a:lstStyle/>
            <a:p>
              <a:pPr algn="just"/>
              <a:r>
                <a:rPr lang="es-ES" dirty="0" smtClean="0"/>
                <a:t>Fe</a:t>
              </a:r>
              <a:endParaRPr lang="es-ES" dirty="0"/>
            </a:p>
          </p:txBody>
        </p:sp>
        <p:sp>
          <p:nvSpPr>
            <p:cNvPr id="14" name="13 CuadroTexto"/>
            <p:cNvSpPr txBox="1"/>
            <p:nvPr/>
          </p:nvSpPr>
          <p:spPr>
            <a:xfrm>
              <a:off x="4291342" y="4345552"/>
              <a:ext cx="492191" cy="369332"/>
            </a:xfrm>
            <a:prstGeom prst="rect">
              <a:avLst/>
            </a:prstGeom>
            <a:solidFill>
              <a:schemeClr val="accent2">
                <a:lumMod val="20000"/>
                <a:lumOff val="80000"/>
              </a:schemeClr>
            </a:solidFill>
          </p:spPr>
          <p:txBody>
            <a:bodyPr wrap="square" rtlCol="0">
              <a:spAutoFit/>
            </a:bodyPr>
            <a:lstStyle/>
            <a:p>
              <a:pPr algn="just"/>
              <a:r>
                <a:rPr lang="es-ES" dirty="0" smtClean="0"/>
                <a:t>O</a:t>
              </a:r>
              <a:r>
                <a:rPr lang="es-ES" baseline="-25000" dirty="0" smtClean="0"/>
                <a:t>2</a:t>
              </a:r>
              <a:endParaRPr lang="es-ES" dirty="0"/>
            </a:p>
          </p:txBody>
        </p:sp>
        <p:sp>
          <p:nvSpPr>
            <p:cNvPr id="15" name="14 CuadroTexto"/>
            <p:cNvSpPr txBox="1"/>
            <p:nvPr/>
          </p:nvSpPr>
          <p:spPr>
            <a:xfrm>
              <a:off x="7596052" y="4345552"/>
              <a:ext cx="632817" cy="369332"/>
            </a:xfrm>
            <a:prstGeom prst="rect">
              <a:avLst/>
            </a:prstGeom>
            <a:solidFill>
              <a:schemeClr val="accent2">
                <a:lumMod val="20000"/>
                <a:lumOff val="80000"/>
              </a:schemeClr>
            </a:solidFill>
          </p:spPr>
          <p:txBody>
            <a:bodyPr wrap="square" rtlCol="0">
              <a:spAutoFit/>
            </a:bodyPr>
            <a:lstStyle/>
            <a:p>
              <a:pPr algn="just"/>
              <a:r>
                <a:rPr lang="es-ES" dirty="0" smtClean="0"/>
                <a:t>FeO</a:t>
              </a:r>
              <a:endParaRPr lang="es-ES" dirty="0"/>
            </a:p>
          </p:txBody>
        </p:sp>
        <p:sp>
          <p:nvSpPr>
            <p:cNvPr id="16" name="15 CuadroTexto"/>
            <p:cNvSpPr txBox="1"/>
            <p:nvPr/>
          </p:nvSpPr>
          <p:spPr>
            <a:xfrm>
              <a:off x="2674143" y="3143248"/>
              <a:ext cx="562504" cy="646331"/>
            </a:xfrm>
            <a:prstGeom prst="rect">
              <a:avLst/>
            </a:prstGeom>
            <a:solidFill>
              <a:schemeClr val="accent2">
                <a:lumMod val="20000"/>
                <a:lumOff val="80000"/>
              </a:schemeClr>
            </a:solidFill>
          </p:spPr>
          <p:txBody>
            <a:bodyPr wrap="square" rtlCol="0">
              <a:spAutoFit/>
            </a:bodyPr>
            <a:lstStyle/>
            <a:p>
              <a:pPr algn="just"/>
              <a:r>
                <a:rPr lang="es-ES" sz="3600" dirty="0" smtClean="0"/>
                <a:t>+</a:t>
              </a:r>
              <a:endParaRPr lang="es-ES" sz="3600" dirty="0"/>
            </a:p>
          </p:txBody>
        </p:sp>
        <p:cxnSp>
          <p:nvCxnSpPr>
            <p:cNvPr id="17" name="16 Conector recto de flecha"/>
            <p:cNvCxnSpPr/>
            <p:nvPr/>
          </p:nvCxnSpPr>
          <p:spPr>
            <a:xfrm>
              <a:off x="5475599" y="3559734"/>
              <a:ext cx="1417323" cy="1588"/>
            </a:xfrm>
            <a:prstGeom prst="straightConnector1">
              <a:avLst/>
            </a:prstGeom>
            <a:solidFill>
              <a:schemeClr val="accent2">
                <a:lumMod val="20000"/>
                <a:lumOff val="80000"/>
              </a:schemeClr>
            </a:solid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3" name="22 Grupo"/>
            <p:cNvGrpSpPr/>
            <p:nvPr/>
          </p:nvGrpSpPr>
          <p:grpSpPr>
            <a:xfrm>
              <a:off x="2143076" y="5715016"/>
              <a:ext cx="4357718" cy="369332"/>
              <a:chOff x="2143076" y="5715016"/>
              <a:chExt cx="4357718" cy="369332"/>
            </a:xfrm>
          </p:grpSpPr>
          <p:sp>
            <p:nvSpPr>
              <p:cNvPr id="24" name="23 CuadroTexto"/>
              <p:cNvSpPr txBox="1"/>
              <p:nvPr/>
            </p:nvSpPr>
            <p:spPr>
              <a:xfrm>
                <a:off x="2143076" y="5715016"/>
                <a:ext cx="4357718" cy="369332"/>
              </a:xfrm>
              <a:prstGeom prst="rect">
                <a:avLst/>
              </a:prstGeom>
              <a:noFill/>
            </p:spPr>
            <p:txBody>
              <a:bodyPr wrap="square" rtlCol="0">
                <a:spAutoFit/>
              </a:bodyPr>
              <a:lstStyle/>
              <a:p>
                <a:r>
                  <a:rPr lang="es-ES" dirty="0" smtClean="0"/>
                  <a:t>Fe    +    O</a:t>
                </a:r>
                <a:r>
                  <a:rPr lang="es-ES" baseline="-25000" dirty="0" smtClean="0"/>
                  <a:t>2</a:t>
                </a:r>
                <a:r>
                  <a:rPr lang="es-ES" dirty="0" smtClean="0"/>
                  <a:t>                                FeC</a:t>
                </a:r>
                <a:r>
                  <a:rPr lang="es-ES" baseline="-25000" dirty="0" smtClean="0"/>
                  <a:t>   </a:t>
                </a:r>
                <a:r>
                  <a:rPr lang="es-ES" dirty="0" smtClean="0"/>
                  <a:t>    </a:t>
                </a:r>
                <a:endParaRPr lang="es-ES" dirty="0"/>
              </a:p>
            </p:txBody>
          </p:sp>
          <p:cxnSp>
            <p:nvCxnSpPr>
              <p:cNvPr id="25" name="24 Conector recto de flecha"/>
              <p:cNvCxnSpPr/>
              <p:nvPr/>
            </p:nvCxnSpPr>
            <p:spPr>
              <a:xfrm>
                <a:off x="3571868" y="5929330"/>
                <a:ext cx="1440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19" name="18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11</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0" y="639529"/>
            <a:ext cx="9144000" cy="1015663"/>
          </a:xfrm>
          <a:prstGeom prst="rect">
            <a:avLst/>
          </a:prstGeom>
        </p:spPr>
        <p:txBody>
          <a:bodyPr wrap="square">
            <a:spAutoFit/>
          </a:bodyPr>
          <a:lstStyle/>
          <a:p>
            <a:pPr algn="just"/>
            <a:r>
              <a:rPr lang="en-US" sz="2000" dirty="0" smtClean="0"/>
              <a:t>If we warm the solid iron up until the temperature of 1808 K turns to a liquid,  when we cool it below that temperature it returns to solid state with the same aspect of the iron. </a:t>
            </a:r>
          </a:p>
        </p:txBody>
      </p:sp>
      <p:grpSp>
        <p:nvGrpSpPr>
          <p:cNvPr id="19" name="18 Grupo"/>
          <p:cNvGrpSpPr/>
          <p:nvPr/>
        </p:nvGrpSpPr>
        <p:grpSpPr>
          <a:xfrm>
            <a:off x="0" y="1928802"/>
            <a:ext cx="9144000" cy="3785652"/>
            <a:chOff x="0" y="1571612"/>
            <a:chExt cx="9144000" cy="3785652"/>
          </a:xfrm>
        </p:grpSpPr>
        <p:grpSp>
          <p:nvGrpSpPr>
            <p:cNvPr id="14" name="13 Grupo"/>
            <p:cNvGrpSpPr/>
            <p:nvPr/>
          </p:nvGrpSpPr>
          <p:grpSpPr>
            <a:xfrm>
              <a:off x="0" y="1571612"/>
              <a:ext cx="9144000" cy="3785652"/>
              <a:chOff x="0" y="1571612"/>
              <a:chExt cx="9144000" cy="3785652"/>
            </a:xfrm>
            <a:solidFill>
              <a:schemeClr val="accent2">
                <a:lumMod val="20000"/>
                <a:lumOff val="80000"/>
              </a:schemeClr>
            </a:solidFill>
          </p:grpSpPr>
          <p:sp>
            <p:nvSpPr>
              <p:cNvPr id="7" name="6 Rectángulo"/>
              <p:cNvSpPr/>
              <p:nvPr/>
            </p:nvSpPr>
            <p:spPr>
              <a:xfrm>
                <a:off x="0" y="1571612"/>
                <a:ext cx="9144000" cy="3785652"/>
              </a:xfrm>
              <a:prstGeom prst="rect">
                <a:avLst/>
              </a:prstGeom>
              <a:grpFill/>
            </p:spPr>
            <p:txBody>
              <a:bodyPr wrap="square">
                <a:spAutoFit/>
              </a:bodyPr>
              <a:lstStyle/>
              <a:p>
                <a:pPr marL="342900" indent="-342900" algn="just">
                  <a:buFont typeface="+mj-lt"/>
                  <a:buAutoNum type="alphaUcPeriod"/>
                </a:pPr>
                <a:r>
                  <a:rPr lang="en-US" sz="2000" dirty="0" smtClean="0"/>
                  <a:t>Is this a physical or chemical process? Explain your answer. </a:t>
                </a:r>
              </a:p>
              <a:p>
                <a:pPr marL="342900" indent="-342900" algn="just">
                  <a:buFont typeface="+mj-lt"/>
                  <a:buAutoNum type="alphaUcPeriod"/>
                </a:pPr>
                <a:endParaRPr lang="en-US" sz="2000" dirty="0" smtClean="0"/>
              </a:p>
              <a:p>
                <a:pPr marL="342900" indent="-342900" algn="just">
                  <a:buFont typeface="+mj-lt"/>
                  <a:buAutoNum type="alphaUcPeriod"/>
                </a:pPr>
                <a:endParaRPr lang="en-US" sz="2000" dirty="0" smtClean="0"/>
              </a:p>
              <a:p>
                <a:pPr marL="342900" indent="-342900" algn="just">
                  <a:buFont typeface="+mj-lt"/>
                  <a:buAutoNum type="alphaUcPeriod"/>
                </a:pPr>
                <a:r>
                  <a:rPr lang="en-US" sz="2000" dirty="0" smtClean="0"/>
                  <a:t>Draw how you would imagine the changes produced in the iron when we warm  it up.</a:t>
                </a:r>
              </a:p>
              <a:p>
                <a:pPr marL="342900" indent="-342900" algn="just">
                  <a:buFont typeface="+mj-lt"/>
                  <a:buAutoNum type="alphaUcPeriod"/>
                </a:pPr>
                <a:endParaRPr lang="en-US" sz="2000" dirty="0" smtClean="0"/>
              </a:p>
              <a:p>
                <a:pPr marL="342900" indent="-342900" algn="just">
                  <a:buFont typeface="+mj-lt"/>
                  <a:buAutoNum type="alphaUcPeriod"/>
                </a:pPr>
                <a:endParaRPr lang="en-US" sz="2000" dirty="0" smtClean="0"/>
              </a:p>
              <a:p>
                <a:pPr marL="342900" indent="-342900" algn="just">
                  <a:buFont typeface="+mj-lt"/>
                  <a:buAutoNum type="alphaUcPeriod"/>
                </a:pPr>
                <a:endParaRPr lang="en-US" sz="2000" dirty="0" smtClean="0"/>
              </a:p>
              <a:p>
                <a:pPr marL="342900" indent="-342900" algn="just">
                  <a:buFont typeface="+mj-lt"/>
                  <a:buAutoNum type="alphaUcPeriod"/>
                </a:pPr>
                <a:endParaRPr lang="en-US" sz="2000" dirty="0" smtClean="0"/>
              </a:p>
              <a:p>
                <a:pPr marL="342900" indent="-342900" algn="just">
                  <a:buFont typeface="+mj-lt"/>
                  <a:buAutoNum type="alphaUcPeriod"/>
                </a:pPr>
                <a:endParaRPr lang="en-US" sz="2000" dirty="0" smtClean="0"/>
              </a:p>
              <a:p>
                <a:pPr marL="342900" indent="-342900" algn="just">
                  <a:buFont typeface="+mj-lt"/>
                  <a:buAutoNum type="alphaUcPeriod"/>
                </a:pPr>
                <a:endParaRPr lang="en-US" sz="2000" dirty="0" smtClean="0"/>
              </a:p>
              <a:p>
                <a:pPr marL="342900" indent="-342900" algn="just"/>
                <a:endParaRPr lang="es-ES" sz="2000" dirty="0" smtClean="0"/>
              </a:p>
            </p:txBody>
          </p:sp>
          <p:sp>
            <p:nvSpPr>
              <p:cNvPr id="8" name="7 Elipse"/>
              <p:cNvSpPr/>
              <p:nvPr/>
            </p:nvSpPr>
            <p:spPr>
              <a:xfrm>
                <a:off x="5839338" y="3274322"/>
                <a:ext cx="2376000" cy="1512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9" name="8 Elipse"/>
              <p:cNvSpPr/>
              <p:nvPr/>
            </p:nvSpPr>
            <p:spPr>
              <a:xfrm>
                <a:off x="714348" y="3274322"/>
                <a:ext cx="2376000" cy="1512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cxnSp>
            <p:nvCxnSpPr>
              <p:cNvPr id="11" name="10 Conector recto de flecha"/>
              <p:cNvCxnSpPr/>
              <p:nvPr/>
            </p:nvCxnSpPr>
            <p:spPr>
              <a:xfrm>
                <a:off x="3428992" y="4070354"/>
                <a:ext cx="2143140" cy="1588"/>
              </a:xfrm>
              <a:prstGeom prst="straightConnector1">
                <a:avLst/>
              </a:prstGeom>
              <a:grpFill/>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7" name="16 CuadroTexto"/>
            <p:cNvSpPr txBox="1"/>
            <p:nvPr/>
          </p:nvSpPr>
          <p:spPr>
            <a:xfrm>
              <a:off x="1500166" y="4917056"/>
              <a:ext cx="1143008" cy="369332"/>
            </a:xfrm>
            <a:prstGeom prst="rect">
              <a:avLst/>
            </a:prstGeom>
            <a:noFill/>
          </p:spPr>
          <p:txBody>
            <a:bodyPr wrap="square" rtlCol="0">
              <a:spAutoFit/>
            </a:bodyPr>
            <a:lstStyle/>
            <a:p>
              <a:r>
                <a:rPr lang="es-ES" dirty="0" smtClean="0"/>
                <a:t>Fe (solid)</a:t>
              </a:r>
              <a:endParaRPr lang="es-ES" dirty="0"/>
            </a:p>
          </p:txBody>
        </p:sp>
        <p:sp>
          <p:nvSpPr>
            <p:cNvPr id="18" name="17 CuadroTexto"/>
            <p:cNvSpPr txBox="1"/>
            <p:nvPr/>
          </p:nvSpPr>
          <p:spPr>
            <a:xfrm>
              <a:off x="6429388" y="4845618"/>
              <a:ext cx="1214446" cy="369332"/>
            </a:xfrm>
            <a:prstGeom prst="rect">
              <a:avLst/>
            </a:prstGeom>
            <a:noFill/>
          </p:spPr>
          <p:txBody>
            <a:bodyPr wrap="square" rtlCol="0">
              <a:spAutoFit/>
            </a:bodyPr>
            <a:lstStyle/>
            <a:p>
              <a:r>
                <a:rPr lang="es-ES" dirty="0" smtClean="0"/>
                <a:t>Fe (liquid)</a:t>
              </a:r>
              <a:endParaRPr lang="es-ES" dirty="0"/>
            </a:p>
          </p:txBody>
        </p:sp>
      </p:grpSp>
      <p:sp>
        <p:nvSpPr>
          <p:cNvPr id="12" name="11 Marcador de pie de página"/>
          <p:cNvSpPr>
            <a:spLocks noGrp="1"/>
          </p:cNvSpPr>
          <p:nvPr>
            <p:ph type="ftr" sz="quarter" idx="11"/>
          </p:nvPr>
        </p:nvSpPr>
        <p:spPr>
          <a:xfrm>
            <a:off x="3071802" y="6286520"/>
            <a:ext cx="2895600" cy="365125"/>
          </a:xfrm>
        </p:spPr>
        <p:txBody>
          <a:bodyPr/>
          <a:lstStyle/>
          <a:p>
            <a:pPr>
              <a:defRPr/>
            </a:pPr>
            <a:r>
              <a:rPr lang="es-ES" smtClean="0"/>
              <a:t>Susana Morales Bernal</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12</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10" name="9 Rectángulo"/>
          <p:cNvSpPr/>
          <p:nvPr/>
        </p:nvSpPr>
        <p:spPr>
          <a:xfrm>
            <a:off x="357158" y="2428868"/>
            <a:ext cx="4572000" cy="3170099"/>
          </a:xfrm>
          <a:prstGeom prst="rect">
            <a:avLst/>
          </a:prstGeom>
          <a:solidFill>
            <a:schemeClr val="accent2">
              <a:lumMod val="20000"/>
              <a:lumOff val="80000"/>
            </a:schemeClr>
          </a:solidFill>
        </p:spPr>
        <p:txBody>
          <a:bodyPr>
            <a:spAutoFit/>
          </a:bodyPr>
          <a:lstStyle/>
          <a:p>
            <a:pPr marL="342900" indent="-342900" algn="just">
              <a:buFont typeface="+mj-lt"/>
              <a:buAutoNum type="alphaUcPeriod"/>
            </a:pPr>
            <a:r>
              <a:rPr lang="es-ES" sz="2000" dirty="0" smtClean="0"/>
              <a:t>A pure substance formed by molecules of an atom. </a:t>
            </a:r>
          </a:p>
          <a:p>
            <a:pPr marL="342900" indent="-342900" algn="just">
              <a:buFont typeface="+mj-lt"/>
              <a:buAutoNum type="alphaUcPeriod"/>
            </a:pPr>
            <a:endParaRPr lang="es-ES" sz="2000" dirty="0" smtClean="0"/>
          </a:p>
          <a:p>
            <a:pPr marL="342900" indent="-342900" algn="just">
              <a:buFont typeface="+mj-lt"/>
              <a:buAutoNum type="alphaUcPeriod"/>
            </a:pPr>
            <a:r>
              <a:rPr lang="es-ES" sz="2000" dirty="0" smtClean="0"/>
              <a:t>A pure substance, three  molecules of a compound.</a:t>
            </a:r>
          </a:p>
          <a:p>
            <a:pPr marL="342900" indent="-342900" algn="just">
              <a:buFont typeface="+mj-lt"/>
              <a:buAutoNum type="alphaUcPeriod"/>
            </a:pPr>
            <a:endParaRPr lang="es-ES" sz="2000" dirty="0" smtClean="0"/>
          </a:p>
          <a:p>
            <a:pPr marL="342900" indent="-342900" algn="just">
              <a:buFont typeface="+mj-lt"/>
              <a:buAutoNum type="alphaUcPeriod"/>
            </a:pPr>
            <a:r>
              <a:rPr lang="es-ES" sz="2000" dirty="0" smtClean="0"/>
              <a:t>Four different chemical elements.</a:t>
            </a:r>
          </a:p>
          <a:p>
            <a:pPr marL="342900" indent="-342900" algn="just">
              <a:buFont typeface="+mj-lt"/>
              <a:buAutoNum type="alphaUcPeriod"/>
            </a:pPr>
            <a:endParaRPr lang="es-ES" sz="2000" dirty="0" smtClean="0"/>
          </a:p>
          <a:p>
            <a:pPr marL="342900" indent="-342900" algn="just">
              <a:buFont typeface="+mj-lt"/>
              <a:buAutoNum type="alphaUcPeriod"/>
            </a:pPr>
            <a:r>
              <a:rPr lang="es-ES" sz="2000" dirty="0" smtClean="0"/>
              <a:t>A pure substance, four molecules of a simple substance.</a:t>
            </a:r>
            <a:endParaRPr lang="es-ES" sz="2000" dirty="0"/>
          </a:p>
        </p:txBody>
      </p:sp>
      <p:grpSp>
        <p:nvGrpSpPr>
          <p:cNvPr id="62" name="61 Grupo"/>
          <p:cNvGrpSpPr/>
          <p:nvPr/>
        </p:nvGrpSpPr>
        <p:grpSpPr>
          <a:xfrm>
            <a:off x="5857884" y="2473479"/>
            <a:ext cx="3000396" cy="3170099"/>
            <a:chOff x="5857884" y="2143116"/>
            <a:chExt cx="3000396" cy="3170099"/>
          </a:xfrm>
        </p:grpSpPr>
        <p:sp>
          <p:nvSpPr>
            <p:cNvPr id="53" name="52 CuadroTexto"/>
            <p:cNvSpPr txBox="1"/>
            <p:nvPr/>
          </p:nvSpPr>
          <p:spPr>
            <a:xfrm>
              <a:off x="5857884" y="2143116"/>
              <a:ext cx="3000396" cy="3170099"/>
            </a:xfrm>
            <a:prstGeom prst="rect">
              <a:avLst/>
            </a:prstGeom>
            <a:noFill/>
          </p:spPr>
          <p:txBody>
            <a:bodyPr wrap="square" rtlCol="0">
              <a:spAutoFit/>
            </a:bodyPr>
            <a:lstStyle/>
            <a:p>
              <a:pPr marL="342900" indent="-342900"/>
              <a:r>
                <a:rPr lang="es-ES" sz="2000" dirty="0" smtClean="0"/>
                <a:t>1.</a:t>
              </a:r>
            </a:p>
            <a:p>
              <a:pPr marL="342900" indent="-342900">
                <a:buFont typeface="+mj-lt"/>
                <a:buAutoNum type="romanUcPeriod"/>
              </a:pPr>
              <a:endParaRPr lang="es-ES" sz="2000" dirty="0" smtClean="0"/>
            </a:p>
            <a:p>
              <a:pPr marL="342900" indent="-342900"/>
              <a:endParaRPr lang="es-ES" sz="2000" dirty="0" smtClean="0"/>
            </a:p>
            <a:p>
              <a:pPr marL="342900" indent="-342900"/>
              <a:r>
                <a:rPr lang="es-ES" sz="2000" dirty="0" smtClean="0"/>
                <a:t>2.</a:t>
              </a:r>
            </a:p>
            <a:p>
              <a:pPr marL="342900" indent="-342900">
                <a:buFont typeface="+mj-lt"/>
                <a:buAutoNum type="romanUcPeriod"/>
              </a:pPr>
              <a:endParaRPr lang="es-ES" sz="2000" dirty="0" smtClean="0"/>
            </a:p>
            <a:p>
              <a:pPr marL="342900" indent="-342900"/>
              <a:endParaRPr lang="es-ES" sz="2000" dirty="0" smtClean="0"/>
            </a:p>
            <a:p>
              <a:pPr marL="342900" indent="-342900"/>
              <a:r>
                <a:rPr lang="es-ES" sz="2000" dirty="0" smtClean="0"/>
                <a:t>3.</a:t>
              </a:r>
            </a:p>
            <a:p>
              <a:pPr marL="342900" indent="-342900"/>
              <a:endParaRPr lang="es-ES" sz="2000" dirty="0" smtClean="0"/>
            </a:p>
            <a:p>
              <a:pPr marL="342900" indent="-342900"/>
              <a:endParaRPr lang="es-ES" sz="2000" dirty="0" smtClean="0"/>
            </a:p>
            <a:p>
              <a:pPr marL="342900" indent="-342900"/>
              <a:r>
                <a:rPr lang="es-ES" sz="2000" dirty="0" smtClean="0"/>
                <a:t>4.</a:t>
              </a:r>
            </a:p>
          </p:txBody>
        </p:sp>
        <p:grpSp>
          <p:nvGrpSpPr>
            <p:cNvPr id="32" name="31 Grupo"/>
            <p:cNvGrpSpPr/>
            <p:nvPr/>
          </p:nvGrpSpPr>
          <p:grpSpPr>
            <a:xfrm>
              <a:off x="7035820" y="4106869"/>
              <a:ext cx="1250956" cy="250825"/>
              <a:chOff x="6964382" y="3429000"/>
              <a:chExt cx="1250956" cy="250825"/>
            </a:xfrm>
          </p:grpSpPr>
          <p:grpSp>
            <p:nvGrpSpPr>
              <p:cNvPr id="20" name="19 Grupo"/>
              <p:cNvGrpSpPr>
                <a:grpSpLocks/>
              </p:cNvGrpSpPr>
              <p:nvPr/>
            </p:nvGrpSpPr>
            <p:grpSpPr bwMode="auto">
              <a:xfrm>
                <a:off x="7439044" y="3429000"/>
                <a:ext cx="322262" cy="250825"/>
                <a:chOff x="6964330" y="5715016"/>
                <a:chExt cx="321752" cy="250876"/>
              </a:xfrm>
            </p:grpSpPr>
            <p:sp>
              <p:nvSpPr>
                <p:cNvPr id="21" name="20 Conector"/>
                <p:cNvSpPr/>
                <p:nvPr/>
              </p:nvSpPr>
              <p:spPr>
                <a:xfrm>
                  <a:off x="6964330" y="5857920"/>
                  <a:ext cx="107779" cy="107972"/>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22" name="21 Conector"/>
                <p:cNvSpPr/>
                <p:nvPr/>
              </p:nvSpPr>
              <p:spPr>
                <a:xfrm>
                  <a:off x="7178303" y="5857920"/>
                  <a:ext cx="107779" cy="107972"/>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23" name="22 Conector"/>
                <p:cNvSpPr/>
                <p:nvPr/>
              </p:nvSpPr>
              <p:spPr>
                <a:xfrm>
                  <a:off x="7035654" y="5715016"/>
                  <a:ext cx="179104" cy="179424"/>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nvGrpSpPr>
              <p:cNvPr id="24" name="23 Grupo"/>
              <p:cNvGrpSpPr>
                <a:grpSpLocks/>
              </p:cNvGrpSpPr>
              <p:nvPr/>
            </p:nvGrpSpPr>
            <p:grpSpPr bwMode="auto">
              <a:xfrm>
                <a:off x="7893076" y="3429000"/>
                <a:ext cx="322262" cy="250825"/>
                <a:chOff x="6964330" y="5715016"/>
                <a:chExt cx="321752" cy="250876"/>
              </a:xfrm>
            </p:grpSpPr>
            <p:sp>
              <p:nvSpPr>
                <p:cNvPr id="25" name="24 Conector"/>
                <p:cNvSpPr/>
                <p:nvPr/>
              </p:nvSpPr>
              <p:spPr>
                <a:xfrm>
                  <a:off x="6964330" y="5857920"/>
                  <a:ext cx="107779" cy="107972"/>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26" name="25 Conector"/>
                <p:cNvSpPr/>
                <p:nvPr/>
              </p:nvSpPr>
              <p:spPr>
                <a:xfrm>
                  <a:off x="7178303" y="5857920"/>
                  <a:ext cx="107779" cy="107972"/>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27" name="26 Conector"/>
                <p:cNvSpPr/>
                <p:nvPr/>
              </p:nvSpPr>
              <p:spPr>
                <a:xfrm>
                  <a:off x="7035654" y="5715016"/>
                  <a:ext cx="179104" cy="179424"/>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nvGrpSpPr>
              <p:cNvPr id="28" name="27 Grupo"/>
              <p:cNvGrpSpPr>
                <a:grpSpLocks/>
              </p:cNvGrpSpPr>
              <p:nvPr/>
            </p:nvGrpSpPr>
            <p:grpSpPr bwMode="auto">
              <a:xfrm>
                <a:off x="6964382" y="3429000"/>
                <a:ext cx="322262" cy="250825"/>
                <a:chOff x="6964330" y="5715016"/>
                <a:chExt cx="321752" cy="250876"/>
              </a:xfrm>
            </p:grpSpPr>
            <p:sp>
              <p:nvSpPr>
                <p:cNvPr id="29" name="28 Conector"/>
                <p:cNvSpPr/>
                <p:nvPr/>
              </p:nvSpPr>
              <p:spPr>
                <a:xfrm>
                  <a:off x="6964330" y="5857920"/>
                  <a:ext cx="107779" cy="107972"/>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30" name="29 Conector"/>
                <p:cNvSpPr/>
                <p:nvPr/>
              </p:nvSpPr>
              <p:spPr>
                <a:xfrm>
                  <a:off x="7178303" y="5857920"/>
                  <a:ext cx="107779" cy="107972"/>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31" name="30 Conector"/>
                <p:cNvSpPr/>
                <p:nvPr/>
              </p:nvSpPr>
              <p:spPr>
                <a:xfrm>
                  <a:off x="7035654" y="5715016"/>
                  <a:ext cx="179104" cy="179424"/>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grpSp>
          <p:nvGrpSpPr>
            <p:cNvPr id="52" name="51 Grupo"/>
            <p:cNvGrpSpPr/>
            <p:nvPr/>
          </p:nvGrpSpPr>
          <p:grpSpPr>
            <a:xfrm>
              <a:off x="6715140" y="2214554"/>
              <a:ext cx="1571636" cy="292098"/>
              <a:chOff x="6715140" y="4997463"/>
              <a:chExt cx="1571636" cy="292098"/>
            </a:xfrm>
          </p:grpSpPr>
          <p:grpSp>
            <p:nvGrpSpPr>
              <p:cNvPr id="38" name="20 Grupo"/>
              <p:cNvGrpSpPr>
                <a:grpSpLocks/>
              </p:cNvGrpSpPr>
              <p:nvPr/>
            </p:nvGrpSpPr>
            <p:grpSpPr bwMode="auto">
              <a:xfrm>
                <a:off x="6715140" y="5000636"/>
                <a:ext cx="322262" cy="288925"/>
                <a:chOff x="7000892" y="3595204"/>
                <a:chExt cx="322876" cy="288562"/>
              </a:xfrm>
              <a:solidFill>
                <a:schemeClr val="accent1">
                  <a:lumMod val="60000"/>
                  <a:lumOff val="40000"/>
                </a:schemeClr>
              </a:solidFill>
            </p:grpSpPr>
            <p:sp>
              <p:nvSpPr>
                <p:cNvPr id="39" name="38 Conector"/>
                <p:cNvSpPr/>
                <p:nvPr/>
              </p:nvSpPr>
              <p:spPr>
                <a:xfrm>
                  <a:off x="7000892" y="3595204"/>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40" name="39 Conector"/>
                <p:cNvSpPr/>
                <p:nvPr/>
              </p:nvSpPr>
              <p:spPr>
                <a:xfrm>
                  <a:off x="7144039" y="3703018"/>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nvGrpSpPr>
              <p:cNvPr id="41" name="20 Grupo"/>
              <p:cNvGrpSpPr>
                <a:grpSpLocks/>
              </p:cNvGrpSpPr>
              <p:nvPr/>
            </p:nvGrpSpPr>
            <p:grpSpPr bwMode="auto">
              <a:xfrm>
                <a:off x="7535897" y="5000638"/>
                <a:ext cx="287336" cy="276068"/>
                <a:chOff x="7000892" y="3595204"/>
                <a:chExt cx="287883" cy="275721"/>
              </a:xfrm>
              <a:solidFill>
                <a:schemeClr val="accent1">
                  <a:lumMod val="60000"/>
                  <a:lumOff val="40000"/>
                </a:schemeClr>
              </a:solidFill>
            </p:grpSpPr>
            <p:sp>
              <p:nvSpPr>
                <p:cNvPr id="42" name="41 Conector"/>
                <p:cNvSpPr/>
                <p:nvPr/>
              </p:nvSpPr>
              <p:spPr>
                <a:xfrm>
                  <a:off x="7000892" y="3595204"/>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43" name="42 Conector"/>
                <p:cNvSpPr/>
                <p:nvPr/>
              </p:nvSpPr>
              <p:spPr>
                <a:xfrm>
                  <a:off x="7109046" y="3690177"/>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nvGrpSpPr>
              <p:cNvPr id="44" name="20 Grupo"/>
              <p:cNvGrpSpPr>
                <a:grpSpLocks/>
              </p:cNvGrpSpPr>
              <p:nvPr/>
            </p:nvGrpSpPr>
            <p:grpSpPr bwMode="auto">
              <a:xfrm>
                <a:off x="7964514" y="4997463"/>
                <a:ext cx="322262" cy="288925"/>
                <a:chOff x="7000892" y="3595204"/>
                <a:chExt cx="322876" cy="288562"/>
              </a:xfrm>
              <a:solidFill>
                <a:schemeClr val="accent1">
                  <a:lumMod val="60000"/>
                  <a:lumOff val="40000"/>
                </a:schemeClr>
              </a:solidFill>
            </p:grpSpPr>
            <p:sp>
              <p:nvSpPr>
                <p:cNvPr id="45" name="44 Conector"/>
                <p:cNvSpPr/>
                <p:nvPr/>
              </p:nvSpPr>
              <p:spPr>
                <a:xfrm>
                  <a:off x="7000892" y="3595204"/>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46" name="45 Conector"/>
                <p:cNvSpPr/>
                <p:nvPr/>
              </p:nvSpPr>
              <p:spPr>
                <a:xfrm>
                  <a:off x="7144039" y="3703018"/>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nvGrpSpPr>
              <p:cNvPr id="47" name="20 Grupo"/>
              <p:cNvGrpSpPr>
                <a:grpSpLocks/>
              </p:cNvGrpSpPr>
              <p:nvPr/>
            </p:nvGrpSpPr>
            <p:grpSpPr bwMode="auto">
              <a:xfrm>
                <a:off x="7143768" y="5000636"/>
                <a:ext cx="322262" cy="288925"/>
                <a:chOff x="7000892" y="3595204"/>
                <a:chExt cx="322876" cy="288562"/>
              </a:xfrm>
              <a:solidFill>
                <a:schemeClr val="accent1">
                  <a:lumMod val="60000"/>
                  <a:lumOff val="40000"/>
                </a:schemeClr>
              </a:solidFill>
            </p:grpSpPr>
            <p:sp>
              <p:nvSpPr>
                <p:cNvPr id="48" name="47 Conector"/>
                <p:cNvSpPr/>
                <p:nvPr/>
              </p:nvSpPr>
              <p:spPr>
                <a:xfrm>
                  <a:off x="7000892" y="3595204"/>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49" name="48 Conector"/>
                <p:cNvSpPr/>
                <p:nvPr/>
              </p:nvSpPr>
              <p:spPr>
                <a:xfrm>
                  <a:off x="7144039" y="3703018"/>
                  <a:ext cx="179729" cy="180748"/>
                </a:xfrm>
                <a:prstGeom prst="flowChartConnector">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grpSp>
          <p:nvGrpSpPr>
            <p:cNvPr id="51" name="50 Grupo"/>
            <p:cNvGrpSpPr/>
            <p:nvPr/>
          </p:nvGrpSpPr>
          <p:grpSpPr>
            <a:xfrm>
              <a:off x="7107257" y="4962537"/>
              <a:ext cx="1036643" cy="180975"/>
              <a:chOff x="6786578" y="4033843"/>
              <a:chExt cx="1036643" cy="180975"/>
            </a:xfrm>
          </p:grpSpPr>
          <p:sp>
            <p:nvSpPr>
              <p:cNvPr id="33" name="32 Conector"/>
              <p:cNvSpPr/>
              <p:nvPr/>
            </p:nvSpPr>
            <p:spPr bwMode="auto">
              <a:xfrm>
                <a:off x="6786578" y="4035430"/>
                <a:ext cx="179388" cy="179388"/>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34" name="33 Conector"/>
              <p:cNvSpPr/>
              <p:nvPr/>
            </p:nvSpPr>
            <p:spPr>
              <a:xfrm>
                <a:off x="7143768" y="4106818"/>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37" name="36 Conector"/>
              <p:cNvSpPr/>
              <p:nvPr/>
            </p:nvSpPr>
            <p:spPr bwMode="auto">
              <a:xfrm>
                <a:off x="7393008" y="4106868"/>
                <a:ext cx="107950" cy="10795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sp>
            <p:nvSpPr>
              <p:cNvPr id="50" name="49 Conector"/>
              <p:cNvSpPr/>
              <p:nvPr/>
            </p:nvSpPr>
            <p:spPr bwMode="auto">
              <a:xfrm>
                <a:off x="7643834" y="4033843"/>
                <a:ext cx="179387" cy="180975"/>
              </a:xfrm>
              <a:prstGeom prst="flowChartConnector">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000" dirty="0"/>
              </a:p>
            </p:txBody>
          </p:sp>
        </p:grpSp>
        <p:grpSp>
          <p:nvGrpSpPr>
            <p:cNvPr id="54" name="53 Grupo"/>
            <p:cNvGrpSpPr/>
            <p:nvPr/>
          </p:nvGrpSpPr>
          <p:grpSpPr>
            <a:xfrm>
              <a:off x="7250082" y="3000372"/>
              <a:ext cx="608066" cy="465190"/>
              <a:chOff x="7286644" y="2428868"/>
              <a:chExt cx="608066" cy="465190"/>
            </a:xfrm>
          </p:grpSpPr>
          <p:sp>
            <p:nvSpPr>
              <p:cNvPr id="55" name="54 Conector"/>
              <p:cNvSpPr/>
              <p:nvPr/>
            </p:nvSpPr>
            <p:spPr>
              <a:xfrm>
                <a:off x="7439044" y="2463744"/>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56" name="55 Conector"/>
              <p:cNvSpPr/>
              <p:nvPr/>
            </p:nvSpPr>
            <p:spPr>
              <a:xfrm>
                <a:off x="7591444" y="2616144"/>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57" name="56 Conector"/>
              <p:cNvSpPr/>
              <p:nvPr/>
            </p:nvSpPr>
            <p:spPr>
              <a:xfrm>
                <a:off x="7643834" y="2428868"/>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58" name="57 Conector"/>
              <p:cNvSpPr/>
              <p:nvPr/>
            </p:nvSpPr>
            <p:spPr>
              <a:xfrm>
                <a:off x="7286644" y="2571744"/>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59" name="58 Conector"/>
              <p:cNvSpPr/>
              <p:nvPr/>
            </p:nvSpPr>
            <p:spPr>
              <a:xfrm>
                <a:off x="7607272" y="2786058"/>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60" name="59 Conector"/>
              <p:cNvSpPr/>
              <p:nvPr/>
            </p:nvSpPr>
            <p:spPr>
              <a:xfrm>
                <a:off x="7786710" y="2535182"/>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61" name="60 Conector"/>
              <p:cNvSpPr/>
              <p:nvPr/>
            </p:nvSpPr>
            <p:spPr>
              <a:xfrm>
                <a:off x="7429520" y="2714620"/>
                <a:ext cx="108000" cy="108000"/>
              </a:xfrm>
              <a:prstGeom prst="flowChartConnector">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grpSp>
      </p:grpSp>
      <p:sp>
        <p:nvSpPr>
          <p:cNvPr id="63" name="62 Rectángulo"/>
          <p:cNvSpPr/>
          <p:nvPr/>
        </p:nvSpPr>
        <p:spPr>
          <a:xfrm>
            <a:off x="-32" y="986837"/>
            <a:ext cx="7061549" cy="584775"/>
          </a:xfrm>
          <a:prstGeom prst="rect">
            <a:avLst/>
          </a:prstGeom>
        </p:spPr>
        <p:txBody>
          <a:bodyPr wrap="none">
            <a:spAutoFit/>
          </a:bodyPr>
          <a:lstStyle/>
          <a:p>
            <a:r>
              <a:rPr lang="en-US" sz="3200" dirty="0" smtClean="0">
                <a:latin typeface="Arial" pitchFamily="34" charset="0"/>
                <a:cs typeface="Arial" pitchFamily="34" charset="0"/>
              </a:rPr>
              <a:t>Connect the terms of the two columns</a:t>
            </a:r>
            <a:endParaRPr lang="es-ES" sz="3200" dirty="0">
              <a:latin typeface="Arial" pitchFamily="34" charset="0"/>
              <a:cs typeface="Arial" pitchFamily="34" charset="0"/>
            </a:endParaRPr>
          </a:p>
        </p:txBody>
      </p:sp>
      <p:sp>
        <p:nvSpPr>
          <p:cNvPr id="64" name="63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13</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6" name="5 CuadroTexto"/>
          <p:cNvSpPr txBox="1"/>
          <p:nvPr/>
        </p:nvSpPr>
        <p:spPr>
          <a:xfrm>
            <a:off x="214282" y="642918"/>
            <a:ext cx="8715404" cy="523220"/>
          </a:xfrm>
          <a:prstGeom prst="rect">
            <a:avLst/>
          </a:prstGeom>
          <a:noFill/>
        </p:spPr>
        <p:txBody>
          <a:bodyPr wrap="square" rtlCol="0">
            <a:spAutoFit/>
          </a:bodyPr>
          <a:lstStyle/>
          <a:p>
            <a:r>
              <a:rPr lang="es-ES" sz="2800" dirty="0" smtClean="0"/>
              <a:t>Are the following phrases true or false?</a:t>
            </a:r>
            <a:endParaRPr lang="es-ES_tradnl" sz="2800" dirty="0"/>
          </a:p>
        </p:txBody>
      </p:sp>
      <p:sp>
        <p:nvSpPr>
          <p:cNvPr id="8" name="7 Rectángulo"/>
          <p:cNvSpPr/>
          <p:nvPr/>
        </p:nvSpPr>
        <p:spPr>
          <a:xfrm>
            <a:off x="500034" y="1142984"/>
            <a:ext cx="8143932" cy="5632311"/>
          </a:xfrm>
          <a:prstGeom prst="rect">
            <a:avLst/>
          </a:prstGeom>
          <a:solidFill>
            <a:schemeClr val="accent2">
              <a:lumMod val="20000"/>
              <a:lumOff val="80000"/>
            </a:schemeClr>
          </a:solidFill>
        </p:spPr>
        <p:txBody>
          <a:bodyPr wrap="square">
            <a:spAutoFit/>
          </a:bodyPr>
          <a:lstStyle/>
          <a:p>
            <a:pPr marL="342900" indent="-342900" algn="just">
              <a:buFont typeface="+mj-lt"/>
              <a:buAutoNum type="alphaUcPeriod"/>
            </a:pPr>
            <a:r>
              <a:rPr lang="en-US" sz="2400" dirty="0" smtClean="0"/>
              <a:t>Sulphur is a simple substance of yellow colour, therefore, sulfur atoms are yellow.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In a physical change, the molecules disappear and other new ones appear.</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In a chemical change the new substances have properties different from the initial substances.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The compounds disappear and give rise to other substances by physical procedures.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An element is just like simple substance.</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The water molecules are liquid.</a:t>
            </a:r>
            <a:endParaRPr lang="es-ES" sz="2400" dirty="0"/>
          </a:p>
        </p:txBody>
      </p:sp>
      <p:sp>
        <p:nvSpPr>
          <p:cNvPr id="5" name="4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4 Rectángulo"/>
          <p:cNvSpPr>
            <a:spLocks noChangeArrowheads="1"/>
          </p:cNvSpPr>
          <p:nvPr/>
        </p:nvSpPr>
        <p:spPr bwMode="auto">
          <a:xfrm>
            <a:off x="0" y="857250"/>
            <a:ext cx="9144000" cy="400050"/>
          </a:xfrm>
          <a:prstGeom prst="rect">
            <a:avLst/>
          </a:prstGeom>
          <a:noFill/>
          <a:ln w="9525">
            <a:noFill/>
            <a:miter lim="800000"/>
            <a:headEnd/>
            <a:tailEnd/>
          </a:ln>
        </p:spPr>
        <p:txBody>
          <a:bodyPr>
            <a:spAutoFit/>
          </a:bodyPr>
          <a:lstStyle/>
          <a:p>
            <a:pPr algn="just"/>
            <a:r>
              <a:rPr lang="en-US" sz="2000" b="1" dirty="0">
                <a:cs typeface="Arial" charset="0"/>
              </a:rPr>
              <a:t>Matter can undergo transformations that can be physical or chemical</a:t>
            </a:r>
            <a:endParaRPr lang="es-ES_tradnl" sz="2000" b="1" dirty="0">
              <a:cs typeface="Arial" charset="0"/>
            </a:endParaRPr>
          </a:p>
        </p:txBody>
      </p:sp>
      <p:sp>
        <p:nvSpPr>
          <p:cNvPr id="4099" name="5 Rectángulo"/>
          <p:cNvSpPr>
            <a:spLocks noChangeArrowheads="1"/>
          </p:cNvSpPr>
          <p:nvPr/>
        </p:nvSpPr>
        <p:spPr bwMode="auto">
          <a:xfrm>
            <a:off x="0" y="-12700"/>
            <a:ext cx="9144000" cy="584200"/>
          </a:xfrm>
          <a:prstGeom prst="rect">
            <a:avLst/>
          </a:prstGeom>
          <a:noFill/>
          <a:ln w="9525">
            <a:noFill/>
            <a:miter lim="800000"/>
            <a:headEnd/>
            <a:tailEnd/>
          </a:ln>
        </p:spPr>
        <p:txBody>
          <a:bodyPr>
            <a:spAutoFit/>
          </a:bodyPr>
          <a:lstStyle/>
          <a:p>
            <a:pPr algn="ctr"/>
            <a:r>
              <a:rPr lang="en-US" sz="3200" b="1" dirty="0">
                <a:cs typeface="Arial" charset="0"/>
              </a:rPr>
              <a:t>Physical changes and  chemical changes</a:t>
            </a:r>
            <a:endParaRPr lang="es-ES_tradnl" sz="3200" b="1" dirty="0">
              <a:cs typeface="Arial" charset="0"/>
            </a:endParaRPr>
          </a:p>
        </p:txBody>
      </p:sp>
      <p:sp>
        <p:nvSpPr>
          <p:cNvPr id="4100" name="9 Rectángulo"/>
          <p:cNvSpPr>
            <a:spLocks noChangeArrowheads="1"/>
          </p:cNvSpPr>
          <p:nvPr/>
        </p:nvSpPr>
        <p:spPr bwMode="auto">
          <a:xfrm>
            <a:off x="4541838" y="1500188"/>
            <a:ext cx="4459287" cy="1016000"/>
          </a:xfrm>
          <a:prstGeom prst="rect">
            <a:avLst/>
          </a:prstGeom>
          <a:solidFill>
            <a:schemeClr val="bg2">
              <a:lumMod val="75000"/>
            </a:schemeClr>
          </a:solidFill>
          <a:ln w="3175">
            <a:solidFill>
              <a:schemeClr val="tx1"/>
            </a:solidFill>
            <a:miter lim="800000"/>
            <a:headEnd/>
            <a:tailEnd/>
          </a:ln>
        </p:spPr>
        <p:txBody>
          <a:bodyPr>
            <a:spAutoFit/>
          </a:bodyPr>
          <a:lstStyle/>
          <a:p>
            <a:pPr algn="just">
              <a:defRPr/>
            </a:pPr>
            <a:r>
              <a:rPr lang="en-US" sz="2000" b="1" dirty="0">
                <a:cs typeface="Arial" charset="0"/>
              </a:rPr>
              <a:t>Physical changes: those in which the substances continue being the same ones</a:t>
            </a:r>
            <a:endParaRPr lang="es-ES_tradnl" sz="2000" b="1" dirty="0">
              <a:cs typeface="Arial" charset="0"/>
            </a:endParaRPr>
          </a:p>
        </p:txBody>
      </p:sp>
      <p:sp>
        <p:nvSpPr>
          <p:cNvPr id="4101" name="11 Rectángulo"/>
          <p:cNvSpPr>
            <a:spLocks noChangeArrowheads="1"/>
          </p:cNvSpPr>
          <p:nvPr/>
        </p:nvSpPr>
        <p:spPr bwMode="auto">
          <a:xfrm>
            <a:off x="71438" y="4248150"/>
            <a:ext cx="4500562" cy="1323975"/>
          </a:xfrm>
          <a:prstGeom prst="rect">
            <a:avLst/>
          </a:prstGeom>
          <a:solidFill>
            <a:schemeClr val="bg2">
              <a:lumMod val="75000"/>
            </a:schemeClr>
          </a:solidFill>
          <a:ln w="3175">
            <a:solidFill>
              <a:schemeClr val="tx1"/>
            </a:solidFill>
            <a:miter lim="800000"/>
            <a:headEnd/>
            <a:tailEnd/>
          </a:ln>
        </p:spPr>
        <p:txBody>
          <a:bodyPr>
            <a:spAutoFit/>
          </a:bodyPr>
          <a:lstStyle/>
          <a:p>
            <a:pPr algn="just">
              <a:defRPr/>
            </a:pPr>
            <a:r>
              <a:rPr lang="en-US" sz="2000" b="1" dirty="0">
                <a:cs typeface="Arial" charset="0"/>
              </a:rPr>
              <a:t>Chemical changes: those in which the substances that there are at the beginning disappear and in their place </a:t>
            </a:r>
            <a:r>
              <a:rPr lang="en-US" sz="2000" b="1" dirty="0" smtClean="0">
                <a:cs typeface="Arial" charset="0"/>
              </a:rPr>
              <a:t>appear </a:t>
            </a:r>
            <a:r>
              <a:rPr lang="en-US" sz="2000" b="1" dirty="0">
                <a:cs typeface="Arial" charset="0"/>
              </a:rPr>
              <a:t>new </a:t>
            </a:r>
            <a:r>
              <a:rPr lang="en-US" sz="2000" b="1" dirty="0" smtClean="0">
                <a:cs typeface="Arial" charset="0"/>
              </a:rPr>
              <a:t>ones</a:t>
            </a:r>
            <a:endParaRPr lang="es-ES_tradnl" sz="2000" b="1" dirty="0">
              <a:cs typeface="Arial" charset="0"/>
            </a:endParaRPr>
          </a:p>
        </p:txBody>
      </p:sp>
      <p:sp>
        <p:nvSpPr>
          <p:cNvPr id="4102" name="13 Rectángulo"/>
          <p:cNvSpPr>
            <a:spLocks noChangeArrowheads="1"/>
          </p:cNvSpPr>
          <p:nvPr/>
        </p:nvSpPr>
        <p:spPr bwMode="auto">
          <a:xfrm>
            <a:off x="4541838" y="2643188"/>
            <a:ext cx="4459287" cy="1016000"/>
          </a:xfrm>
          <a:prstGeom prst="rect">
            <a:avLst/>
          </a:prstGeom>
          <a:solidFill>
            <a:schemeClr val="bg2">
              <a:lumMod val="75000"/>
            </a:schemeClr>
          </a:solidFill>
          <a:ln w="3175">
            <a:solidFill>
              <a:schemeClr val="tx1"/>
            </a:solidFill>
            <a:miter lim="800000"/>
            <a:headEnd/>
            <a:tailEnd/>
          </a:ln>
        </p:spPr>
        <p:txBody>
          <a:bodyPr>
            <a:spAutoFit/>
          </a:bodyPr>
          <a:lstStyle/>
          <a:p>
            <a:pPr algn="just">
              <a:defRPr/>
            </a:pPr>
            <a:r>
              <a:rPr lang="en-US" sz="2000" b="1" dirty="0">
                <a:cs typeface="Arial" charset="0"/>
              </a:rPr>
              <a:t>The changes of state and the processes of dissolution of the substances are physical changes</a:t>
            </a:r>
            <a:endParaRPr lang="es-ES_tradnl" sz="2000" b="1" dirty="0">
              <a:cs typeface="Arial" charset="0"/>
            </a:endParaRPr>
          </a:p>
        </p:txBody>
      </p:sp>
      <p:sp>
        <p:nvSpPr>
          <p:cNvPr id="4103" name="15 Rectángulo"/>
          <p:cNvSpPr>
            <a:spLocks noChangeArrowheads="1"/>
          </p:cNvSpPr>
          <p:nvPr/>
        </p:nvSpPr>
        <p:spPr bwMode="auto">
          <a:xfrm>
            <a:off x="4572000" y="6143625"/>
            <a:ext cx="4572000" cy="369888"/>
          </a:xfrm>
          <a:prstGeom prst="rect">
            <a:avLst/>
          </a:prstGeom>
          <a:noFill/>
          <a:ln w="9525">
            <a:noFill/>
            <a:miter lim="800000"/>
            <a:headEnd/>
            <a:tailEnd/>
          </a:ln>
        </p:spPr>
        <p:txBody>
          <a:bodyPr>
            <a:spAutoFit/>
          </a:bodyPr>
          <a:lstStyle/>
          <a:p>
            <a:r>
              <a:rPr lang="en-US" b="1" dirty="0">
                <a:cs typeface="Arial" charset="0"/>
              </a:rPr>
              <a:t>The combustions are chemical changes</a:t>
            </a:r>
            <a:endParaRPr lang="es-ES_tradnl" b="1" dirty="0">
              <a:cs typeface="Arial" charset="0"/>
            </a:endParaRPr>
          </a:p>
        </p:txBody>
      </p:sp>
      <p:sp>
        <p:nvSpPr>
          <p:cNvPr id="4104" name="8 Rectángulo"/>
          <p:cNvSpPr>
            <a:spLocks noChangeArrowheads="1"/>
          </p:cNvSpPr>
          <p:nvPr/>
        </p:nvSpPr>
        <p:spPr bwMode="auto">
          <a:xfrm>
            <a:off x="71438" y="5851525"/>
            <a:ext cx="4500562" cy="684213"/>
          </a:xfrm>
          <a:prstGeom prst="rect">
            <a:avLst/>
          </a:prstGeom>
          <a:solidFill>
            <a:schemeClr val="bg2">
              <a:lumMod val="75000"/>
            </a:schemeClr>
          </a:solidFill>
          <a:ln w="3175">
            <a:solidFill>
              <a:schemeClr val="tx1"/>
            </a:solidFill>
            <a:miter lim="800000"/>
            <a:headEnd/>
            <a:tailEnd/>
          </a:ln>
        </p:spPr>
        <p:txBody>
          <a:bodyPr>
            <a:spAutoFit/>
          </a:bodyPr>
          <a:lstStyle/>
          <a:p>
            <a:pPr>
              <a:defRPr/>
            </a:pPr>
            <a:r>
              <a:rPr lang="en-US" sz="2000" b="1" dirty="0">
                <a:cs typeface="Arial" charset="0"/>
              </a:rPr>
              <a:t>The chemical changes are called chemical reactions</a:t>
            </a:r>
            <a:endParaRPr lang="es-ES_tradnl" sz="2000" b="1" dirty="0">
              <a:cs typeface="Arial" charset="0"/>
            </a:endParaRPr>
          </a:p>
        </p:txBody>
      </p:sp>
      <p:pic>
        <p:nvPicPr>
          <p:cNvPr id="4105" name="Picture 10" descr="http://www.lacoctelera.com/myfiles/yaestaellistoquetodolosabe/cerillas.jpg"/>
          <p:cNvPicPr>
            <a:picLocks noChangeAspect="1" noChangeArrowheads="1"/>
          </p:cNvPicPr>
          <p:nvPr/>
        </p:nvPicPr>
        <p:blipFill>
          <a:blip r:embed="rId3" cstate="print"/>
          <a:srcRect/>
          <a:stretch>
            <a:fillRect/>
          </a:stretch>
        </p:blipFill>
        <p:spPr bwMode="auto">
          <a:xfrm>
            <a:off x="5286375" y="3857625"/>
            <a:ext cx="3240088" cy="2120900"/>
          </a:xfrm>
          <a:prstGeom prst="rect">
            <a:avLst/>
          </a:prstGeom>
          <a:noFill/>
          <a:ln w="9525">
            <a:noFill/>
            <a:miter lim="800000"/>
            <a:headEnd/>
            <a:tailEnd/>
          </a:ln>
        </p:spPr>
      </p:pic>
      <p:pic>
        <p:nvPicPr>
          <p:cNvPr id="4106" name="Picture 12" descr="http://www.jmarcano.com/notas/fotos/20061004_melt.jpg"/>
          <p:cNvPicPr>
            <a:picLocks noChangeAspect="1" noChangeArrowheads="1"/>
          </p:cNvPicPr>
          <p:nvPr/>
        </p:nvPicPr>
        <p:blipFill>
          <a:blip r:embed="rId4" cstate="print"/>
          <a:srcRect/>
          <a:stretch>
            <a:fillRect/>
          </a:stretch>
        </p:blipFill>
        <p:spPr bwMode="auto">
          <a:xfrm>
            <a:off x="785813" y="1620838"/>
            <a:ext cx="3240087" cy="2139950"/>
          </a:xfrm>
          <a:prstGeom prst="rect">
            <a:avLst/>
          </a:prstGeom>
          <a:noFill/>
          <a:ln w="9525">
            <a:noFill/>
            <a:miter lim="800000"/>
            <a:headEnd/>
            <a:tailEnd/>
          </a:ln>
        </p:spPr>
      </p:pic>
      <p:sp>
        <p:nvSpPr>
          <p:cNvPr id="11" name="10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14</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3" name="2 Rectángulo"/>
          <p:cNvSpPr/>
          <p:nvPr/>
        </p:nvSpPr>
        <p:spPr>
          <a:xfrm>
            <a:off x="267752" y="4478262"/>
            <a:ext cx="8590528" cy="2308324"/>
          </a:xfrm>
          <a:prstGeom prst="rect">
            <a:avLst/>
          </a:prstGeom>
          <a:solidFill>
            <a:schemeClr val="accent2">
              <a:lumMod val="20000"/>
              <a:lumOff val="80000"/>
            </a:schemeClr>
          </a:solidFill>
          <a:ln w="38100">
            <a:solidFill>
              <a:schemeClr val="accent2">
                <a:lumMod val="50000"/>
              </a:schemeClr>
            </a:solidFill>
          </a:ln>
        </p:spPr>
        <p:txBody>
          <a:bodyPr wrap="square">
            <a:spAutoFit/>
          </a:bodyPr>
          <a:lstStyle/>
          <a:p>
            <a:pPr marL="342900" indent="-342900" algn="just">
              <a:buFont typeface="+mj-lt"/>
              <a:buAutoNum type="alphaUcPeriod"/>
            </a:pPr>
            <a:r>
              <a:rPr lang="es-ES" dirty="0" smtClean="0"/>
              <a:t>C</a:t>
            </a:r>
            <a:r>
              <a:rPr lang="en-US" dirty="0" smtClean="0"/>
              <a:t>lassify  each one of the diagrams as simple substance, compound or mixture. Explain your answer. </a:t>
            </a:r>
          </a:p>
          <a:p>
            <a:pPr marL="342900" indent="-342900" algn="just">
              <a:buFont typeface="+mj-lt"/>
              <a:buAutoNum type="alphaUcPeriod"/>
            </a:pPr>
            <a:r>
              <a:rPr lang="en-US" dirty="0" smtClean="0"/>
              <a:t>If we cool the system A  until it turns to liquid,  will we obtain one or more substances? Explain the answer.  Is it a physical or chemical process? Explain your answer.</a:t>
            </a:r>
            <a:r>
              <a:rPr lang="es-ES" dirty="0" smtClean="0"/>
              <a:t> </a:t>
            </a:r>
          </a:p>
          <a:p>
            <a:pPr marL="342900" indent="-342900" algn="just">
              <a:buFont typeface="+mj-lt"/>
              <a:buAutoNum type="alphaUcPeriod"/>
            </a:pPr>
            <a:r>
              <a:rPr lang="en-US" dirty="0" smtClean="0"/>
              <a:t>If we cool the system B  until it turns to liquid,  will we obtain one or more substances? Explain the answer. Is it a physical or chemical process? Explain your answer.</a:t>
            </a:r>
            <a:r>
              <a:rPr lang="es-ES" dirty="0" smtClean="0"/>
              <a:t> </a:t>
            </a:r>
            <a:endParaRPr lang="en-US" dirty="0" smtClean="0"/>
          </a:p>
        </p:txBody>
      </p:sp>
      <p:grpSp>
        <p:nvGrpSpPr>
          <p:cNvPr id="53" name="52 Grupo"/>
          <p:cNvGrpSpPr/>
          <p:nvPr/>
        </p:nvGrpSpPr>
        <p:grpSpPr>
          <a:xfrm>
            <a:off x="0" y="669177"/>
            <a:ext cx="9144000" cy="830997"/>
            <a:chOff x="0" y="714356"/>
            <a:chExt cx="9144000" cy="830997"/>
          </a:xfrm>
        </p:grpSpPr>
        <p:sp>
          <p:nvSpPr>
            <p:cNvPr id="6" name="5 Rectángulo"/>
            <p:cNvSpPr/>
            <p:nvPr/>
          </p:nvSpPr>
          <p:spPr>
            <a:xfrm>
              <a:off x="0" y="714356"/>
              <a:ext cx="9144000" cy="830997"/>
            </a:xfrm>
            <a:prstGeom prst="rect">
              <a:avLst/>
            </a:prstGeom>
          </p:spPr>
          <p:txBody>
            <a:bodyPr wrap="square">
              <a:spAutoFit/>
            </a:bodyPr>
            <a:lstStyle/>
            <a:p>
              <a:r>
                <a:rPr lang="en-US" sz="2400" dirty="0" smtClean="0"/>
                <a:t>The following drawings represent different gaseous systems. The symbols     and      represent different atoms:</a:t>
              </a:r>
              <a:endParaRPr lang="es-ES" sz="2400" dirty="0"/>
            </a:p>
          </p:txBody>
        </p:sp>
        <p:sp>
          <p:nvSpPr>
            <p:cNvPr id="15" name="14 Conector"/>
            <p:cNvSpPr/>
            <p:nvPr/>
          </p:nvSpPr>
          <p:spPr>
            <a:xfrm>
              <a:off x="1284728" y="1285860"/>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  </a:t>
              </a:r>
              <a:endParaRPr lang="es-ES" dirty="0"/>
            </a:p>
          </p:txBody>
        </p:sp>
        <p:sp>
          <p:nvSpPr>
            <p:cNvPr id="45" name="44 Conector"/>
            <p:cNvSpPr/>
            <p:nvPr/>
          </p:nvSpPr>
          <p:spPr>
            <a:xfrm rot="5400000">
              <a:off x="2248298" y="1176736"/>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50" name="49 Grupo"/>
          <p:cNvGrpSpPr/>
          <p:nvPr/>
        </p:nvGrpSpPr>
        <p:grpSpPr>
          <a:xfrm>
            <a:off x="1142976" y="1643050"/>
            <a:ext cx="2928958" cy="2643206"/>
            <a:chOff x="1142976" y="1571612"/>
            <a:chExt cx="2928958" cy="2643206"/>
          </a:xfrm>
        </p:grpSpPr>
        <p:grpSp>
          <p:nvGrpSpPr>
            <p:cNvPr id="47" name="46 Grupo"/>
            <p:cNvGrpSpPr/>
            <p:nvPr/>
          </p:nvGrpSpPr>
          <p:grpSpPr>
            <a:xfrm>
              <a:off x="1142976" y="1571612"/>
              <a:ext cx="2928958" cy="2643206"/>
              <a:chOff x="1142976" y="1571612"/>
              <a:chExt cx="2928958" cy="2643206"/>
            </a:xfrm>
          </p:grpSpPr>
          <p:sp>
            <p:nvSpPr>
              <p:cNvPr id="7" name="6 Rectángulo"/>
              <p:cNvSpPr/>
              <p:nvPr/>
            </p:nvSpPr>
            <p:spPr>
              <a:xfrm>
                <a:off x="1142976" y="1571612"/>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31" name="30 Grupo"/>
              <p:cNvGrpSpPr/>
              <p:nvPr/>
            </p:nvGrpSpPr>
            <p:grpSpPr>
              <a:xfrm rot="3189836">
                <a:off x="2036905" y="3593713"/>
                <a:ext cx="252000" cy="394876"/>
                <a:chOff x="2357422" y="3643314"/>
                <a:chExt cx="252000" cy="394876"/>
              </a:xfrm>
            </p:grpSpPr>
            <p:sp>
              <p:nvSpPr>
                <p:cNvPr id="12" name="11 Conector"/>
                <p:cNvSpPr/>
                <p:nvPr/>
              </p:nvSpPr>
              <p:spPr>
                <a:xfrm>
                  <a:off x="2385994" y="364331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Conector"/>
                <p:cNvSpPr/>
                <p:nvPr/>
              </p:nvSpPr>
              <p:spPr>
                <a:xfrm>
                  <a:off x="2357422" y="378619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2" name="31 Grupo"/>
              <p:cNvGrpSpPr/>
              <p:nvPr/>
            </p:nvGrpSpPr>
            <p:grpSpPr>
              <a:xfrm>
                <a:off x="1356166" y="2428868"/>
                <a:ext cx="358314" cy="323438"/>
                <a:chOff x="1500166" y="2819810"/>
                <a:chExt cx="358314" cy="323438"/>
              </a:xfrm>
            </p:grpSpPr>
            <p:sp>
              <p:nvSpPr>
                <p:cNvPr id="10" name="9 Conector"/>
                <p:cNvSpPr/>
                <p:nvPr/>
              </p:nvSpPr>
              <p:spPr>
                <a:xfrm>
                  <a:off x="1714480" y="300037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2" name="21 Conector"/>
                <p:cNvSpPr/>
                <p:nvPr/>
              </p:nvSpPr>
              <p:spPr>
                <a:xfrm>
                  <a:off x="1500166" y="281981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0" name="29 Grupo"/>
              <p:cNvGrpSpPr/>
              <p:nvPr/>
            </p:nvGrpSpPr>
            <p:grpSpPr>
              <a:xfrm rot="2092675">
                <a:off x="3553230" y="2997373"/>
                <a:ext cx="252000" cy="394876"/>
                <a:chOff x="3553230" y="2857496"/>
                <a:chExt cx="252000" cy="394876"/>
              </a:xfrm>
            </p:grpSpPr>
            <p:sp>
              <p:nvSpPr>
                <p:cNvPr id="9" name="8 Conector"/>
                <p:cNvSpPr/>
                <p:nvPr/>
              </p:nvSpPr>
              <p:spPr>
                <a:xfrm>
                  <a:off x="3643306" y="285749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3" name="22 Conector"/>
                <p:cNvSpPr/>
                <p:nvPr/>
              </p:nvSpPr>
              <p:spPr>
                <a:xfrm>
                  <a:off x="3553230" y="3000372"/>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29" name="28 Grupo"/>
              <p:cNvGrpSpPr/>
              <p:nvPr/>
            </p:nvGrpSpPr>
            <p:grpSpPr>
              <a:xfrm rot="5400000">
                <a:off x="3302430" y="1857364"/>
                <a:ext cx="324562" cy="357190"/>
                <a:chOff x="3070678" y="1857364"/>
                <a:chExt cx="324562" cy="357190"/>
              </a:xfrm>
            </p:grpSpPr>
            <p:sp>
              <p:nvSpPr>
                <p:cNvPr id="11" name="10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23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25" name="24 Conector"/>
              <p:cNvSpPr/>
              <p:nvPr/>
            </p:nvSpPr>
            <p:spPr>
              <a:xfrm>
                <a:off x="3286116" y="3786190"/>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6" name="25 Conector"/>
              <p:cNvSpPr/>
              <p:nvPr/>
            </p:nvSpPr>
            <p:spPr>
              <a:xfrm>
                <a:off x="1428728" y="178592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7" name="26 Conector"/>
              <p:cNvSpPr/>
              <p:nvPr/>
            </p:nvSpPr>
            <p:spPr>
              <a:xfrm>
                <a:off x="2538394" y="221455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8" name="27 Conector"/>
              <p:cNvSpPr/>
              <p:nvPr/>
            </p:nvSpPr>
            <p:spPr>
              <a:xfrm>
                <a:off x="2538394" y="292893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48" name="47 CuadroTexto"/>
            <p:cNvSpPr txBox="1"/>
            <p:nvPr/>
          </p:nvSpPr>
          <p:spPr>
            <a:xfrm>
              <a:off x="2428860" y="3786190"/>
              <a:ext cx="357190" cy="369332"/>
            </a:xfrm>
            <a:prstGeom prst="rect">
              <a:avLst/>
            </a:prstGeom>
            <a:noFill/>
          </p:spPr>
          <p:txBody>
            <a:bodyPr wrap="square" rtlCol="0">
              <a:spAutoFit/>
            </a:bodyPr>
            <a:lstStyle/>
            <a:p>
              <a:r>
                <a:rPr lang="es-ES" dirty="0" smtClean="0"/>
                <a:t>A</a:t>
              </a:r>
              <a:endParaRPr lang="es-ES" dirty="0"/>
            </a:p>
          </p:txBody>
        </p:sp>
      </p:grpSp>
      <p:grpSp>
        <p:nvGrpSpPr>
          <p:cNvPr id="51" name="50 Grupo"/>
          <p:cNvGrpSpPr/>
          <p:nvPr/>
        </p:nvGrpSpPr>
        <p:grpSpPr>
          <a:xfrm>
            <a:off x="5072066" y="1643050"/>
            <a:ext cx="2928958" cy="2643206"/>
            <a:chOff x="5072066" y="1571612"/>
            <a:chExt cx="2928958" cy="2643206"/>
          </a:xfrm>
        </p:grpSpPr>
        <p:grpSp>
          <p:nvGrpSpPr>
            <p:cNvPr id="46" name="45 Grupo"/>
            <p:cNvGrpSpPr/>
            <p:nvPr/>
          </p:nvGrpSpPr>
          <p:grpSpPr>
            <a:xfrm>
              <a:off x="5072066" y="1571612"/>
              <a:ext cx="2928958" cy="2643206"/>
              <a:chOff x="5072066" y="1571612"/>
              <a:chExt cx="2928958" cy="2643206"/>
            </a:xfrm>
          </p:grpSpPr>
          <p:sp>
            <p:nvSpPr>
              <p:cNvPr id="8" name="7 Rectángulo"/>
              <p:cNvSpPr/>
              <p:nvPr/>
            </p:nvSpPr>
            <p:spPr>
              <a:xfrm>
                <a:off x="5072066" y="1571612"/>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33" name="32 Grupo"/>
              <p:cNvGrpSpPr/>
              <p:nvPr/>
            </p:nvGrpSpPr>
            <p:grpSpPr>
              <a:xfrm rot="1763566">
                <a:off x="7160082" y="2009764"/>
                <a:ext cx="324562" cy="357190"/>
                <a:chOff x="3070678" y="1857364"/>
                <a:chExt cx="324562" cy="357190"/>
              </a:xfrm>
            </p:grpSpPr>
            <p:sp>
              <p:nvSpPr>
                <p:cNvPr id="34" name="33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5" name="34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6" name="35 Grupo"/>
              <p:cNvGrpSpPr/>
              <p:nvPr/>
            </p:nvGrpSpPr>
            <p:grpSpPr>
              <a:xfrm rot="3093596">
                <a:off x="5731322" y="3516752"/>
                <a:ext cx="324562" cy="357190"/>
                <a:chOff x="3070678" y="1857364"/>
                <a:chExt cx="324562" cy="357190"/>
              </a:xfrm>
            </p:grpSpPr>
            <p:sp>
              <p:nvSpPr>
                <p:cNvPr id="37" name="36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37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9" name="38 Grupo"/>
              <p:cNvGrpSpPr/>
              <p:nvPr/>
            </p:nvGrpSpPr>
            <p:grpSpPr>
              <a:xfrm rot="5400000">
                <a:off x="5588446" y="2230868"/>
                <a:ext cx="324562" cy="357190"/>
                <a:chOff x="3070678" y="1857364"/>
                <a:chExt cx="324562" cy="357190"/>
              </a:xfrm>
            </p:grpSpPr>
            <p:sp>
              <p:nvSpPr>
                <p:cNvPr id="40" name="39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1" name="40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42" name="41 Grupo"/>
              <p:cNvGrpSpPr/>
              <p:nvPr/>
            </p:nvGrpSpPr>
            <p:grpSpPr>
              <a:xfrm rot="11980287">
                <a:off x="7231520" y="3126934"/>
                <a:ext cx="324562" cy="357190"/>
                <a:chOff x="3070678" y="1857364"/>
                <a:chExt cx="324562" cy="357190"/>
              </a:xfrm>
            </p:grpSpPr>
            <p:sp>
              <p:nvSpPr>
                <p:cNvPr id="43" name="42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4" name="43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sp>
          <p:nvSpPr>
            <p:cNvPr id="49" name="48 CuadroTexto"/>
            <p:cNvSpPr txBox="1"/>
            <p:nvPr/>
          </p:nvSpPr>
          <p:spPr>
            <a:xfrm>
              <a:off x="6357950" y="3774048"/>
              <a:ext cx="357190" cy="369332"/>
            </a:xfrm>
            <a:prstGeom prst="rect">
              <a:avLst/>
            </a:prstGeom>
            <a:noFill/>
          </p:spPr>
          <p:txBody>
            <a:bodyPr wrap="square" rtlCol="0">
              <a:spAutoFit/>
            </a:bodyPr>
            <a:lstStyle/>
            <a:p>
              <a:r>
                <a:rPr lang="es-ES" dirty="0" smtClean="0"/>
                <a:t>B</a:t>
              </a:r>
              <a:endParaRPr lang="es-ES" dirty="0"/>
            </a:p>
          </p:txBody>
        </p:sp>
      </p:grpSp>
      <p:sp>
        <p:nvSpPr>
          <p:cNvPr id="52" name="51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15</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Rectángulo"/>
          <p:cNvSpPr/>
          <p:nvPr/>
        </p:nvSpPr>
        <p:spPr>
          <a:xfrm>
            <a:off x="0" y="748239"/>
            <a:ext cx="9144000" cy="1323439"/>
          </a:xfrm>
          <a:prstGeom prst="rect">
            <a:avLst/>
          </a:prstGeom>
        </p:spPr>
        <p:txBody>
          <a:bodyPr wrap="square">
            <a:spAutoFit/>
          </a:bodyPr>
          <a:lstStyle/>
          <a:p>
            <a:pPr algn="just"/>
            <a:r>
              <a:rPr lang="en-US" sz="2000" dirty="0" smtClean="0"/>
              <a:t>The figure A represents the atomic-molecular structure of a system. After warming it up and letting it cool, the resulting system has the atomic-molecular structure indicated in figure B. According to these atomic-molecular diagrams, is it a physical change or a chemical change? Explain your answer.</a:t>
            </a:r>
            <a:endParaRPr lang="es-ES" sz="2000" dirty="0"/>
          </a:p>
        </p:txBody>
      </p:sp>
      <p:grpSp>
        <p:nvGrpSpPr>
          <p:cNvPr id="83" name="82 Grupo"/>
          <p:cNvGrpSpPr/>
          <p:nvPr/>
        </p:nvGrpSpPr>
        <p:grpSpPr>
          <a:xfrm>
            <a:off x="142844" y="2428868"/>
            <a:ext cx="8858312" cy="3214710"/>
            <a:chOff x="142844" y="2428868"/>
            <a:chExt cx="8858312" cy="3214710"/>
          </a:xfrm>
        </p:grpSpPr>
        <p:grpSp>
          <p:nvGrpSpPr>
            <p:cNvPr id="79" name="78 Grupo"/>
            <p:cNvGrpSpPr/>
            <p:nvPr/>
          </p:nvGrpSpPr>
          <p:grpSpPr>
            <a:xfrm>
              <a:off x="142844" y="2428868"/>
              <a:ext cx="3643338" cy="3214710"/>
              <a:chOff x="428596" y="2428868"/>
              <a:chExt cx="3643338" cy="3214710"/>
            </a:xfrm>
          </p:grpSpPr>
          <p:grpSp>
            <p:nvGrpSpPr>
              <p:cNvPr id="11" name="10 Grupo"/>
              <p:cNvGrpSpPr/>
              <p:nvPr/>
            </p:nvGrpSpPr>
            <p:grpSpPr>
              <a:xfrm>
                <a:off x="428596" y="2428868"/>
                <a:ext cx="3643338" cy="3214710"/>
                <a:chOff x="428596" y="2428868"/>
                <a:chExt cx="3643338" cy="3214710"/>
              </a:xfrm>
            </p:grpSpPr>
            <p:sp>
              <p:nvSpPr>
                <p:cNvPr id="7" name="6 Proceso alternativo"/>
                <p:cNvSpPr/>
                <p:nvPr/>
              </p:nvSpPr>
              <p:spPr>
                <a:xfrm>
                  <a:off x="428596" y="2928934"/>
                  <a:ext cx="3643338" cy="2714644"/>
                </a:xfrm>
                <a:prstGeom prst="flowChartAlternateProcess">
                  <a:avLst/>
                </a:prstGeom>
                <a:solidFill>
                  <a:schemeClr val="accent2">
                    <a:lumMod val="20000"/>
                    <a:lumOff val="8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2071670" y="2428868"/>
                  <a:ext cx="357190" cy="369332"/>
                </a:xfrm>
                <a:prstGeom prst="rect">
                  <a:avLst/>
                </a:prstGeom>
                <a:noFill/>
              </p:spPr>
              <p:txBody>
                <a:bodyPr wrap="square" rtlCol="0">
                  <a:spAutoFit/>
                </a:bodyPr>
                <a:lstStyle/>
                <a:p>
                  <a:r>
                    <a:rPr lang="es-ES" dirty="0" smtClean="0"/>
                    <a:t>A</a:t>
                  </a:r>
                  <a:endParaRPr lang="es-ES" dirty="0"/>
                </a:p>
              </p:txBody>
            </p:sp>
          </p:grpSp>
          <p:grpSp>
            <p:nvGrpSpPr>
              <p:cNvPr id="17" name="16 Grupo"/>
              <p:cNvGrpSpPr/>
              <p:nvPr/>
            </p:nvGrpSpPr>
            <p:grpSpPr>
              <a:xfrm>
                <a:off x="1820794" y="3821066"/>
                <a:ext cx="358876" cy="322314"/>
                <a:chOff x="1820794" y="3821066"/>
                <a:chExt cx="358876" cy="322314"/>
              </a:xfrm>
            </p:grpSpPr>
            <p:sp>
              <p:nvSpPr>
                <p:cNvPr id="13" name="12 Conector"/>
                <p:cNvSpPr/>
                <p:nvPr/>
              </p:nvSpPr>
              <p:spPr>
                <a:xfrm>
                  <a:off x="1820794" y="3963942"/>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onector"/>
                <p:cNvSpPr/>
                <p:nvPr/>
              </p:nvSpPr>
              <p:spPr>
                <a:xfrm>
                  <a:off x="2000232" y="3821066"/>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Conector"/>
                <p:cNvSpPr/>
                <p:nvPr/>
              </p:nvSpPr>
              <p:spPr>
                <a:xfrm>
                  <a:off x="2071670" y="4035380"/>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Conector"/>
                <p:cNvSpPr/>
                <p:nvPr/>
              </p:nvSpPr>
              <p:spPr>
                <a:xfrm>
                  <a:off x="1928794" y="392906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8" name="17 Grupo"/>
              <p:cNvGrpSpPr/>
              <p:nvPr/>
            </p:nvGrpSpPr>
            <p:grpSpPr>
              <a:xfrm rot="4159326">
                <a:off x="2214546" y="4106818"/>
                <a:ext cx="358876" cy="322314"/>
                <a:chOff x="1820794" y="3821066"/>
                <a:chExt cx="358876" cy="322314"/>
              </a:xfrm>
            </p:grpSpPr>
            <p:sp>
              <p:nvSpPr>
                <p:cNvPr id="19" name="18 Conector"/>
                <p:cNvSpPr/>
                <p:nvPr/>
              </p:nvSpPr>
              <p:spPr>
                <a:xfrm>
                  <a:off x="1820794" y="3963942"/>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Conector"/>
                <p:cNvSpPr/>
                <p:nvPr/>
              </p:nvSpPr>
              <p:spPr>
                <a:xfrm>
                  <a:off x="2000232" y="3821066"/>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Conector"/>
                <p:cNvSpPr/>
                <p:nvPr/>
              </p:nvSpPr>
              <p:spPr>
                <a:xfrm>
                  <a:off x="2071670" y="4035380"/>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Conector"/>
                <p:cNvSpPr/>
                <p:nvPr/>
              </p:nvSpPr>
              <p:spPr>
                <a:xfrm>
                  <a:off x="1928794" y="392906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23" name="22 Grupo"/>
              <p:cNvGrpSpPr/>
              <p:nvPr/>
            </p:nvGrpSpPr>
            <p:grpSpPr>
              <a:xfrm>
                <a:off x="1785918" y="4357694"/>
                <a:ext cx="358876" cy="322314"/>
                <a:chOff x="1820794" y="3821066"/>
                <a:chExt cx="358876" cy="322314"/>
              </a:xfrm>
            </p:grpSpPr>
            <p:sp>
              <p:nvSpPr>
                <p:cNvPr id="24" name="23 Conector"/>
                <p:cNvSpPr/>
                <p:nvPr/>
              </p:nvSpPr>
              <p:spPr>
                <a:xfrm>
                  <a:off x="1820794" y="3963942"/>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Conector"/>
                <p:cNvSpPr/>
                <p:nvPr/>
              </p:nvSpPr>
              <p:spPr>
                <a:xfrm>
                  <a:off x="2000232" y="3821066"/>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onector"/>
                <p:cNvSpPr/>
                <p:nvPr/>
              </p:nvSpPr>
              <p:spPr>
                <a:xfrm>
                  <a:off x="2071670" y="4035380"/>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onector"/>
                <p:cNvSpPr/>
                <p:nvPr/>
              </p:nvSpPr>
              <p:spPr>
                <a:xfrm>
                  <a:off x="1928794" y="392906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28" name="27 Grupo"/>
              <p:cNvGrpSpPr/>
              <p:nvPr/>
            </p:nvGrpSpPr>
            <p:grpSpPr>
              <a:xfrm>
                <a:off x="2427174" y="4535446"/>
                <a:ext cx="358876" cy="322314"/>
                <a:chOff x="1820794" y="3821066"/>
                <a:chExt cx="358876" cy="322314"/>
              </a:xfrm>
            </p:grpSpPr>
            <p:sp>
              <p:nvSpPr>
                <p:cNvPr id="29" name="28 Conector"/>
                <p:cNvSpPr/>
                <p:nvPr/>
              </p:nvSpPr>
              <p:spPr>
                <a:xfrm>
                  <a:off x="1820794" y="3963942"/>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Conector"/>
                <p:cNvSpPr/>
                <p:nvPr/>
              </p:nvSpPr>
              <p:spPr>
                <a:xfrm>
                  <a:off x="2000232" y="3821066"/>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Conector"/>
                <p:cNvSpPr/>
                <p:nvPr/>
              </p:nvSpPr>
              <p:spPr>
                <a:xfrm>
                  <a:off x="2071670" y="4035380"/>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Conector"/>
                <p:cNvSpPr/>
                <p:nvPr/>
              </p:nvSpPr>
              <p:spPr>
                <a:xfrm>
                  <a:off x="1928794" y="392906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39" name="38 Grupo"/>
              <p:cNvGrpSpPr/>
              <p:nvPr/>
            </p:nvGrpSpPr>
            <p:grpSpPr>
              <a:xfrm rot="4159326">
                <a:off x="2606788" y="3921257"/>
                <a:ext cx="358876" cy="322314"/>
                <a:chOff x="1820794" y="3821066"/>
                <a:chExt cx="358876" cy="322314"/>
              </a:xfrm>
            </p:grpSpPr>
            <p:sp>
              <p:nvSpPr>
                <p:cNvPr id="40" name="39 Conector"/>
                <p:cNvSpPr/>
                <p:nvPr/>
              </p:nvSpPr>
              <p:spPr>
                <a:xfrm>
                  <a:off x="1820794" y="3963942"/>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40 Conector"/>
                <p:cNvSpPr/>
                <p:nvPr/>
              </p:nvSpPr>
              <p:spPr>
                <a:xfrm>
                  <a:off x="2000232" y="3821066"/>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41 Conector"/>
                <p:cNvSpPr/>
                <p:nvPr/>
              </p:nvSpPr>
              <p:spPr>
                <a:xfrm>
                  <a:off x="2071670" y="4035380"/>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42 Conector"/>
                <p:cNvSpPr/>
                <p:nvPr/>
              </p:nvSpPr>
              <p:spPr>
                <a:xfrm>
                  <a:off x="1928794" y="392906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44" name="43 Grupo"/>
              <p:cNvGrpSpPr/>
              <p:nvPr/>
            </p:nvGrpSpPr>
            <p:grpSpPr>
              <a:xfrm rot="7250722">
                <a:off x="2249246" y="3492629"/>
                <a:ext cx="358876" cy="322314"/>
                <a:chOff x="1820794" y="3821066"/>
                <a:chExt cx="358876" cy="322314"/>
              </a:xfrm>
            </p:grpSpPr>
            <p:sp>
              <p:nvSpPr>
                <p:cNvPr id="45" name="44 Conector"/>
                <p:cNvSpPr/>
                <p:nvPr/>
              </p:nvSpPr>
              <p:spPr>
                <a:xfrm>
                  <a:off x="1820794" y="3963942"/>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45 Conector"/>
                <p:cNvSpPr/>
                <p:nvPr/>
              </p:nvSpPr>
              <p:spPr>
                <a:xfrm>
                  <a:off x="2000232" y="3821066"/>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46 Conector"/>
                <p:cNvSpPr/>
                <p:nvPr/>
              </p:nvSpPr>
              <p:spPr>
                <a:xfrm>
                  <a:off x="2071670" y="4035380"/>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Conector"/>
                <p:cNvSpPr/>
                <p:nvPr/>
              </p:nvSpPr>
              <p:spPr>
                <a:xfrm>
                  <a:off x="1928794" y="392906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grpSp>
          <p:nvGrpSpPr>
            <p:cNvPr id="80" name="79 Grupo"/>
            <p:cNvGrpSpPr/>
            <p:nvPr/>
          </p:nvGrpSpPr>
          <p:grpSpPr>
            <a:xfrm>
              <a:off x="5357818" y="2428868"/>
              <a:ext cx="3643338" cy="3214710"/>
              <a:chOff x="5072066" y="2428868"/>
              <a:chExt cx="3643338" cy="3214710"/>
            </a:xfrm>
          </p:grpSpPr>
          <p:grpSp>
            <p:nvGrpSpPr>
              <p:cNvPr id="12" name="11 Grupo"/>
              <p:cNvGrpSpPr/>
              <p:nvPr/>
            </p:nvGrpSpPr>
            <p:grpSpPr>
              <a:xfrm>
                <a:off x="5072066" y="2428868"/>
                <a:ext cx="3643338" cy="3214710"/>
                <a:chOff x="5072066" y="2428868"/>
                <a:chExt cx="3643338" cy="3214710"/>
              </a:xfrm>
            </p:grpSpPr>
            <p:sp>
              <p:nvSpPr>
                <p:cNvPr id="8" name="7 Proceso alternativo"/>
                <p:cNvSpPr/>
                <p:nvPr/>
              </p:nvSpPr>
              <p:spPr>
                <a:xfrm>
                  <a:off x="5072066" y="2928934"/>
                  <a:ext cx="3643338" cy="2714644"/>
                </a:xfrm>
                <a:prstGeom prst="flowChartAlternateProcess">
                  <a:avLst/>
                </a:prstGeom>
                <a:solidFill>
                  <a:schemeClr val="accent2">
                    <a:lumMod val="20000"/>
                    <a:lumOff val="8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CuadroTexto"/>
                <p:cNvSpPr txBox="1"/>
                <p:nvPr/>
              </p:nvSpPr>
              <p:spPr>
                <a:xfrm>
                  <a:off x="6715140" y="2428868"/>
                  <a:ext cx="357190" cy="369332"/>
                </a:xfrm>
                <a:prstGeom prst="rect">
                  <a:avLst/>
                </a:prstGeom>
                <a:noFill/>
              </p:spPr>
              <p:txBody>
                <a:bodyPr wrap="square" rtlCol="0">
                  <a:spAutoFit/>
                </a:bodyPr>
                <a:lstStyle/>
                <a:p>
                  <a:r>
                    <a:rPr lang="es-ES" dirty="0" smtClean="0"/>
                    <a:t>B</a:t>
                  </a:r>
                  <a:endParaRPr lang="es-ES" dirty="0"/>
                </a:p>
              </p:txBody>
            </p:sp>
          </p:grpSp>
          <p:grpSp>
            <p:nvGrpSpPr>
              <p:cNvPr id="37" name="36 Grupo"/>
              <p:cNvGrpSpPr/>
              <p:nvPr/>
            </p:nvGrpSpPr>
            <p:grpSpPr>
              <a:xfrm rot="18582502">
                <a:off x="6143636" y="3857628"/>
                <a:ext cx="360000" cy="205352"/>
                <a:chOff x="6392264" y="4618094"/>
                <a:chExt cx="360000" cy="205352"/>
              </a:xfrm>
            </p:grpSpPr>
            <p:sp>
              <p:nvSpPr>
                <p:cNvPr id="34" name="33 Conector"/>
                <p:cNvSpPr/>
                <p:nvPr/>
              </p:nvSpPr>
              <p:spPr>
                <a:xfrm>
                  <a:off x="6392264" y="4618094"/>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Conector"/>
                <p:cNvSpPr/>
                <p:nvPr/>
              </p:nvSpPr>
              <p:spPr>
                <a:xfrm>
                  <a:off x="6572264" y="464344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38" name="37 Grupo"/>
              <p:cNvGrpSpPr/>
              <p:nvPr/>
            </p:nvGrpSpPr>
            <p:grpSpPr>
              <a:xfrm>
                <a:off x="5464132" y="4010028"/>
                <a:ext cx="144562" cy="204790"/>
                <a:chOff x="5464132" y="4010028"/>
                <a:chExt cx="144562" cy="204790"/>
              </a:xfrm>
            </p:grpSpPr>
            <p:sp>
              <p:nvSpPr>
                <p:cNvPr id="33" name="32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49" name="48 Grupo"/>
              <p:cNvGrpSpPr/>
              <p:nvPr/>
            </p:nvGrpSpPr>
            <p:grpSpPr>
              <a:xfrm>
                <a:off x="7213520" y="3857628"/>
                <a:ext cx="144562" cy="204790"/>
                <a:chOff x="5464132" y="4010028"/>
                <a:chExt cx="144562" cy="204790"/>
              </a:xfrm>
            </p:grpSpPr>
            <p:sp>
              <p:nvSpPr>
                <p:cNvPr id="50" name="49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50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2" name="51 Grupo"/>
              <p:cNvGrpSpPr/>
              <p:nvPr/>
            </p:nvGrpSpPr>
            <p:grpSpPr>
              <a:xfrm>
                <a:off x="7927900" y="3224210"/>
                <a:ext cx="144562" cy="204790"/>
                <a:chOff x="5464132" y="4010028"/>
                <a:chExt cx="144562" cy="204790"/>
              </a:xfrm>
            </p:grpSpPr>
            <p:sp>
              <p:nvSpPr>
                <p:cNvPr id="53" name="52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5" name="54 Grupo"/>
              <p:cNvGrpSpPr/>
              <p:nvPr/>
            </p:nvGrpSpPr>
            <p:grpSpPr>
              <a:xfrm>
                <a:off x="5572132" y="5153036"/>
                <a:ext cx="144562" cy="204790"/>
                <a:chOff x="5464132" y="4010028"/>
                <a:chExt cx="144562" cy="204790"/>
              </a:xfrm>
            </p:grpSpPr>
            <p:sp>
              <p:nvSpPr>
                <p:cNvPr id="56" name="55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8" name="57 Grupo"/>
              <p:cNvGrpSpPr/>
              <p:nvPr/>
            </p:nvGrpSpPr>
            <p:grpSpPr>
              <a:xfrm>
                <a:off x="7999338" y="5224474"/>
                <a:ext cx="144562" cy="204790"/>
                <a:chOff x="5464132" y="4010028"/>
                <a:chExt cx="144562" cy="204790"/>
              </a:xfrm>
            </p:grpSpPr>
            <p:sp>
              <p:nvSpPr>
                <p:cNvPr id="59" name="58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0" name="59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61" name="60 Grupo"/>
              <p:cNvGrpSpPr/>
              <p:nvPr/>
            </p:nvGrpSpPr>
            <p:grpSpPr>
              <a:xfrm>
                <a:off x="6570578" y="3214686"/>
                <a:ext cx="144562" cy="204790"/>
                <a:chOff x="5464132" y="4010028"/>
                <a:chExt cx="144562" cy="204790"/>
              </a:xfrm>
            </p:grpSpPr>
            <p:sp>
              <p:nvSpPr>
                <p:cNvPr id="62" name="61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62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64" name="63 Grupo"/>
              <p:cNvGrpSpPr/>
              <p:nvPr/>
            </p:nvGrpSpPr>
            <p:grpSpPr>
              <a:xfrm>
                <a:off x="7070644" y="5010160"/>
                <a:ext cx="144562" cy="204790"/>
                <a:chOff x="5464132" y="4010028"/>
                <a:chExt cx="144562" cy="204790"/>
              </a:xfrm>
            </p:grpSpPr>
            <p:sp>
              <p:nvSpPr>
                <p:cNvPr id="65" name="64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6" name="65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67" name="66 Grupo"/>
              <p:cNvGrpSpPr/>
              <p:nvPr/>
            </p:nvGrpSpPr>
            <p:grpSpPr>
              <a:xfrm>
                <a:off x="5500694" y="3071810"/>
                <a:ext cx="144562" cy="204790"/>
                <a:chOff x="5464132" y="4010028"/>
                <a:chExt cx="144562" cy="204790"/>
              </a:xfrm>
            </p:grpSpPr>
            <p:sp>
              <p:nvSpPr>
                <p:cNvPr id="68" name="67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68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70" name="69 Grupo"/>
              <p:cNvGrpSpPr/>
              <p:nvPr/>
            </p:nvGrpSpPr>
            <p:grpSpPr>
              <a:xfrm>
                <a:off x="8285090" y="4314828"/>
                <a:ext cx="144562" cy="204790"/>
                <a:chOff x="5464132" y="4010028"/>
                <a:chExt cx="144562" cy="204790"/>
              </a:xfrm>
            </p:grpSpPr>
            <p:sp>
              <p:nvSpPr>
                <p:cNvPr id="71" name="70 Conector"/>
                <p:cNvSpPr/>
                <p:nvPr/>
              </p:nvSpPr>
              <p:spPr>
                <a:xfrm>
                  <a:off x="5464132" y="401002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71 Conector"/>
                <p:cNvSpPr/>
                <p:nvPr/>
              </p:nvSpPr>
              <p:spPr>
                <a:xfrm>
                  <a:off x="5500694" y="4106818"/>
                  <a:ext cx="108000" cy="108000"/>
                </a:xfrm>
                <a:prstGeom prst="flowChartConnector">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73" name="72 Grupo"/>
              <p:cNvGrpSpPr/>
              <p:nvPr/>
            </p:nvGrpSpPr>
            <p:grpSpPr>
              <a:xfrm rot="3027793">
                <a:off x="7627255" y="3816256"/>
                <a:ext cx="360000" cy="205352"/>
                <a:chOff x="6392264" y="4618094"/>
                <a:chExt cx="360000" cy="205352"/>
              </a:xfrm>
            </p:grpSpPr>
            <p:sp>
              <p:nvSpPr>
                <p:cNvPr id="74" name="73 Conector"/>
                <p:cNvSpPr/>
                <p:nvPr/>
              </p:nvSpPr>
              <p:spPr>
                <a:xfrm>
                  <a:off x="6392264" y="4618094"/>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74 Conector"/>
                <p:cNvSpPr/>
                <p:nvPr/>
              </p:nvSpPr>
              <p:spPr>
                <a:xfrm>
                  <a:off x="6572264" y="464344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76" name="75 Grupo"/>
              <p:cNvGrpSpPr/>
              <p:nvPr/>
            </p:nvGrpSpPr>
            <p:grpSpPr>
              <a:xfrm>
                <a:off x="6426578" y="5009598"/>
                <a:ext cx="360000" cy="205352"/>
                <a:chOff x="6392264" y="4618094"/>
                <a:chExt cx="360000" cy="205352"/>
              </a:xfrm>
            </p:grpSpPr>
            <p:sp>
              <p:nvSpPr>
                <p:cNvPr id="77" name="76 Conector"/>
                <p:cNvSpPr/>
                <p:nvPr/>
              </p:nvSpPr>
              <p:spPr>
                <a:xfrm>
                  <a:off x="6392264" y="4618094"/>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77 Conector"/>
                <p:cNvSpPr/>
                <p:nvPr/>
              </p:nvSpPr>
              <p:spPr>
                <a:xfrm>
                  <a:off x="6572264" y="4643446"/>
                  <a:ext cx="180000" cy="180000"/>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cxnSp>
          <p:nvCxnSpPr>
            <p:cNvPr id="82" name="81 Conector recto de flecha"/>
            <p:cNvCxnSpPr/>
            <p:nvPr/>
          </p:nvCxnSpPr>
          <p:spPr>
            <a:xfrm>
              <a:off x="4071934" y="4143380"/>
              <a:ext cx="1143008" cy="1588"/>
            </a:xfrm>
            <a:prstGeom prst="straightConnector1">
              <a:avLst/>
            </a:prstGeom>
            <a:ln w="381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81" name="80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16</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Rectángulo"/>
          <p:cNvSpPr/>
          <p:nvPr/>
        </p:nvSpPr>
        <p:spPr>
          <a:xfrm>
            <a:off x="0" y="642918"/>
            <a:ext cx="9144000" cy="1200329"/>
          </a:xfrm>
          <a:prstGeom prst="rect">
            <a:avLst/>
          </a:prstGeom>
        </p:spPr>
        <p:txBody>
          <a:bodyPr wrap="square">
            <a:spAutoFit/>
          </a:bodyPr>
          <a:lstStyle/>
          <a:p>
            <a:pPr algn="just"/>
            <a:r>
              <a:rPr lang="es-ES" sz="2400" dirty="0" smtClean="0"/>
              <a:t>C</a:t>
            </a:r>
            <a:r>
              <a:rPr lang="en-US" sz="2400" dirty="0" smtClean="0"/>
              <a:t>lassify  each one of the diagrams as a simple substance, compound, homogeneous mixture or heterogeneous mixture. Explain your answer. </a:t>
            </a:r>
            <a:endParaRPr lang="es-ES" sz="2400" dirty="0"/>
          </a:p>
        </p:txBody>
      </p:sp>
      <p:sp>
        <p:nvSpPr>
          <p:cNvPr id="128" name="127 Conector"/>
          <p:cNvSpPr/>
          <p:nvPr/>
        </p:nvSpPr>
        <p:spPr>
          <a:xfrm>
            <a:off x="1662991" y="5664487"/>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0" name="129 Conector"/>
          <p:cNvSpPr/>
          <p:nvPr/>
        </p:nvSpPr>
        <p:spPr>
          <a:xfrm rot="2092675">
            <a:off x="1460639" y="4743328"/>
            <a:ext cx="215122" cy="215122"/>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1" name="130 Conector"/>
          <p:cNvSpPr/>
          <p:nvPr/>
        </p:nvSpPr>
        <p:spPr>
          <a:xfrm rot="5400000">
            <a:off x="1357290" y="4550507"/>
            <a:ext cx="215122" cy="215122"/>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143" name="142 Grupo"/>
          <p:cNvGrpSpPr/>
          <p:nvPr/>
        </p:nvGrpSpPr>
        <p:grpSpPr>
          <a:xfrm>
            <a:off x="214282" y="1883555"/>
            <a:ext cx="8715436" cy="4831593"/>
            <a:chOff x="214282" y="1883555"/>
            <a:chExt cx="8715436" cy="4831593"/>
          </a:xfrm>
        </p:grpSpPr>
        <p:grpSp>
          <p:nvGrpSpPr>
            <p:cNvPr id="6" name="5 Grupo"/>
            <p:cNvGrpSpPr/>
            <p:nvPr/>
          </p:nvGrpSpPr>
          <p:grpSpPr>
            <a:xfrm>
              <a:off x="214282" y="1928802"/>
              <a:ext cx="2500330" cy="2256395"/>
              <a:chOff x="1142976" y="1571612"/>
              <a:chExt cx="2928958" cy="2643206"/>
            </a:xfrm>
          </p:grpSpPr>
          <p:grpSp>
            <p:nvGrpSpPr>
              <p:cNvPr id="7" name="46 Grupo"/>
              <p:cNvGrpSpPr/>
              <p:nvPr/>
            </p:nvGrpSpPr>
            <p:grpSpPr>
              <a:xfrm>
                <a:off x="1142976" y="1571612"/>
                <a:ext cx="2928958" cy="2643206"/>
                <a:chOff x="1142976" y="1571612"/>
                <a:chExt cx="2928958" cy="2643206"/>
              </a:xfrm>
            </p:grpSpPr>
            <p:sp>
              <p:nvSpPr>
                <p:cNvPr id="9" name="8 Rectángulo"/>
                <p:cNvSpPr/>
                <p:nvPr/>
              </p:nvSpPr>
              <p:spPr>
                <a:xfrm>
                  <a:off x="1142976" y="1571612"/>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10" name="30 Grupo"/>
                <p:cNvGrpSpPr/>
                <p:nvPr/>
              </p:nvGrpSpPr>
              <p:grpSpPr>
                <a:xfrm rot="3189836">
                  <a:off x="2036905" y="3593713"/>
                  <a:ext cx="252000" cy="394876"/>
                  <a:chOff x="2357422" y="3643314"/>
                  <a:chExt cx="252000" cy="394876"/>
                </a:xfrm>
              </p:grpSpPr>
              <p:sp>
                <p:nvSpPr>
                  <p:cNvPr id="24" name="23 Conector"/>
                  <p:cNvSpPr/>
                  <p:nvPr/>
                </p:nvSpPr>
                <p:spPr>
                  <a:xfrm>
                    <a:off x="2385994" y="364331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5" name="24 Conector"/>
                  <p:cNvSpPr/>
                  <p:nvPr/>
                </p:nvSpPr>
                <p:spPr>
                  <a:xfrm>
                    <a:off x="2357422" y="378619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1" name="31 Grupo"/>
                <p:cNvGrpSpPr/>
                <p:nvPr/>
              </p:nvGrpSpPr>
              <p:grpSpPr>
                <a:xfrm>
                  <a:off x="1356166" y="2428868"/>
                  <a:ext cx="358314" cy="323438"/>
                  <a:chOff x="1500166" y="2819810"/>
                  <a:chExt cx="358314" cy="323438"/>
                </a:xfrm>
              </p:grpSpPr>
              <p:sp>
                <p:nvSpPr>
                  <p:cNvPr id="22" name="9 Conector"/>
                  <p:cNvSpPr/>
                  <p:nvPr/>
                </p:nvSpPr>
                <p:spPr>
                  <a:xfrm>
                    <a:off x="1714480" y="300037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3" name="22 Conector"/>
                  <p:cNvSpPr/>
                  <p:nvPr/>
                </p:nvSpPr>
                <p:spPr>
                  <a:xfrm>
                    <a:off x="1500166" y="281981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2" name="29 Grupo"/>
                <p:cNvGrpSpPr/>
                <p:nvPr/>
              </p:nvGrpSpPr>
              <p:grpSpPr>
                <a:xfrm rot="2092675">
                  <a:off x="3553230" y="2997373"/>
                  <a:ext cx="252000" cy="394876"/>
                  <a:chOff x="3553230" y="2857496"/>
                  <a:chExt cx="252000" cy="394876"/>
                </a:xfrm>
              </p:grpSpPr>
              <p:sp>
                <p:nvSpPr>
                  <p:cNvPr id="20" name="8 Conector"/>
                  <p:cNvSpPr/>
                  <p:nvPr/>
                </p:nvSpPr>
                <p:spPr>
                  <a:xfrm>
                    <a:off x="3643306" y="285749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Conector"/>
                  <p:cNvSpPr/>
                  <p:nvPr/>
                </p:nvSpPr>
                <p:spPr>
                  <a:xfrm>
                    <a:off x="3553230" y="3000372"/>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3" name="28 Grupo"/>
                <p:cNvGrpSpPr/>
                <p:nvPr/>
              </p:nvGrpSpPr>
              <p:grpSpPr>
                <a:xfrm rot="5400000">
                  <a:off x="3302430" y="1857364"/>
                  <a:ext cx="324562" cy="357190"/>
                  <a:chOff x="3070678" y="1857364"/>
                  <a:chExt cx="324562" cy="357190"/>
                </a:xfrm>
              </p:grpSpPr>
              <p:sp>
                <p:nvSpPr>
                  <p:cNvPr id="18" name="17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18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4" name="13 Conector"/>
                <p:cNvSpPr/>
                <p:nvPr/>
              </p:nvSpPr>
              <p:spPr>
                <a:xfrm>
                  <a:off x="3286116" y="3786190"/>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Conector"/>
                <p:cNvSpPr/>
                <p:nvPr/>
              </p:nvSpPr>
              <p:spPr>
                <a:xfrm>
                  <a:off x="1428728" y="178592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Conector"/>
                <p:cNvSpPr/>
                <p:nvPr/>
              </p:nvSpPr>
              <p:spPr>
                <a:xfrm>
                  <a:off x="2538394" y="221455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16 Conector"/>
                <p:cNvSpPr/>
                <p:nvPr/>
              </p:nvSpPr>
              <p:spPr>
                <a:xfrm>
                  <a:off x="2538394" y="292893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8" name="7 CuadroTexto"/>
              <p:cNvSpPr txBox="1"/>
              <p:nvPr/>
            </p:nvSpPr>
            <p:spPr>
              <a:xfrm>
                <a:off x="2428860" y="3786190"/>
                <a:ext cx="357190" cy="369332"/>
              </a:xfrm>
              <a:prstGeom prst="rect">
                <a:avLst/>
              </a:prstGeom>
              <a:noFill/>
            </p:spPr>
            <p:txBody>
              <a:bodyPr wrap="square" rtlCol="0">
                <a:spAutoFit/>
              </a:bodyPr>
              <a:lstStyle/>
              <a:p>
                <a:r>
                  <a:rPr lang="es-ES" dirty="0" smtClean="0"/>
                  <a:t>A</a:t>
                </a:r>
                <a:endParaRPr lang="es-ES" dirty="0"/>
              </a:p>
            </p:txBody>
          </p:sp>
        </p:grpSp>
        <p:grpSp>
          <p:nvGrpSpPr>
            <p:cNvPr id="26" name="25 Grupo"/>
            <p:cNvGrpSpPr/>
            <p:nvPr/>
          </p:nvGrpSpPr>
          <p:grpSpPr>
            <a:xfrm>
              <a:off x="3357554" y="1883555"/>
              <a:ext cx="2500330" cy="2259825"/>
              <a:chOff x="1142976" y="1571612"/>
              <a:chExt cx="2928958" cy="2647224"/>
            </a:xfrm>
          </p:grpSpPr>
          <p:grpSp>
            <p:nvGrpSpPr>
              <p:cNvPr id="27" name="46 Grupo"/>
              <p:cNvGrpSpPr/>
              <p:nvPr/>
            </p:nvGrpSpPr>
            <p:grpSpPr>
              <a:xfrm>
                <a:off x="1142976" y="1571612"/>
                <a:ext cx="2928958" cy="2643206"/>
                <a:chOff x="1142976" y="1571612"/>
                <a:chExt cx="2928958" cy="2643206"/>
              </a:xfrm>
            </p:grpSpPr>
            <p:sp>
              <p:nvSpPr>
                <p:cNvPr id="29" name="28 Rectángulo"/>
                <p:cNvSpPr/>
                <p:nvPr/>
              </p:nvSpPr>
              <p:spPr>
                <a:xfrm>
                  <a:off x="1142976" y="1571612"/>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30" name="30 Grupo"/>
                <p:cNvGrpSpPr/>
                <p:nvPr/>
              </p:nvGrpSpPr>
              <p:grpSpPr>
                <a:xfrm rot="3189836">
                  <a:off x="2036905" y="3593713"/>
                  <a:ext cx="252000" cy="394876"/>
                  <a:chOff x="2357422" y="3643314"/>
                  <a:chExt cx="252000" cy="394876"/>
                </a:xfrm>
              </p:grpSpPr>
              <p:sp>
                <p:nvSpPr>
                  <p:cNvPr id="44" name="43 Conector"/>
                  <p:cNvSpPr/>
                  <p:nvPr/>
                </p:nvSpPr>
                <p:spPr>
                  <a:xfrm>
                    <a:off x="2385994" y="364331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5" name="44 Conector"/>
                  <p:cNvSpPr/>
                  <p:nvPr/>
                </p:nvSpPr>
                <p:spPr>
                  <a:xfrm>
                    <a:off x="2357422" y="378619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1" name="31 Grupo"/>
                <p:cNvGrpSpPr/>
                <p:nvPr/>
              </p:nvGrpSpPr>
              <p:grpSpPr>
                <a:xfrm>
                  <a:off x="1356166" y="2428868"/>
                  <a:ext cx="358314" cy="323438"/>
                  <a:chOff x="1500166" y="2819810"/>
                  <a:chExt cx="358314" cy="323438"/>
                </a:xfrm>
              </p:grpSpPr>
              <p:sp>
                <p:nvSpPr>
                  <p:cNvPr id="42" name="9 Conector"/>
                  <p:cNvSpPr/>
                  <p:nvPr/>
                </p:nvSpPr>
                <p:spPr>
                  <a:xfrm>
                    <a:off x="1714480" y="300037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42 Conector"/>
                  <p:cNvSpPr/>
                  <p:nvPr/>
                </p:nvSpPr>
                <p:spPr>
                  <a:xfrm>
                    <a:off x="1500166" y="281981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2" name="29 Grupo"/>
                <p:cNvGrpSpPr/>
                <p:nvPr/>
              </p:nvGrpSpPr>
              <p:grpSpPr>
                <a:xfrm rot="2092675">
                  <a:off x="3553230" y="2997373"/>
                  <a:ext cx="252000" cy="394876"/>
                  <a:chOff x="3553230" y="2857496"/>
                  <a:chExt cx="252000" cy="394876"/>
                </a:xfrm>
              </p:grpSpPr>
              <p:sp>
                <p:nvSpPr>
                  <p:cNvPr id="40" name="8 Conector"/>
                  <p:cNvSpPr/>
                  <p:nvPr/>
                </p:nvSpPr>
                <p:spPr>
                  <a:xfrm>
                    <a:off x="3643306" y="285749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1" name="40 Conector"/>
                  <p:cNvSpPr/>
                  <p:nvPr/>
                </p:nvSpPr>
                <p:spPr>
                  <a:xfrm>
                    <a:off x="3553230" y="3000372"/>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33" name="28 Grupo"/>
                <p:cNvGrpSpPr/>
                <p:nvPr/>
              </p:nvGrpSpPr>
              <p:grpSpPr>
                <a:xfrm rot="5400000">
                  <a:off x="3302430" y="1857364"/>
                  <a:ext cx="324562" cy="357190"/>
                  <a:chOff x="3070678" y="1857364"/>
                  <a:chExt cx="324562" cy="357190"/>
                </a:xfrm>
              </p:grpSpPr>
              <p:sp>
                <p:nvSpPr>
                  <p:cNvPr id="38" name="37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38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sp>
            <p:nvSpPr>
              <p:cNvPr id="28" name="27 CuadroTexto"/>
              <p:cNvSpPr txBox="1"/>
              <p:nvPr/>
            </p:nvSpPr>
            <p:spPr>
              <a:xfrm>
                <a:off x="2428860" y="3786190"/>
                <a:ext cx="357190" cy="432646"/>
              </a:xfrm>
              <a:prstGeom prst="rect">
                <a:avLst/>
              </a:prstGeom>
              <a:noFill/>
            </p:spPr>
            <p:txBody>
              <a:bodyPr wrap="square" rtlCol="0">
                <a:spAutoFit/>
              </a:bodyPr>
              <a:lstStyle/>
              <a:p>
                <a:r>
                  <a:rPr lang="es-ES" dirty="0" smtClean="0"/>
                  <a:t>B</a:t>
                </a:r>
                <a:endParaRPr lang="es-ES" dirty="0"/>
              </a:p>
            </p:txBody>
          </p:sp>
        </p:grpSp>
        <p:grpSp>
          <p:nvGrpSpPr>
            <p:cNvPr id="129" name="128 Grupo"/>
            <p:cNvGrpSpPr/>
            <p:nvPr/>
          </p:nvGrpSpPr>
          <p:grpSpPr>
            <a:xfrm>
              <a:off x="214282" y="4425702"/>
              <a:ext cx="2500330" cy="2289446"/>
              <a:chOff x="214282" y="4357694"/>
              <a:chExt cx="2500330" cy="2289446"/>
            </a:xfrm>
          </p:grpSpPr>
          <p:grpSp>
            <p:nvGrpSpPr>
              <p:cNvPr id="67" name="46 Grupo"/>
              <p:cNvGrpSpPr/>
              <p:nvPr/>
            </p:nvGrpSpPr>
            <p:grpSpPr>
              <a:xfrm>
                <a:off x="214282" y="4357694"/>
                <a:ext cx="2500330" cy="2256395"/>
                <a:chOff x="1142976" y="1536913"/>
                <a:chExt cx="2928958" cy="2643206"/>
              </a:xfrm>
            </p:grpSpPr>
            <p:sp>
              <p:nvSpPr>
                <p:cNvPr id="69" name="68 Rectángulo"/>
                <p:cNvSpPr/>
                <p:nvPr/>
              </p:nvSpPr>
              <p:spPr>
                <a:xfrm>
                  <a:off x="1142976" y="1536913"/>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70" name="30 Grupo"/>
                <p:cNvGrpSpPr/>
                <p:nvPr/>
              </p:nvGrpSpPr>
              <p:grpSpPr>
                <a:xfrm rot="3189836">
                  <a:off x="1147327" y="2732342"/>
                  <a:ext cx="1619247" cy="519384"/>
                  <a:chOff x="910747" y="3266806"/>
                  <a:chExt cx="1619247" cy="519384"/>
                </a:xfrm>
              </p:grpSpPr>
              <p:sp>
                <p:nvSpPr>
                  <p:cNvPr id="84" name="83 Conector"/>
                  <p:cNvSpPr/>
                  <p:nvPr/>
                </p:nvSpPr>
                <p:spPr>
                  <a:xfrm>
                    <a:off x="2385994" y="364331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5" name="84 Conector"/>
                  <p:cNvSpPr/>
                  <p:nvPr/>
                </p:nvSpPr>
                <p:spPr>
                  <a:xfrm>
                    <a:off x="910747" y="3266806"/>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1" name="31 Grupo"/>
                <p:cNvGrpSpPr/>
                <p:nvPr/>
              </p:nvGrpSpPr>
              <p:grpSpPr>
                <a:xfrm>
                  <a:off x="1356166" y="2428868"/>
                  <a:ext cx="958394" cy="698051"/>
                  <a:chOff x="1500166" y="2819810"/>
                  <a:chExt cx="958394" cy="698051"/>
                </a:xfrm>
              </p:grpSpPr>
              <p:sp>
                <p:nvSpPr>
                  <p:cNvPr id="82" name="9 Conector"/>
                  <p:cNvSpPr/>
                  <p:nvPr/>
                </p:nvSpPr>
                <p:spPr>
                  <a:xfrm>
                    <a:off x="2314560" y="3374985"/>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3" name="82 Conector"/>
                  <p:cNvSpPr/>
                  <p:nvPr/>
                </p:nvSpPr>
                <p:spPr>
                  <a:xfrm>
                    <a:off x="1500166" y="281981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2" name="29 Grupo"/>
                <p:cNvGrpSpPr/>
                <p:nvPr/>
              </p:nvGrpSpPr>
              <p:grpSpPr>
                <a:xfrm rot="2092675">
                  <a:off x="3147601" y="2057536"/>
                  <a:ext cx="252000" cy="1527828"/>
                  <a:chOff x="3006965" y="2216679"/>
                  <a:chExt cx="252000" cy="1527828"/>
                </a:xfrm>
              </p:grpSpPr>
              <p:sp>
                <p:nvSpPr>
                  <p:cNvPr id="80" name="8 Conector"/>
                  <p:cNvSpPr/>
                  <p:nvPr/>
                </p:nvSpPr>
                <p:spPr>
                  <a:xfrm>
                    <a:off x="3068882" y="3601631"/>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1" name="80 Conector"/>
                  <p:cNvSpPr/>
                  <p:nvPr/>
                </p:nvSpPr>
                <p:spPr>
                  <a:xfrm>
                    <a:off x="3006965" y="2216679"/>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73" name="28 Grupo"/>
                <p:cNvGrpSpPr/>
                <p:nvPr/>
              </p:nvGrpSpPr>
              <p:grpSpPr>
                <a:xfrm rot="5400000">
                  <a:off x="2316600" y="2446314"/>
                  <a:ext cx="1826780" cy="826645"/>
                  <a:chOff x="3143240" y="1857364"/>
                  <a:chExt cx="1826780" cy="826645"/>
                </a:xfrm>
              </p:grpSpPr>
              <p:sp>
                <p:nvSpPr>
                  <p:cNvPr id="78" name="77 Conector"/>
                  <p:cNvSpPr/>
                  <p:nvPr/>
                </p:nvSpPr>
                <p:spPr>
                  <a:xfrm>
                    <a:off x="4826020" y="2541133"/>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9" name="78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74" name="73 Conector"/>
                <p:cNvSpPr/>
                <p:nvPr/>
              </p:nvSpPr>
              <p:spPr>
                <a:xfrm>
                  <a:off x="2505297" y="331878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5" name="74 Conector"/>
                <p:cNvSpPr/>
                <p:nvPr/>
              </p:nvSpPr>
              <p:spPr>
                <a:xfrm>
                  <a:off x="2481928" y="2984043"/>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6" name="75 Conector"/>
                <p:cNvSpPr/>
                <p:nvPr/>
              </p:nvSpPr>
              <p:spPr>
                <a:xfrm>
                  <a:off x="2481928" y="362902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7" name="76 Conector"/>
                <p:cNvSpPr/>
                <p:nvPr/>
              </p:nvSpPr>
              <p:spPr>
                <a:xfrm>
                  <a:off x="2170559" y="331878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68" name="67 CuadroTexto"/>
              <p:cNvSpPr txBox="1"/>
              <p:nvPr/>
            </p:nvSpPr>
            <p:spPr>
              <a:xfrm>
                <a:off x="1311988" y="6277808"/>
                <a:ext cx="304918" cy="369332"/>
              </a:xfrm>
              <a:prstGeom prst="rect">
                <a:avLst/>
              </a:prstGeom>
              <a:noFill/>
            </p:spPr>
            <p:txBody>
              <a:bodyPr wrap="square" rtlCol="0">
                <a:spAutoFit/>
              </a:bodyPr>
              <a:lstStyle/>
              <a:p>
                <a:r>
                  <a:rPr lang="es-ES" dirty="0" smtClean="0"/>
                  <a:t>D</a:t>
                </a:r>
                <a:endParaRPr lang="es-ES" dirty="0"/>
              </a:p>
            </p:txBody>
          </p:sp>
        </p:grpSp>
        <p:grpSp>
          <p:nvGrpSpPr>
            <p:cNvPr id="127" name="126 Grupo"/>
            <p:cNvGrpSpPr/>
            <p:nvPr/>
          </p:nvGrpSpPr>
          <p:grpSpPr>
            <a:xfrm>
              <a:off x="6429388" y="1883555"/>
              <a:ext cx="2500330" cy="2259825"/>
              <a:chOff x="6429388" y="1883555"/>
              <a:chExt cx="2500330" cy="2259825"/>
            </a:xfrm>
          </p:grpSpPr>
          <p:grpSp>
            <p:nvGrpSpPr>
              <p:cNvPr id="46" name="45 Grupo"/>
              <p:cNvGrpSpPr/>
              <p:nvPr/>
            </p:nvGrpSpPr>
            <p:grpSpPr>
              <a:xfrm>
                <a:off x="6429388" y="1883555"/>
                <a:ext cx="2500330" cy="2259825"/>
                <a:chOff x="1142976" y="1571612"/>
                <a:chExt cx="2928958" cy="2647224"/>
              </a:xfrm>
            </p:grpSpPr>
            <p:grpSp>
              <p:nvGrpSpPr>
                <p:cNvPr id="47" name="46 Grupo"/>
                <p:cNvGrpSpPr/>
                <p:nvPr/>
              </p:nvGrpSpPr>
              <p:grpSpPr>
                <a:xfrm>
                  <a:off x="1142976" y="1571612"/>
                  <a:ext cx="2928958" cy="2643206"/>
                  <a:chOff x="1142976" y="1571612"/>
                  <a:chExt cx="2928958" cy="2643206"/>
                </a:xfrm>
              </p:grpSpPr>
              <p:sp>
                <p:nvSpPr>
                  <p:cNvPr id="49" name="48 Rectángulo"/>
                  <p:cNvSpPr/>
                  <p:nvPr/>
                </p:nvSpPr>
                <p:spPr>
                  <a:xfrm>
                    <a:off x="1142976" y="1571612"/>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2" name="9 Conector"/>
                  <p:cNvSpPr/>
                  <p:nvPr/>
                </p:nvSpPr>
                <p:spPr>
                  <a:xfrm>
                    <a:off x="1570479" y="2609431"/>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0" name="8 Conector"/>
                  <p:cNvSpPr/>
                  <p:nvPr/>
                </p:nvSpPr>
                <p:spPr>
                  <a:xfrm rot="2092675">
                    <a:off x="3708877" y="3040635"/>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8" name="57 Conector"/>
                  <p:cNvSpPr/>
                  <p:nvPr/>
                </p:nvSpPr>
                <p:spPr>
                  <a:xfrm rot="5400000">
                    <a:off x="3285554" y="1874240"/>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4" name="53 Conector"/>
                  <p:cNvSpPr/>
                  <p:nvPr/>
                </p:nvSpPr>
                <p:spPr>
                  <a:xfrm>
                    <a:off x="3286116" y="3786190"/>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5" name="54 Conector"/>
                  <p:cNvSpPr/>
                  <p:nvPr/>
                </p:nvSpPr>
                <p:spPr>
                  <a:xfrm>
                    <a:off x="1428728" y="178592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6" name="55 Conector"/>
                  <p:cNvSpPr/>
                  <p:nvPr/>
                </p:nvSpPr>
                <p:spPr>
                  <a:xfrm>
                    <a:off x="2538394" y="221455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7" name="56 Conector"/>
                  <p:cNvSpPr/>
                  <p:nvPr/>
                </p:nvSpPr>
                <p:spPr>
                  <a:xfrm>
                    <a:off x="2538394" y="292893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48" name="47 CuadroTexto"/>
                <p:cNvSpPr txBox="1"/>
                <p:nvPr/>
              </p:nvSpPr>
              <p:spPr>
                <a:xfrm>
                  <a:off x="2428860" y="3786190"/>
                  <a:ext cx="357190" cy="432646"/>
                </a:xfrm>
                <a:prstGeom prst="rect">
                  <a:avLst/>
                </a:prstGeom>
                <a:noFill/>
              </p:spPr>
              <p:txBody>
                <a:bodyPr wrap="square" rtlCol="0">
                  <a:spAutoFit/>
                </a:bodyPr>
                <a:lstStyle/>
                <a:p>
                  <a:r>
                    <a:rPr lang="es-ES" dirty="0" smtClean="0"/>
                    <a:t>C</a:t>
                  </a:r>
                  <a:endParaRPr lang="es-ES" dirty="0"/>
                </a:p>
              </p:txBody>
            </p:sp>
          </p:grpSp>
          <p:sp>
            <p:nvSpPr>
              <p:cNvPr id="126" name="125 Conector"/>
              <p:cNvSpPr/>
              <p:nvPr/>
            </p:nvSpPr>
            <p:spPr>
              <a:xfrm>
                <a:off x="6877965" y="3735661"/>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39" name="138 Grupo"/>
            <p:cNvGrpSpPr/>
            <p:nvPr/>
          </p:nvGrpSpPr>
          <p:grpSpPr>
            <a:xfrm>
              <a:off x="3357554" y="4357694"/>
              <a:ext cx="2500330" cy="2289446"/>
              <a:chOff x="3357554" y="4357694"/>
              <a:chExt cx="2500330" cy="2289446"/>
            </a:xfrm>
          </p:grpSpPr>
          <p:grpSp>
            <p:nvGrpSpPr>
              <p:cNvPr id="137" name="136 Grupo"/>
              <p:cNvGrpSpPr/>
              <p:nvPr/>
            </p:nvGrpSpPr>
            <p:grpSpPr>
              <a:xfrm>
                <a:off x="3357554" y="4357694"/>
                <a:ext cx="2500330" cy="2289446"/>
                <a:chOff x="3357554" y="4357694"/>
                <a:chExt cx="2500330" cy="2289446"/>
              </a:xfrm>
            </p:grpSpPr>
            <p:grpSp>
              <p:nvGrpSpPr>
                <p:cNvPr id="86" name="85 Grupo"/>
                <p:cNvGrpSpPr/>
                <p:nvPr/>
              </p:nvGrpSpPr>
              <p:grpSpPr>
                <a:xfrm>
                  <a:off x="3357554" y="4357694"/>
                  <a:ext cx="2500330" cy="2289446"/>
                  <a:chOff x="1142976" y="1536913"/>
                  <a:chExt cx="2928958" cy="2681923"/>
                </a:xfrm>
              </p:grpSpPr>
              <p:grpSp>
                <p:nvGrpSpPr>
                  <p:cNvPr id="87" name="46 Grupo"/>
                  <p:cNvGrpSpPr/>
                  <p:nvPr/>
                </p:nvGrpSpPr>
                <p:grpSpPr>
                  <a:xfrm>
                    <a:off x="1142976" y="1536913"/>
                    <a:ext cx="2928958" cy="2643206"/>
                    <a:chOff x="1142976" y="1536913"/>
                    <a:chExt cx="2928958" cy="2643206"/>
                  </a:xfrm>
                </p:grpSpPr>
                <p:sp>
                  <p:nvSpPr>
                    <p:cNvPr id="89" name="88 Rectángulo"/>
                    <p:cNvSpPr/>
                    <p:nvPr/>
                  </p:nvSpPr>
                  <p:spPr>
                    <a:xfrm>
                      <a:off x="1142976" y="1536913"/>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90" name="30 Grupo"/>
                    <p:cNvGrpSpPr/>
                    <p:nvPr/>
                  </p:nvGrpSpPr>
                  <p:grpSpPr>
                    <a:xfrm rot="3189836">
                      <a:off x="1751908" y="2989904"/>
                      <a:ext cx="303809" cy="1123934"/>
                      <a:chOff x="1984678" y="3342697"/>
                      <a:chExt cx="303809" cy="1123934"/>
                    </a:xfrm>
                  </p:grpSpPr>
                  <p:sp>
                    <p:nvSpPr>
                      <p:cNvPr id="104" name="103 Conector"/>
                      <p:cNvSpPr/>
                      <p:nvPr/>
                    </p:nvSpPr>
                    <p:spPr>
                      <a:xfrm>
                        <a:off x="1984678" y="3342697"/>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5" name="104 Conector"/>
                      <p:cNvSpPr/>
                      <p:nvPr/>
                    </p:nvSpPr>
                    <p:spPr>
                      <a:xfrm>
                        <a:off x="2036487" y="4214631"/>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91" name="31 Grupo"/>
                    <p:cNvGrpSpPr/>
                    <p:nvPr/>
                  </p:nvGrpSpPr>
                  <p:grpSpPr>
                    <a:xfrm>
                      <a:off x="1978875" y="3151413"/>
                      <a:ext cx="1005160" cy="896036"/>
                      <a:chOff x="2122875" y="3542355"/>
                      <a:chExt cx="1005160" cy="896036"/>
                    </a:xfrm>
                  </p:grpSpPr>
                  <p:sp>
                    <p:nvSpPr>
                      <p:cNvPr id="102" name="9 Conector"/>
                      <p:cNvSpPr/>
                      <p:nvPr/>
                    </p:nvSpPr>
                    <p:spPr>
                      <a:xfrm>
                        <a:off x="2984035" y="3542355"/>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3" name="102 Conector"/>
                      <p:cNvSpPr/>
                      <p:nvPr/>
                    </p:nvSpPr>
                    <p:spPr>
                      <a:xfrm>
                        <a:off x="2122875" y="4186391"/>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92" name="29 Grupo"/>
                    <p:cNvGrpSpPr/>
                    <p:nvPr/>
                  </p:nvGrpSpPr>
                  <p:grpSpPr>
                    <a:xfrm rot="2092675">
                      <a:off x="2862202" y="3596963"/>
                      <a:ext cx="1048046" cy="309342"/>
                      <a:chOff x="3233243" y="3524617"/>
                      <a:chExt cx="1048046" cy="309342"/>
                    </a:xfrm>
                  </p:grpSpPr>
                  <p:sp>
                    <p:nvSpPr>
                      <p:cNvPr id="100" name="8 Conector"/>
                      <p:cNvSpPr/>
                      <p:nvPr/>
                    </p:nvSpPr>
                    <p:spPr>
                      <a:xfrm>
                        <a:off x="3233243" y="3691083"/>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1" name="100 Conector"/>
                      <p:cNvSpPr/>
                      <p:nvPr/>
                    </p:nvSpPr>
                    <p:spPr>
                      <a:xfrm>
                        <a:off x="4029289" y="3524617"/>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93" name="28 Grupo"/>
                    <p:cNvGrpSpPr/>
                    <p:nvPr/>
                  </p:nvGrpSpPr>
                  <p:grpSpPr>
                    <a:xfrm rot="5400000">
                      <a:off x="3037569" y="3347815"/>
                      <a:ext cx="562417" cy="1004221"/>
                      <a:chOff x="4765702" y="1679797"/>
                      <a:chExt cx="562417" cy="1004221"/>
                    </a:xfrm>
                  </p:grpSpPr>
                  <p:sp>
                    <p:nvSpPr>
                      <p:cNvPr id="98" name="97 Conector"/>
                      <p:cNvSpPr/>
                      <p:nvPr/>
                    </p:nvSpPr>
                    <p:spPr>
                      <a:xfrm>
                        <a:off x="4765702" y="1679797"/>
                        <a:ext cx="144000" cy="142875"/>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9" name="98 Conector"/>
                      <p:cNvSpPr/>
                      <p:nvPr/>
                    </p:nvSpPr>
                    <p:spPr>
                      <a:xfrm>
                        <a:off x="5076119" y="2432018"/>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94" name="93 Conector"/>
                    <p:cNvSpPr/>
                    <p:nvPr/>
                  </p:nvSpPr>
                  <p:spPr>
                    <a:xfrm>
                      <a:off x="3235089" y="329428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5" name="94 Conector"/>
                    <p:cNvSpPr/>
                    <p:nvPr/>
                  </p:nvSpPr>
                  <p:spPr>
                    <a:xfrm>
                      <a:off x="3509511" y="3151413"/>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6" name="95 Conector"/>
                    <p:cNvSpPr/>
                    <p:nvPr/>
                  </p:nvSpPr>
                  <p:spPr>
                    <a:xfrm>
                      <a:off x="1417398" y="321060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7" name="96 Conector"/>
                    <p:cNvSpPr/>
                    <p:nvPr/>
                  </p:nvSpPr>
                  <p:spPr>
                    <a:xfrm>
                      <a:off x="2538393" y="331878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88" name="87 CuadroTexto"/>
                  <p:cNvSpPr txBox="1"/>
                  <p:nvPr/>
                </p:nvSpPr>
                <p:spPr>
                  <a:xfrm>
                    <a:off x="2428860" y="3786190"/>
                    <a:ext cx="357190" cy="432646"/>
                  </a:xfrm>
                  <a:prstGeom prst="rect">
                    <a:avLst/>
                  </a:prstGeom>
                  <a:noFill/>
                </p:spPr>
                <p:txBody>
                  <a:bodyPr wrap="square" rtlCol="0">
                    <a:spAutoFit/>
                  </a:bodyPr>
                  <a:lstStyle/>
                  <a:p>
                    <a:r>
                      <a:rPr lang="es-ES" dirty="0" smtClean="0"/>
                      <a:t>E</a:t>
                    </a:r>
                    <a:endParaRPr lang="es-ES" dirty="0"/>
                  </a:p>
                </p:txBody>
              </p:sp>
            </p:grpSp>
            <p:sp>
              <p:nvSpPr>
                <p:cNvPr id="132" name="131 Conector"/>
                <p:cNvSpPr/>
                <p:nvPr/>
              </p:nvSpPr>
              <p:spPr>
                <a:xfrm>
                  <a:off x="4356878" y="6071398"/>
                  <a:ext cx="215122" cy="215122"/>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4" name="133 Conector"/>
                <p:cNvSpPr/>
                <p:nvPr/>
              </p:nvSpPr>
              <p:spPr>
                <a:xfrm rot="3189836">
                  <a:off x="3881814" y="5739787"/>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5" name="134 Conector"/>
                <p:cNvSpPr/>
                <p:nvPr/>
              </p:nvSpPr>
              <p:spPr>
                <a:xfrm rot="3189836">
                  <a:off x="3424747" y="6015954"/>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6" name="135 Conector"/>
                <p:cNvSpPr/>
                <p:nvPr/>
              </p:nvSpPr>
              <p:spPr>
                <a:xfrm rot="3189836">
                  <a:off x="3924813" y="6025539"/>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38" name="137 Conector"/>
              <p:cNvSpPr/>
              <p:nvPr/>
            </p:nvSpPr>
            <p:spPr>
              <a:xfrm>
                <a:off x="5072066" y="6142836"/>
                <a:ext cx="215122" cy="215122"/>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42" name="141 Grupo"/>
            <p:cNvGrpSpPr/>
            <p:nvPr/>
          </p:nvGrpSpPr>
          <p:grpSpPr>
            <a:xfrm>
              <a:off x="6429388" y="4383885"/>
              <a:ext cx="2500330" cy="2259825"/>
              <a:chOff x="6429388" y="4357694"/>
              <a:chExt cx="2500330" cy="2259825"/>
            </a:xfrm>
          </p:grpSpPr>
          <p:grpSp>
            <p:nvGrpSpPr>
              <p:cNvPr id="106" name="105 Grupo"/>
              <p:cNvGrpSpPr/>
              <p:nvPr/>
            </p:nvGrpSpPr>
            <p:grpSpPr>
              <a:xfrm>
                <a:off x="6429388" y="4357694"/>
                <a:ext cx="2500330" cy="2259825"/>
                <a:chOff x="1142976" y="1571612"/>
                <a:chExt cx="2928958" cy="2647224"/>
              </a:xfrm>
            </p:grpSpPr>
            <p:grpSp>
              <p:nvGrpSpPr>
                <p:cNvPr id="107" name="46 Grupo"/>
                <p:cNvGrpSpPr/>
                <p:nvPr/>
              </p:nvGrpSpPr>
              <p:grpSpPr>
                <a:xfrm>
                  <a:off x="1142976" y="1571612"/>
                  <a:ext cx="2928958" cy="2643206"/>
                  <a:chOff x="1142976" y="1571612"/>
                  <a:chExt cx="2928958" cy="2643206"/>
                </a:xfrm>
              </p:grpSpPr>
              <p:sp>
                <p:nvSpPr>
                  <p:cNvPr id="109" name="108 Rectángulo"/>
                  <p:cNvSpPr/>
                  <p:nvPr/>
                </p:nvSpPr>
                <p:spPr>
                  <a:xfrm>
                    <a:off x="1142976" y="1571612"/>
                    <a:ext cx="2928958" cy="264320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110" name="30 Grupo"/>
                  <p:cNvGrpSpPr/>
                  <p:nvPr/>
                </p:nvGrpSpPr>
                <p:grpSpPr>
                  <a:xfrm rot="3189836">
                    <a:off x="2036905" y="3593713"/>
                    <a:ext cx="252000" cy="394876"/>
                    <a:chOff x="2357422" y="3643314"/>
                    <a:chExt cx="252000" cy="394876"/>
                  </a:xfrm>
                </p:grpSpPr>
                <p:sp>
                  <p:nvSpPr>
                    <p:cNvPr id="124" name="123 Conector"/>
                    <p:cNvSpPr/>
                    <p:nvPr/>
                  </p:nvSpPr>
                  <p:spPr>
                    <a:xfrm>
                      <a:off x="2385994" y="364331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5" name="124 Conector"/>
                    <p:cNvSpPr/>
                    <p:nvPr/>
                  </p:nvSpPr>
                  <p:spPr>
                    <a:xfrm>
                      <a:off x="2357422" y="378619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11" name="31 Grupo"/>
                  <p:cNvGrpSpPr/>
                  <p:nvPr/>
                </p:nvGrpSpPr>
                <p:grpSpPr>
                  <a:xfrm>
                    <a:off x="1356166" y="2428868"/>
                    <a:ext cx="358314" cy="323438"/>
                    <a:chOff x="1500166" y="2819810"/>
                    <a:chExt cx="358314" cy="323438"/>
                  </a:xfrm>
                </p:grpSpPr>
                <p:sp>
                  <p:nvSpPr>
                    <p:cNvPr id="122" name="9 Conector"/>
                    <p:cNvSpPr/>
                    <p:nvPr/>
                  </p:nvSpPr>
                  <p:spPr>
                    <a:xfrm>
                      <a:off x="1714480" y="3000372"/>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3" name="122 Conector"/>
                    <p:cNvSpPr/>
                    <p:nvPr/>
                  </p:nvSpPr>
                  <p:spPr>
                    <a:xfrm>
                      <a:off x="1500166" y="2819810"/>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12" name="29 Grupo"/>
                  <p:cNvGrpSpPr/>
                  <p:nvPr/>
                </p:nvGrpSpPr>
                <p:grpSpPr>
                  <a:xfrm rot="2092675">
                    <a:off x="3553230" y="2997373"/>
                    <a:ext cx="252000" cy="394876"/>
                    <a:chOff x="3553230" y="2857496"/>
                    <a:chExt cx="252000" cy="394876"/>
                  </a:xfrm>
                </p:grpSpPr>
                <p:sp>
                  <p:nvSpPr>
                    <p:cNvPr id="120" name="8 Conector"/>
                    <p:cNvSpPr/>
                    <p:nvPr/>
                  </p:nvSpPr>
                  <p:spPr>
                    <a:xfrm>
                      <a:off x="3643306" y="285749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1" name="120 Conector"/>
                    <p:cNvSpPr/>
                    <p:nvPr/>
                  </p:nvSpPr>
                  <p:spPr>
                    <a:xfrm>
                      <a:off x="3553230" y="3000372"/>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nvGrpSpPr>
                  <p:cNvPr id="113" name="28 Grupo"/>
                  <p:cNvGrpSpPr/>
                  <p:nvPr/>
                </p:nvGrpSpPr>
                <p:grpSpPr>
                  <a:xfrm rot="5400000">
                    <a:off x="3302430" y="1857364"/>
                    <a:ext cx="324562" cy="357190"/>
                    <a:chOff x="3070678" y="1857364"/>
                    <a:chExt cx="324562" cy="357190"/>
                  </a:xfrm>
                </p:grpSpPr>
                <p:sp>
                  <p:nvSpPr>
                    <p:cNvPr id="118" name="117 Conector"/>
                    <p:cNvSpPr/>
                    <p:nvPr/>
                  </p:nvSpPr>
                  <p:spPr>
                    <a:xfrm>
                      <a:off x="3070678" y="2071678"/>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9" name="118 Conector"/>
                    <p:cNvSpPr/>
                    <p:nvPr/>
                  </p:nvSpPr>
                  <p:spPr>
                    <a:xfrm>
                      <a:off x="3143240" y="1857364"/>
                      <a:ext cx="252000" cy="252000"/>
                    </a:xfrm>
                    <a:prstGeom prst="flowChartConnector">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14" name="113 Conector"/>
                  <p:cNvSpPr/>
                  <p:nvPr/>
                </p:nvSpPr>
                <p:spPr>
                  <a:xfrm>
                    <a:off x="1561399" y="182266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5" name="114 Conector"/>
                  <p:cNvSpPr/>
                  <p:nvPr/>
                </p:nvSpPr>
                <p:spPr>
                  <a:xfrm>
                    <a:off x="1428728" y="1785926"/>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6" name="115 Conector"/>
                  <p:cNvSpPr/>
                  <p:nvPr/>
                </p:nvSpPr>
                <p:spPr>
                  <a:xfrm>
                    <a:off x="2538393" y="2767689"/>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7" name="116 Conector"/>
                  <p:cNvSpPr/>
                  <p:nvPr/>
                </p:nvSpPr>
                <p:spPr>
                  <a:xfrm>
                    <a:off x="2538394" y="2928934"/>
                    <a:ext cx="144000" cy="142876"/>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sp>
              <p:nvSpPr>
                <p:cNvPr id="108" name="107 CuadroTexto"/>
                <p:cNvSpPr txBox="1"/>
                <p:nvPr/>
              </p:nvSpPr>
              <p:spPr>
                <a:xfrm>
                  <a:off x="2428860" y="3786190"/>
                  <a:ext cx="357190" cy="432646"/>
                </a:xfrm>
                <a:prstGeom prst="rect">
                  <a:avLst/>
                </a:prstGeom>
                <a:noFill/>
              </p:spPr>
              <p:txBody>
                <a:bodyPr wrap="square" rtlCol="0">
                  <a:spAutoFit/>
                </a:bodyPr>
                <a:lstStyle/>
                <a:p>
                  <a:r>
                    <a:rPr lang="es-ES" dirty="0" smtClean="0"/>
                    <a:t>F</a:t>
                  </a:r>
                  <a:endParaRPr lang="es-ES" dirty="0"/>
                </a:p>
              </p:txBody>
            </p:sp>
          </p:grpSp>
          <p:sp>
            <p:nvSpPr>
              <p:cNvPr id="140" name="139 Conector"/>
              <p:cNvSpPr/>
              <p:nvPr/>
            </p:nvSpPr>
            <p:spPr>
              <a:xfrm>
                <a:off x="8429652" y="6378867"/>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1" name="140 Conector"/>
              <p:cNvSpPr/>
              <p:nvPr/>
            </p:nvSpPr>
            <p:spPr>
              <a:xfrm>
                <a:off x="8521039" y="6307429"/>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grpSp>
      <p:sp>
        <p:nvSpPr>
          <p:cNvPr id="133" name="132 Marcador de pie de página"/>
          <p:cNvSpPr>
            <a:spLocks noGrp="1"/>
          </p:cNvSpPr>
          <p:nvPr>
            <p:ph type="ftr" sz="quarter" idx="11"/>
          </p:nvPr>
        </p:nvSpPr>
        <p:spPr/>
        <p:txBody>
          <a:bodyPr/>
          <a:lstStyle/>
          <a:p>
            <a:pPr>
              <a:defRPr/>
            </a:pPr>
            <a:r>
              <a:rPr lang="es-ES" smtClean="0"/>
              <a:t>Susana Morales Bernal</a:t>
            </a:r>
            <a:endParaRPr lang="es-ES" dirty="0"/>
          </a:p>
        </p:txBody>
      </p:sp>
      <p:sp>
        <p:nvSpPr>
          <p:cNvPr id="144" name="143 Conector"/>
          <p:cNvSpPr/>
          <p:nvPr/>
        </p:nvSpPr>
        <p:spPr>
          <a:xfrm>
            <a:off x="1643042" y="5664487"/>
            <a:ext cx="122927" cy="121967"/>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17</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6" name="5 Rectángulo"/>
          <p:cNvSpPr/>
          <p:nvPr/>
        </p:nvSpPr>
        <p:spPr>
          <a:xfrm>
            <a:off x="0" y="714356"/>
            <a:ext cx="9144000" cy="523220"/>
          </a:xfrm>
          <a:prstGeom prst="rect">
            <a:avLst/>
          </a:prstGeom>
        </p:spPr>
        <p:txBody>
          <a:bodyPr wrap="square">
            <a:spAutoFit/>
          </a:bodyPr>
          <a:lstStyle/>
          <a:p>
            <a:pPr algn="just"/>
            <a:r>
              <a:rPr lang="en-US" sz="2800" dirty="0" smtClean="0"/>
              <a:t>What gas is necessary for combustion to occur?</a:t>
            </a:r>
            <a:endParaRPr lang="es-ES" sz="2800" dirty="0"/>
          </a:p>
        </p:txBody>
      </p:sp>
      <p:sp>
        <p:nvSpPr>
          <p:cNvPr id="7" name="6 CuadroTexto"/>
          <p:cNvSpPr txBox="1"/>
          <p:nvPr/>
        </p:nvSpPr>
        <p:spPr>
          <a:xfrm>
            <a:off x="571472" y="2143116"/>
            <a:ext cx="3429024" cy="3539430"/>
          </a:xfrm>
          <a:prstGeom prst="rect">
            <a:avLst/>
          </a:prstGeom>
          <a:solidFill>
            <a:schemeClr val="accent4">
              <a:lumMod val="20000"/>
              <a:lumOff val="80000"/>
            </a:schemeClr>
          </a:solidFill>
        </p:spPr>
        <p:txBody>
          <a:bodyPr wrap="square" rtlCol="0">
            <a:spAutoFit/>
          </a:bodyPr>
          <a:lstStyle/>
          <a:p>
            <a:pPr marL="342900" indent="-342900">
              <a:buFont typeface="+mj-lt"/>
              <a:buAutoNum type="alphaUcPeriod"/>
            </a:pPr>
            <a:r>
              <a:rPr lang="es-ES" sz="3200" dirty="0" smtClean="0"/>
              <a:t>Hydrogen</a:t>
            </a:r>
          </a:p>
          <a:p>
            <a:pPr marL="342900" indent="-342900">
              <a:buFont typeface="+mj-lt"/>
              <a:buAutoNum type="alphaUcPeriod"/>
            </a:pPr>
            <a:endParaRPr lang="es-ES" sz="3200" dirty="0" smtClean="0"/>
          </a:p>
          <a:p>
            <a:pPr marL="342900" indent="-342900">
              <a:buFont typeface="+mj-lt"/>
              <a:buAutoNum type="alphaUcPeriod"/>
            </a:pPr>
            <a:r>
              <a:rPr lang="es-ES" sz="3200" dirty="0" smtClean="0"/>
              <a:t>Carbon dioxide</a:t>
            </a:r>
          </a:p>
          <a:p>
            <a:pPr marL="342900" indent="-342900">
              <a:buFont typeface="+mj-lt"/>
              <a:buAutoNum type="alphaUcPeriod"/>
            </a:pPr>
            <a:endParaRPr lang="es-ES" sz="3200" dirty="0" smtClean="0"/>
          </a:p>
          <a:p>
            <a:pPr marL="342900" indent="-342900">
              <a:buFont typeface="+mj-lt"/>
              <a:buAutoNum type="alphaUcPeriod"/>
            </a:pPr>
            <a:r>
              <a:rPr lang="es-ES" sz="3200" dirty="0" smtClean="0"/>
              <a:t>Helium</a:t>
            </a:r>
          </a:p>
          <a:p>
            <a:pPr marL="342900" indent="-342900">
              <a:buFont typeface="+mj-lt"/>
              <a:buAutoNum type="alphaUcPeriod"/>
            </a:pPr>
            <a:endParaRPr lang="es-ES" sz="3200" dirty="0" smtClean="0"/>
          </a:p>
          <a:p>
            <a:pPr marL="342900" indent="-342900">
              <a:buFont typeface="+mj-lt"/>
              <a:buAutoNum type="alphaUcPeriod"/>
            </a:pPr>
            <a:r>
              <a:rPr lang="es-ES" sz="3200" dirty="0" smtClean="0"/>
              <a:t>Oxygen</a:t>
            </a:r>
            <a:endParaRPr lang="es-ES" sz="3200" dirty="0"/>
          </a:p>
        </p:txBody>
      </p:sp>
      <p:pic>
        <p:nvPicPr>
          <p:cNvPr id="2050" name="Picture 2" descr="http://www.adsltelecor.com/web/websites/tecnologia/indice_archivos/candle.jpg"/>
          <p:cNvPicPr>
            <a:picLocks noChangeAspect="1" noChangeArrowheads="1"/>
          </p:cNvPicPr>
          <p:nvPr/>
        </p:nvPicPr>
        <p:blipFill>
          <a:blip r:embed="rId3" cstate="print"/>
          <a:srcRect/>
          <a:stretch>
            <a:fillRect/>
          </a:stretch>
        </p:blipFill>
        <p:spPr bwMode="auto">
          <a:xfrm>
            <a:off x="5147526" y="2000240"/>
            <a:ext cx="3067812" cy="3886200"/>
          </a:xfrm>
          <a:prstGeom prst="rect">
            <a:avLst/>
          </a:prstGeom>
          <a:noFill/>
        </p:spPr>
      </p:pic>
      <p:sp>
        <p:nvSpPr>
          <p:cNvPr id="8" name="7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18</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graphicFrame>
        <p:nvGraphicFramePr>
          <p:cNvPr id="5" name="4 Tabla"/>
          <p:cNvGraphicFramePr>
            <a:graphicFrameLocks noGrp="1"/>
          </p:cNvGraphicFramePr>
          <p:nvPr/>
        </p:nvGraphicFramePr>
        <p:xfrm>
          <a:off x="495140" y="1428736"/>
          <a:ext cx="8220264" cy="2000264"/>
        </p:xfrm>
        <a:graphic>
          <a:graphicData uri="http://schemas.openxmlformats.org/drawingml/2006/table">
            <a:tbl>
              <a:tblPr firstRow="1" bandRow="1">
                <a:tableStyleId>{5C22544A-7EE6-4342-B048-85BDC9FD1C3A}</a:tableStyleId>
              </a:tblPr>
              <a:tblGrid>
                <a:gridCol w="4110132"/>
                <a:gridCol w="4110132"/>
              </a:tblGrid>
              <a:tr h="500066">
                <a:tc>
                  <a:txBody>
                    <a:bodyPr/>
                    <a:lstStyle/>
                    <a:p>
                      <a:pPr algn="ctr"/>
                      <a:r>
                        <a:rPr lang="es-ES" sz="2400" dirty="0" smtClean="0">
                          <a:solidFill>
                            <a:schemeClr val="tx1"/>
                          </a:solidFill>
                        </a:rPr>
                        <a:t>Gas</a:t>
                      </a:r>
                      <a:endParaRPr lang="es-ES" sz="2400" dirty="0">
                        <a:solidFill>
                          <a:schemeClr val="tx1"/>
                        </a:solidFill>
                      </a:endParaRPr>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75000"/>
                      </a:schemeClr>
                    </a:solidFill>
                  </a:tcPr>
                </a:tc>
                <a:tc>
                  <a:txBody>
                    <a:bodyPr/>
                    <a:lstStyle/>
                    <a:p>
                      <a:pPr algn="ctr"/>
                      <a:r>
                        <a:rPr lang="es-ES" sz="2400" dirty="0" smtClean="0">
                          <a:solidFill>
                            <a:schemeClr val="tx1"/>
                          </a:solidFill>
                        </a:rPr>
                        <a:t>Density  (g/L)</a:t>
                      </a:r>
                      <a:endParaRPr lang="es-ES" sz="2400" dirty="0">
                        <a:solidFill>
                          <a:schemeClr val="tx1"/>
                        </a:solidFill>
                      </a:endParaRPr>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75000"/>
                      </a:schemeClr>
                    </a:solidFill>
                  </a:tcPr>
                </a:tc>
              </a:tr>
              <a:tr h="500066">
                <a:tc>
                  <a:txBody>
                    <a:bodyPr/>
                    <a:lstStyle/>
                    <a:p>
                      <a:r>
                        <a:rPr lang="es-ES" sz="2400" dirty="0" smtClean="0"/>
                        <a:t>Oxygen</a:t>
                      </a:r>
                      <a:endParaRPr lang="es-ES" sz="2400" dirty="0"/>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s-ES" sz="2400" dirty="0" smtClean="0"/>
                        <a:t>1,43</a:t>
                      </a:r>
                      <a:endParaRPr lang="es-ES" sz="2400" dirty="0"/>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500066">
                <a:tc>
                  <a:txBody>
                    <a:bodyPr/>
                    <a:lstStyle/>
                    <a:p>
                      <a:r>
                        <a:rPr lang="es-ES" sz="2400" dirty="0" smtClean="0"/>
                        <a:t>Hydrogen</a:t>
                      </a:r>
                      <a:endParaRPr lang="es-ES" sz="2400" dirty="0"/>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s-ES" sz="2400" dirty="0" smtClean="0"/>
                        <a:t>0,09</a:t>
                      </a:r>
                      <a:endParaRPr lang="es-ES" sz="2400" dirty="0"/>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r h="500066">
                <a:tc>
                  <a:txBody>
                    <a:bodyPr/>
                    <a:lstStyle/>
                    <a:p>
                      <a:r>
                        <a:rPr lang="es-ES" sz="2400" dirty="0" smtClean="0"/>
                        <a:t>Carbon dioxide</a:t>
                      </a:r>
                      <a:endParaRPr lang="es-ES" sz="2400" dirty="0"/>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s-ES" sz="2400" dirty="0" smtClean="0"/>
                        <a:t>1,96</a:t>
                      </a:r>
                      <a:endParaRPr lang="es-ES" sz="2400" dirty="0"/>
                    </a:p>
                  </a:txBody>
                  <a:tcPr marL="123304" marR="123304" marT="61652" marB="61652">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2">
                        <a:lumMod val="20000"/>
                        <a:lumOff val="80000"/>
                      </a:schemeClr>
                    </a:solidFill>
                  </a:tcPr>
                </a:tc>
              </a:tr>
            </a:tbl>
          </a:graphicData>
        </a:graphic>
      </p:graphicFrame>
      <p:sp>
        <p:nvSpPr>
          <p:cNvPr id="7" name="6 Rectángulo"/>
          <p:cNvSpPr/>
          <p:nvPr/>
        </p:nvSpPr>
        <p:spPr>
          <a:xfrm>
            <a:off x="0" y="714356"/>
            <a:ext cx="9144000" cy="461665"/>
          </a:xfrm>
          <a:prstGeom prst="rect">
            <a:avLst/>
          </a:prstGeom>
        </p:spPr>
        <p:txBody>
          <a:bodyPr wrap="square">
            <a:spAutoFit/>
          </a:bodyPr>
          <a:lstStyle/>
          <a:p>
            <a:pPr algn="just"/>
            <a:r>
              <a:rPr lang="en-US" sz="2400" dirty="0" smtClean="0"/>
              <a:t>Answer considering the information of the table.</a:t>
            </a:r>
            <a:endParaRPr lang="es-ES" sz="2400" dirty="0"/>
          </a:p>
        </p:txBody>
      </p:sp>
      <p:sp>
        <p:nvSpPr>
          <p:cNvPr id="9" name="8 Rectángulo"/>
          <p:cNvSpPr/>
          <p:nvPr/>
        </p:nvSpPr>
        <p:spPr>
          <a:xfrm>
            <a:off x="0" y="4071942"/>
            <a:ext cx="9144000" cy="2308324"/>
          </a:xfrm>
          <a:prstGeom prst="rect">
            <a:avLst/>
          </a:prstGeom>
          <a:solidFill>
            <a:schemeClr val="accent4">
              <a:lumMod val="20000"/>
              <a:lumOff val="80000"/>
            </a:schemeClr>
          </a:solidFill>
        </p:spPr>
        <p:txBody>
          <a:bodyPr wrap="square">
            <a:spAutoFit/>
          </a:bodyPr>
          <a:lstStyle/>
          <a:p>
            <a:pPr algn="just"/>
            <a:r>
              <a:rPr lang="en-US" sz="2400" dirty="0" smtClean="0"/>
              <a:t>If we fill three balloons, one with oxygen, another one with hydrogen and another one with carbon dioxide:</a:t>
            </a:r>
          </a:p>
          <a:p>
            <a:pPr algn="just"/>
            <a:endParaRPr lang="en-US" sz="2400" dirty="0" smtClean="0"/>
          </a:p>
          <a:p>
            <a:pPr marL="342900" indent="-342900" algn="just">
              <a:buFont typeface="+mj-lt"/>
              <a:buAutoNum type="alphaUcPeriod"/>
            </a:pPr>
            <a:r>
              <a:rPr lang="en-US" sz="2400" dirty="0" smtClean="0"/>
              <a:t>Which one will rise more?  </a:t>
            </a:r>
          </a:p>
          <a:p>
            <a:pPr marL="342900" indent="-342900" algn="just">
              <a:buFont typeface="+mj-lt"/>
              <a:buAutoNum type="alphaUcPeriod"/>
            </a:pPr>
            <a:endParaRPr lang="en-US" sz="2400" dirty="0" smtClean="0"/>
          </a:p>
          <a:p>
            <a:pPr marL="342900" indent="-342900" algn="just">
              <a:buFont typeface="+mj-lt"/>
              <a:buAutoNum type="alphaUcPeriod"/>
            </a:pPr>
            <a:r>
              <a:rPr lang="en-US" sz="2400" dirty="0" smtClean="0"/>
              <a:t>Which one will rise less?</a:t>
            </a:r>
            <a:endParaRPr lang="es-ES" sz="2400" dirty="0"/>
          </a:p>
        </p:txBody>
      </p:sp>
      <p:sp>
        <p:nvSpPr>
          <p:cNvPr id="6" name="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19</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5" name="4 Rectángulo"/>
          <p:cNvSpPr/>
          <p:nvPr/>
        </p:nvSpPr>
        <p:spPr>
          <a:xfrm>
            <a:off x="71406" y="785794"/>
            <a:ext cx="6319359" cy="523220"/>
          </a:xfrm>
          <a:prstGeom prst="rect">
            <a:avLst/>
          </a:prstGeom>
        </p:spPr>
        <p:txBody>
          <a:bodyPr wrap="none">
            <a:spAutoFit/>
          </a:bodyPr>
          <a:lstStyle/>
          <a:p>
            <a:r>
              <a:rPr lang="en-US" sz="2800" dirty="0" smtClean="0">
                <a:latin typeface="Arial" pitchFamily="34" charset="0"/>
                <a:cs typeface="Arial" pitchFamily="34" charset="0"/>
              </a:rPr>
              <a:t>Connect  the terms of the two columns</a:t>
            </a:r>
            <a:endParaRPr lang="es-ES" sz="2800" dirty="0">
              <a:latin typeface="Arial" pitchFamily="34" charset="0"/>
              <a:cs typeface="Arial" pitchFamily="34" charset="0"/>
            </a:endParaRPr>
          </a:p>
        </p:txBody>
      </p:sp>
      <p:sp>
        <p:nvSpPr>
          <p:cNvPr id="6" name="5 CuadroTexto"/>
          <p:cNvSpPr txBox="1"/>
          <p:nvPr/>
        </p:nvSpPr>
        <p:spPr>
          <a:xfrm>
            <a:off x="285720" y="2071678"/>
            <a:ext cx="3357586" cy="2554545"/>
          </a:xfrm>
          <a:prstGeom prst="rect">
            <a:avLst/>
          </a:prstGeom>
          <a:solidFill>
            <a:schemeClr val="accent2">
              <a:lumMod val="20000"/>
              <a:lumOff val="80000"/>
            </a:schemeClr>
          </a:solidFill>
        </p:spPr>
        <p:txBody>
          <a:bodyPr wrap="square" rtlCol="0">
            <a:spAutoFit/>
          </a:bodyPr>
          <a:lstStyle/>
          <a:p>
            <a:pPr marL="342900" indent="-342900">
              <a:buFont typeface="+mj-lt"/>
              <a:buAutoNum type="alphaUcPeriod"/>
            </a:pPr>
            <a:r>
              <a:rPr lang="es-ES" sz="3200" dirty="0" smtClean="0"/>
              <a:t>Oxygen</a:t>
            </a:r>
          </a:p>
          <a:p>
            <a:pPr marL="342900" indent="-342900">
              <a:buFont typeface="+mj-lt"/>
              <a:buAutoNum type="alphaUcPeriod"/>
            </a:pPr>
            <a:endParaRPr lang="es-ES" sz="3200" dirty="0" smtClean="0"/>
          </a:p>
          <a:p>
            <a:pPr marL="342900" indent="-342900">
              <a:buFont typeface="+mj-lt"/>
              <a:buAutoNum type="alphaUcPeriod"/>
            </a:pPr>
            <a:r>
              <a:rPr lang="es-ES" sz="3200" dirty="0" smtClean="0"/>
              <a:t>Hydrogen</a:t>
            </a:r>
          </a:p>
          <a:p>
            <a:pPr marL="342900" indent="-342900">
              <a:buFont typeface="+mj-lt"/>
              <a:buAutoNum type="alphaUcPeriod"/>
            </a:pPr>
            <a:endParaRPr lang="es-ES" sz="3200" dirty="0" smtClean="0"/>
          </a:p>
          <a:p>
            <a:pPr marL="342900" indent="-342900">
              <a:buFont typeface="+mj-lt"/>
              <a:buAutoNum type="alphaUcPeriod"/>
            </a:pPr>
            <a:r>
              <a:rPr lang="es-ES" sz="3200" dirty="0" smtClean="0"/>
              <a:t>Carbon dioxide</a:t>
            </a:r>
            <a:endParaRPr lang="es-ES" sz="3200" dirty="0"/>
          </a:p>
        </p:txBody>
      </p:sp>
      <p:sp>
        <p:nvSpPr>
          <p:cNvPr id="7" name="6 CuadroTexto"/>
          <p:cNvSpPr txBox="1"/>
          <p:nvPr/>
        </p:nvSpPr>
        <p:spPr>
          <a:xfrm>
            <a:off x="4286248" y="2000240"/>
            <a:ext cx="4429156" cy="3170099"/>
          </a:xfrm>
          <a:prstGeom prst="rect">
            <a:avLst/>
          </a:prstGeom>
          <a:solidFill>
            <a:schemeClr val="accent3">
              <a:lumMod val="20000"/>
              <a:lumOff val="80000"/>
            </a:schemeClr>
          </a:solidFill>
        </p:spPr>
        <p:txBody>
          <a:bodyPr wrap="square" rtlCol="0">
            <a:spAutoFit/>
          </a:bodyPr>
          <a:lstStyle/>
          <a:p>
            <a:pPr marL="342900" indent="-342900" algn="just">
              <a:buFont typeface="+mj-lt"/>
              <a:buAutoNum type="arabicPeriod"/>
            </a:pPr>
            <a:r>
              <a:rPr lang="en-US" sz="2000" dirty="0" smtClean="0"/>
              <a:t>This gas becomes cloudy quickly from </a:t>
            </a:r>
            <a:r>
              <a:rPr lang="es-ES" sz="2000" dirty="0" smtClean="0"/>
              <a:t>a dissolution of calcium hidroxide.</a:t>
            </a:r>
            <a:r>
              <a:rPr lang="en-US" sz="2000" dirty="0" smtClean="0"/>
              <a:t> </a:t>
            </a:r>
          </a:p>
          <a:p>
            <a:pPr marL="342900" indent="-342900" algn="just">
              <a:buFont typeface="+mj-lt"/>
              <a:buAutoNum type="arabicPeriod"/>
            </a:pPr>
            <a:endParaRPr lang="en-US" sz="2000" dirty="0" smtClean="0"/>
          </a:p>
          <a:p>
            <a:pPr marL="342900" indent="-342900" algn="just">
              <a:buFont typeface="+mj-lt"/>
              <a:buAutoNum type="arabicPeriod"/>
            </a:pPr>
            <a:r>
              <a:rPr lang="en-US" sz="2000" dirty="0" smtClean="0"/>
              <a:t>This gas intensifies the flame of something  that is burning.</a:t>
            </a:r>
          </a:p>
          <a:p>
            <a:pPr marL="342900" indent="-342900" algn="just">
              <a:buFont typeface="+mj-lt"/>
              <a:buAutoNum type="arabicPeriod"/>
            </a:pPr>
            <a:endParaRPr lang="en-US" sz="2000" dirty="0" smtClean="0"/>
          </a:p>
          <a:p>
            <a:pPr marL="342900" indent="-342900" algn="just">
              <a:buFont typeface="+mj-lt"/>
              <a:buAutoNum type="arabicPeriod"/>
            </a:pPr>
            <a:r>
              <a:rPr lang="en-US" sz="2000" dirty="0" smtClean="0"/>
              <a:t>When this gas makes contact  with the oxygen of the air, it explodes and it forms water</a:t>
            </a:r>
            <a:r>
              <a:rPr lang="es-ES" sz="2000" dirty="0" smtClean="0"/>
              <a:t>.</a:t>
            </a:r>
          </a:p>
        </p:txBody>
      </p:sp>
      <p:sp>
        <p:nvSpPr>
          <p:cNvPr id="8" name="7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282" y="642918"/>
            <a:ext cx="8786874" cy="707886"/>
          </a:xfrm>
          <a:prstGeom prst="rect">
            <a:avLst/>
          </a:prstGeom>
          <a:noFill/>
        </p:spPr>
        <p:txBody>
          <a:bodyPr wrap="square" rtlCol="0">
            <a:spAutoFit/>
          </a:bodyPr>
          <a:lstStyle/>
          <a:p>
            <a:r>
              <a:rPr lang="es-ES" sz="2000" b="1" dirty="0" smtClean="0">
                <a:latin typeface="+mn-lt"/>
              </a:rPr>
              <a:t>Revise your vocabulary. Choose a word and fill the </a:t>
            </a:r>
            <a:r>
              <a:rPr lang="es-ES" sz="2000" b="1" smtClean="0">
                <a:latin typeface="+mn-lt"/>
              </a:rPr>
              <a:t>blanks below.</a:t>
            </a:r>
            <a:endParaRPr lang="es-ES" sz="2000" b="1" dirty="0" smtClean="0">
              <a:latin typeface="+mn-lt"/>
            </a:endParaRPr>
          </a:p>
          <a:p>
            <a:r>
              <a:rPr lang="es-ES" sz="2000" b="1" dirty="0" smtClean="0">
                <a:latin typeface="+mn-lt"/>
              </a:rPr>
              <a:t> </a:t>
            </a:r>
            <a:endParaRPr lang="es-ES" sz="2000" b="1" dirty="0">
              <a:latin typeface="+mn-lt"/>
            </a:endParaRPr>
          </a:p>
        </p:txBody>
      </p:sp>
      <p:sp>
        <p:nvSpPr>
          <p:cNvPr id="5" name="4 Rectángulo"/>
          <p:cNvSpPr/>
          <p:nvPr/>
        </p:nvSpPr>
        <p:spPr>
          <a:xfrm>
            <a:off x="214282" y="1000108"/>
            <a:ext cx="8715436" cy="830997"/>
          </a:xfrm>
          <a:prstGeom prst="rect">
            <a:avLst/>
          </a:prstGeom>
          <a:ln w="38100">
            <a:solidFill>
              <a:schemeClr val="accent2">
                <a:lumMod val="40000"/>
                <a:lumOff val="60000"/>
              </a:schemeClr>
            </a:solidFill>
          </a:ln>
        </p:spPr>
        <p:txBody>
          <a:bodyPr wrap="square">
            <a:spAutoFit/>
          </a:bodyPr>
          <a:lstStyle/>
          <a:p>
            <a:pPr algn="just"/>
            <a:r>
              <a:rPr lang="en-US" sz="1600" b="1" i="1" dirty="0" smtClean="0">
                <a:solidFill>
                  <a:schemeClr val="accent2">
                    <a:lumMod val="75000"/>
                  </a:schemeClr>
                </a:solidFill>
                <a:latin typeface="+mn-lt"/>
                <a:cs typeface="Arial" charset="0"/>
              </a:rPr>
              <a:t>being, atom, simple, physical, compound, </a:t>
            </a:r>
            <a:r>
              <a:rPr lang="en-US" sz="1600" b="1" i="1" dirty="0" smtClean="0">
                <a:solidFill>
                  <a:schemeClr val="accent2">
                    <a:lumMod val="75000"/>
                  </a:schemeClr>
                </a:solidFill>
                <a:latin typeface="+mn-lt"/>
              </a:rPr>
              <a:t>electrolysis,</a:t>
            </a:r>
            <a:r>
              <a:rPr lang="en-US" sz="1600" dirty="0" smtClean="0">
                <a:solidFill>
                  <a:schemeClr val="accent2">
                    <a:lumMod val="75000"/>
                  </a:schemeClr>
                </a:solidFill>
              </a:rPr>
              <a:t> </a:t>
            </a:r>
            <a:r>
              <a:rPr lang="en-US" sz="1600" b="1" i="1" dirty="0" smtClean="0">
                <a:solidFill>
                  <a:schemeClr val="accent2">
                    <a:lumMod val="75000"/>
                  </a:schemeClr>
                </a:solidFill>
                <a:latin typeface="+mn-lt"/>
                <a:cs typeface="Arial" charset="0"/>
              </a:rPr>
              <a:t>disappear, changes,</a:t>
            </a:r>
            <a:r>
              <a:rPr lang="en-US" sz="1600" dirty="0" smtClean="0">
                <a:solidFill>
                  <a:schemeClr val="accent2">
                    <a:lumMod val="75000"/>
                  </a:schemeClr>
                </a:solidFill>
                <a:cs typeface="Arial" charset="0"/>
              </a:rPr>
              <a:t> </a:t>
            </a:r>
            <a:r>
              <a:rPr lang="en-US" sz="1600" b="1" i="1" dirty="0" smtClean="0">
                <a:solidFill>
                  <a:schemeClr val="accent2">
                    <a:lumMod val="75000"/>
                  </a:schemeClr>
                </a:solidFill>
                <a:latin typeface="+mn-lt"/>
                <a:cs typeface="Arial" charset="0"/>
              </a:rPr>
              <a:t>substances,</a:t>
            </a:r>
            <a:r>
              <a:rPr lang="en-US" sz="1600" dirty="0" smtClean="0">
                <a:solidFill>
                  <a:schemeClr val="accent2">
                    <a:lumMod val="75000"/>
                  </a:schemeClr>
                </a:solidFill>
                <a:cs typeface="Arial" charset="0"/>
              </a:rPr>
              <a:t> </a:t>
            </a:r>
            <a:r>
              <a:rPr lang="en-US" sz="1600" b="1" i="1" dirty="0" smtClean="0">
                <a:solidFill>
                  <a:schemeClr val="accent2">
                    <a:lumMod val="75000"/>
                  </a:schemeClr>
                </a:solidFill>
                <a:latin typeface="+mn-lt"/>
                <a:cs typeface="Arial" charset="0"/>
              </a:rPr>
              <a:t>reactions, chemical, </a:t>
            </a:r>
            <a:r>
              <a:rPr lang="en-US" sz="1600" b="1" i="1" dirty="0" smtClean="0">
                <a:solidFill>
                  <a:schemeClr val="accent2">
                    <a:lumMod val="75000"/>
                  </a:schemeClr>
                </a:solidFill>
                <a:latin typeface="+mn-lt"/>
              </a:rPr>
              <a:t>simple, does, heating, electrolysis,</a:t>
            </a:r>
            <a:r>
              <a:rPr lang="es-ES" sz="1600" dirty="0" smtClean="0">
                <a:solidFill>
                  <a:schemeClr val="accent2">
                    <a:lumMod val="75000"/>
                  </a:schemeClr>
                </a:solidFill>
              </a:rPr>
              <a:t> </a:t>
            </a:r>
            <a:r>
              <a:rPr lang="es-ES" sz="1600" b="1" i="1" dirty="0" smtClean="0">
                <a:solidFill>
                  <a:schemeClr val="accent2">
                    <a:lumMod val="75000"/>
                  </a:schemeClr>
                </a:solidFill>
                <a:latin typeface="+mn-lt"/>
              </a:rPr>
              <a:t>properties, compound, </a:t>
            </a:r>
            <a:r>
              <a:rPr lang="en-US" sz="1600" b="1" i="1" dirty="0" smtClean="0">
                <a:solidFill>
                  <a:schemeClr val="accent2">
                    <a:lumMod val="75000"/>
                  </a:schemeClr>
                </a:solidFill>
                <a:latin typeface="+mn-lt"/>
              </a:rPr>
              <a:t>gives rise, heating, least, molecules, classes, kinetic, supposing, break,  forming, properties, concepts, scientists, atoms.</a:t>
            </a:r>
            <a:endParaRPr lang="es-ES" sz="1600" b="1" i="1" dirty="0">
              <a:solidFill>
                <a:schemeClr val="accent2">
                  <a:lumMod val="75000"/>
                </a:schemeClr>
              </a:solidFill>
              <a:latin typeface="+mn-lt"/>
            </a:endParaRPr>
          </a:p>
        </p:txBody>
      </p:sp>
      <p:sp>
        <p:nvSpPr>
          <p:cNvPr id="6" name="5 CuadroTexto"/>
          <p:cNvSpPr txBox="1"/>
          <p:nvPr/>
        </p:nvSpPr>
        <p:spPr>
          <a:xfrm>
            <a:off x="285752" y="1928802"/>
            <a:ext cx="8643966" cy="4801314"/>
          </a:xfrm>
          <a:prstGeom prst="rect">
            <a:avLst/>
          </a:prstGeom>
          <a:solidFill>
            <a:schemeClr val="accent2">
              <a:lumMod val="20000"/>
              <a:lumOff val="80000"/>
            </a:schemeClr>
          </a:solidFill>
          <a:ln>
            <a:solidFill>
              <a:schemeClr val="accent2">
                <a:lumMod val="40000"/>
                <a:lumOff val="60000"/>
              </a:schemeClr>
            </a:solidFill>
          </a:ln>
        </p:spPr>
        <p:txBody>
          <a:bodyPr wrap="square" rtlCol="0">
            <a:spAutoFit/>
          </a:bodyPr>
          <a:lstStyle/>
          <a:p>
            <a:pPr marL="342900" indent="-342900" algn="just">
              <a:buFont typeface="+mj-lt"/>
              <a:buAutoNum type="alphaUcPeriod"/>
            </a:pPr>
            <a:r>
              <a:rPr lang="en-US" dirty="0" smtClean="0">
                <a:solidFill>
                  <a:schemeClr val="accent2">
                    <a:lumMod val="75000"/>
                  </a:schemeClr>
                </a:solidFill>
                <a:latin typeface="+mn-lt"/>
                <a:cs typeface="Arial" charset="0"/>
              </a:rPr>
              <a:t>……………. changes are those in which the substances continue ............... the same ones.</a:t>
            </a:r>
            <a:endParaRPr lang="es-ES_tradnl" dirty="0" smtClean="0">
              <a:solidFill>
                <a:schemeClr val="accent2">
                  <a:lumMod val="75000"/>
                </a:schemeClr>
              </a:solidFill>
              <a:latin typeface="+mn-lt"/>
              <a:cs typeface="Arial" charset="0"/>
            </a:endParaRPr>
          </a:p>
          <a:p>
            <a:pPr marL="342900" indent="-342900" algn="just">
              <a:buFont typeface="+mj-lt"/>
              <a:buAutoNum type="alphaUcPeriod"/>
            </a:pPr>
            <a:r>
              <a:rPr lang="en-US" dirty="0" smtClean="0">
                <a:solidFill>
                  <a:schemeClr val="accent2">
                    <a:lumMod val="75000"/>
                  </a:schemeClr>
                </a:solidFill>
                <a:latin typeface="+mn-lt"/>
                <a:cs typeface="Arial" charset="0"/>
              </a:rPr>
              <a:t>Chemical ……………….. are those in which the ……………….. that there are at the beginning ……………….. and in their place new ones appear.</a:t>
            </a:r>
            <a:endParaRPr lang="es-ES_tradnl" dirty="0" smtClean="0">
              <a:solidFill>
                <a:schemeClr val="accent2">
                  <a:lumMod val="75000"/>
                </a:schemeClr>
              </a:solidFill>
              <a:latin typeface="+mn-lt"/>
              <a:cs typeface="Arial" charset="0"/>
            </a:endParaRPr>
          </a:p>
          <a:p>
            <a:pPr marL="342900" indent="-342900" algn="just">
              <a:buFont typeface="+mj-lt"/>
              <a:buAutoNum type="alphaUcPeriod"/>
            </a:pPr>
            <a:r>
              <a:rPr lang="en-US" dirty="0" smtClean="0">
                <a:solidFill>
                  <a:schemeClr val="accent2">
                    <a:lumMod val="75000"/>
                  </a:schemeClr>
                </a:solidFill>
                <a:latin typeface="+mn-lt"/>
                <a:cs typeface="Arial" charset="0"/>
              </a:rPr>
              <a:t>The ……………….. changes are called chemical ……………….. .</a:t>
            </a:r>
          </a:p>
          <a:p>
            <a:pPr marL="342900" indent="-342900" algn="just">
              <a:buFont typeface="+mj-lt"/>
              <a:buAutoNum type="alphaUcPeriod"/>
            </a:pPr>
            <a:r>
              <a:rPr lang="en-US" dirty="0" smtClean="0">
                <a:solidFill>
                  <a:schemeClr val="accent2">
                    <a:lumMod val="75000"/>
                  </a:schemeClr>
                </a:solidFill>
                <a:latin typeface="+mn-lt"/>
              </a:rPr>
              <a:t>Pure substances can be: ……………….. substances and ……………….. .</a:t>
            </a:r>
            <a:endParaRPr lang="es-ES_tradnl" dirty="0" smtClean="0">
              <a:solidFill>
                <a:schemeClr val="accent2">
                  <a:lumMod val="75000"/>
                </a:schemeClr>
              </a:solidFill>
              <a:latin typeface="+mn-lt"/>
              <a:cs typeface="Arial" charset="0"/>
            </a:endParaRPr>
          </a:p>
          <a:p>
            <a:pPr marL="342900" indent="-342900" algn="just">
              <a:buFont typeface="+mj-lt"/>
              <a:buAutoNum type="alphaUcPeriod"/>
            </a:pPr>
            <a:r>
              <a:rPr lang="en-US" dirty="0" smtClean="0">
                <a:solidFill>
                  <a:schemeClr val="accent2">
                    <a:lumMod val="75000"/>
                  </a:schemeClr>
                </a:solidFill>
                <a:latin typeface="+mn-lt"/>
              </a:rPr>
              <a:t>……………….. substance is which ……………….. not disappear and does not give rise to other different ones by ……………….. or ……………….. .</a:t>
            </a:r>
          </a:p>
          <a:p>
            <a:pPr marL="342900" indent="-342900" algn="just">
              <a:buFont typeface="+mj-lt"/>
              <a:buAutoNum type="alphaUcPeriod"/>
            </a:pPr>
            <a:r>
              <a:rPr lang="es-ES" dirty="0" smtClean="0">
                <a:solidFill>
                  <a:schemeClr val="accent2">
                    <a:lumMod val="75000"/>
                  </a:schemeClr>
                </a:solidFill>
                <a:latin typeface="+mn-lt"/>
              </a:rPr>
              <a:t>……………….. substance </a:t>
            </a:r>
            <a:r>
              <a:rPr lang="en-US" dirty="0" smtClean="0">
                <a:solidFill>
                  <a:schemeClr val="accent2">
                    <a:lumMod val="75000"/>
                  </a:schemeClr>
                </a:solidFill>
                <a:latin typeface="+mn-lt"/>
              </a:rPr>
              <a:t>is which disappears and ……………….. other different ones by ……………….. or ……………….. .</a:t>
            </a:r>
          </a:p>
          <a:p>
            <a:pPr marL="342900" indent="-342900" algn="just">
              <a:buFont typeface="+mj-lt"/>
              <a:buAutoNum type="alphaUcPeriod"/>
            </a:pPr>
            <a:r>
              <a:rPr lang="en-US" dirty="0" smtClean="0">
                <a:solidFill>
                  <a:schemeClr val="accent2">
                    <a:lumMod val="75000"/>
                  </a:schemeClr>
                </a:solidFill>
                <a:latin typeface="+mn-lt"/>
              </a:rPr>
              <a:t>In a simple substance, all the ……………….. that form their molecules are equal. </a:t>
            </a:r>
          </a:p>
          <a:p>
            <a:pPr marL="342900" indent="-342900" algn="just">
              <a:buFont typeface="+mj-lt"/>
              <a:buAutoNum type="alphaUcPeriod"/>
            </a:pPr>
            <a:r>
              <a:rPr lang="en-US" dirty="0" smtClean="0">
                <a:solidFill>
                  <a:schemeClr val="accent2">
                    <a:lumMod val="75000"/>
                  </a:schemeClr>
                </a:solidFill>
                <a:latin typeface="+mn-lt"/>
              </a:rPr>
              <a:t>In a compound, the ……………….. are formed by at ……………….. two atom ……………….. .</a:t>
            </a:r>
          </a:p>
          <a:p>
            <a:pPr marL="342900" indent="-342900" algn="just">
              <a:buFont typeface="+mj-lt"/>
              <a:buAutoNum type="alphaUcPeriod"/>
            </a:pPr>
            <a:r>
              <a:rPr lang="en-US" dirty="0" smtClean="0">
                <a:solidFill>
                  <a:schemeClr val="accent2">
                    <a:lumMod val="75000"/>
                  </a:schemeClr>
                </a:solidFill>
                <a:latin typeface="+mn-lt"/>
              </a:rPr>
              <a:t>An element has not ……………….. , a simple substance has them.</a:t>
            </a:r>
          </a:p>
          <a:p>
            <a:pPr marL="342900" indent="-342900" algn="just">
              <a:buFont typeface="+mj-lt"/>
              <a:buAutoNum type="alphaUcPeriod"/>
            </a:pPr>
            <a:r>
              <a:rPr lang="en-US" dirty="0" smtClean="0">
                <a:solidFill>
                  <a:schemeClr val="accent2">
                    <a:lumMod val="75000"/>
                  </a:schemeClr>
                </a:solidFill>
                <a:latin typeface="+mn-lt"/>
              </a:rPr>
              <a:t>Atoms and molecules are ……………….. that the ……………….. invent to explain the ……………….. of the substances. ……………….. and molecules have not properties.</a:t>
            </a:r>
          </a:p>
          <a:p>
            <a:pPr marL="342900" indent="-342900" algn="just">
              <a:buFont typeface="+mj-lt"/>
              <a:buAutoNum type="alphaUcPeriod"/>
            </a:pPr>
            <a:r>
              <a:rPr lang="en-US" dirty="0" smtClean="0">
                <a:solidFill>
                  <a:schemeClr val="accent2">
                    <a:lumMod val="75000"/>
                  </a:schemeClr>
                </a:solidFill>
                <a:latin typeface="+mn-lt"/>
              </a:rPr>
              <a:t>The molecular ……………….. theory explains chemical changes ……………….. that molecules ……………….. when they hit to each other and the resulting atoms combine ……………….. other molecules. </a:t>
            </a:r>
          </a:p>
        </p:txBody>
      </p:sp>
      <p:sp>
        <p:nvSpPr>
          <p:cNvPr id="7" name="6 CuadroTexto"/>
          <p:cNvSpPr txBox="1"/>
          <p:nvPr/>
        </p:nvSpPr>
        <p:spPr>
          <a:xfrm>
            <a:off x="0" y="-214338"/>
            <a:ext cx="9144000" cy="1016000"/>
          </a:xfrm>
          <a:prstGeom prst="rect">
            <a:avLst/>
          </a:prstGeom>
          <a:noFill/>
        </p:spPr>
        <p:txBody>
          <a:bodyPr>
            <a:spAutoFit/>
          </a:bodyPr>
          <a:lstStyle/>
          <a:p>
            <a:pPr algn="ctr">
              <a:defRPr/>
            </a:pPr>
            <a:r>
              <a:rPr lang="es-ES" sz="6000" b="1" dirty="0">
                <a:solidFill>
                  <a:schemeClr val="accent2">
                    <a:lumMod val="60000"/>
                    <a:lumOff val="40000"/>
                  </a:schemeClr>
                </a:solidFill>
                <a:effectLst>
                  <a:outerShdw blurRad="38100" dist="38100" dir="2700000" algn="tl">
                    <a:srgbClr val="000000">
                      <a:alpha val="43137"/>
                    </a:srgbClr>
                  </a:outerShdw>
                </a:effectLst>
                <a:latin typeface="+mj-lt"/>
              </a:rPr>
              <a:t>EXERCISE </a:t>
            </a:r>
            <a:r>
              <a:rPr lang="es-ES" sz="6000" b="1" dirty="0" smtClean="0">
                <a:solidFill>
                  <a:schemeClr val="accent2">
                    <a:lumMod val="60000"/>
                    <a:lumOff val="40000"/>
                  </a:schemeClr>
                </a:solidFill>
                <a:effectLst>
                  <a:outerShdw blurRad="38100" dist="38100" dir="2700000" algn="tl">
                    <a:srgbClr val="000000">
                      <a:alpha val="43137"/>
                    </a:srgbClr>
                  </a:outerShdw>
                </a:effectLst>
                <a:latin typeface="+mj-lt"/>
              </a:rPr>
              <a:t>20</a:t>
            </a:r>
            <a:endParaRPr lang="es-ES" sz="6000" b="1" dirty="0">
              <a:solidFill>
                <a:schemeClr val="accent2">
                  <a:lumMod val="60000"/>
                  <a:lumOff val="40000"/>
                </a:schemeClr>
              </a:solidFill>
              <a:effectLst>
                <a:outerShdw blurRad="38100" dist="38100" dir="2700000" algn="tl">
                  <a:srgbClr val="000000">
                    <a:alpha val="43137"/>
                  </a:srgbClr>
                </a:outerShdw>
              </a:effectLst>
              <a:latin typeface="+mj-lt"/>
            </a:endParaRPr>
          </a:p>
        </p:txBody>
      </p:sp>
      <p:sp>
        <p:nvSpPr>
          <p:cNvPr id="8" name="7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14330"/>
            <a:ext cx="8229600" cy="1143000"/>
          </a:xfrm>
          <a:ln>
            <a:solidFill>
              <a:schemeClr val="bg1"/>
            </a:solidFill>
          </a:ln>
        </p:spPr>
        <p:txBody>
          <a:bodyPr>
            <a:normAutofit/>
          </a:bodyPr>
          <a:lstStyle/>
          <a:p>
            <a:pPr eaLnBrk="1" hangingPunct="1">
              <a:defRPr/>
            </a:pPr>
            <a:r>
              <a:rPr lang="es-ES" sz="6000" b="1" dirty="0" smtClean="0">
                <a:ln w="12700">
                  <a:solidFill>
                    <a:schemeClr val="bg1"/>
                  </a:solidFill>
                  <a:prstDash val="solid"/>
                </a:ln>
                <a:solidFill>
                  <a:schemeClr val="accent2">
                    <a:lumMod val="60000"/>
                    <a:lumOff val="40000"/>
                  </a:schemeClr>
                </a:solidFill>
                <a:effectLst>
                  <a:outerShdw blurRad="38100" dist="38100" dir="2700000" algn="tl">
                    <a:srgbClr val="000000">
                      <a:alpha val="43137"/>
                    </a:srgbClr>
                  </a:outerShdw>
                </a:effectLst>
              </a:rPr>
              <a:t>GLOSSARY</a:t>
            </a:r>
            <a:endParaRPr lang="es-ES_tradnl" sz="6000" b="1" dirty="0" smtClean="0">
              <a:ln w="12700">
                <a:solidFill>
                  <a:schemeClr val="bg1"/>
                </a:solidFill>
                <a:prstDash val="solid"/>
              </a:ln>
              <a:solidFill>
                <a:schemeClr val="accent2">
                  <a:lumMod val="60000"/>
                  <a:lumOff val="40000"/>
                </a:schemeClr>
              </a:solidFill>
              <a:effectLst>
                <a:outerShdw blurRad="38100" dist="38100" dir="2700000" algn="tl">
                  <a:srgbClr val="000000">
                    <a:alpha val="43137"/>
                  </a:srgbClr>
                </a:outerShdw>
              </a:effectLst>
            </a:endParaRPr>
          </a:p>
        </p:txBody>
      </p:sp>
      <p:sp>
        <p:nvSpPr>
          <p:cNvPr id="5" name="2 Marcador de contenido"/>
          <p:cNvSpPr>
            <a:spLocks noGrp="1"/>
          </p:cNvSpPr>
          <p:nvPr>
            <p:ph idx="1"/>
          </p:nvPr>
        </p:nvSpPr>
        <p:spPr>
          <a:xfrm>
            <a:off x="142844" y="740834"/>
            <a:ext cx="2880000" cy="5760000"/>
          </a:xfrm>
        </p:spPr>
        <p:txBody>
          <a:bodyPr rtlCol="0">
            <a:noAutofit/>
          </a:bodyPr>
          <a:lstStyle/>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Bubble</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Calcium hidroxide</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Carbon dioxide</a:t>
            </a:r>
            <a:endParaRPr lang="es-ES" sz="1600" b="1" dirty="0" smtClean="0">
              <a:solidFill>
                <a:schemeClr val="accent2">
                  <a:lumMod val="60000"/>
                  <a:lumOff val="40000"/>
                </a:schemeClr>
              </a:solidFill>
              <a:cs typeface="Arial" pitchFamily="34" charset="0"/>
            </a:endParaRP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Chemical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Combustion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Composition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Current</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Decomposition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Electrical</a:t>
            </a:r>
          </a:p>
          <a:p>
            <a:pPr marL="342000" indent="-342000">
              <a:spcBef>
                <a:spcPts val="600"/>
              </a:spcBef>
              <a:buFont typeface="Wingdings" pitchFamily="2" charset="2"/>
              <a:buChar char="q"/>
              <a:defRPr/>
            </a:pPr>
            <a:r>
              <a:rPr lang="es-ES" sz="1600" b="1" dirty="0" smtClean="0">
                <a:solidFill>
                  <a:schemeClr val="accent2">
                    <a:lumMod val="60000"/>
                    <a:lumOff val="40000"/>
                  </a:schemeClr>
                </a:solidFill>
              </a:rPr>
              <a:t>Electrolysis	</a:t>
            </a:r>
          </a:p>
          <a:p>
            <a:pPr marL="342000" indent="-342000">
              <a:spcBef>
                <a:spcPts val="600"/>
              </a:spcBef>
              <a:buFont typeface="Wingdings" pitchFamily="2" charset="2"/>
              <a:buChar char="q"/>
              <a:defRPr/>
            </a:pPr>
            <a:r>
              <a:rPr lang="es-ES" sz="1600" b="1" dirty="0" smtClean="0">
                <a:solidFill>
                  <a:schemeClr val="accent2">
                    <a:lumMod val="60000"/>
                    <a:lumOff val="40000"/>
                  </a:schemeClr>
                </a:solidFill>
                <a:cs typeface="Arial" pitchFamily="34" charset="0"/>
              </a:rPr>
              <a:t>Element</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Equation</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Flame</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Formula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Helium</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Hydrogen</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Hypothesis</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cs typeface="Arial" pitchFamily="34" charset="0"/>
              </a:rPr>
              <a:t>Kinetic</a:t>
            </a:r>
          </a:p>
          <a:p>
            <a:pPr marL="342000" indent="-342000">
              <a:lnSpc>
                <a:spcPct val="120000"/>
              </a:lnSpc>
              <a:spcBef>
                <a:spcPts val="24"/>
              </a:spcBef>
              <a:buNone/>
              <a:defRPr/>
            </a:pPr>
            <a:endParaRPr lang="en-US" sz="1600" b="1" dirty="0" smtClean="0">
              <a:solidFill>
                <a:schemeClr val="accent2">
                  <a:lumMod val="60000"/>
                  <a:lumOff val="40000"/>
                </a:schemeClr>
              </a:solidFill>
              <a:cs typeface="Arial" pitchFamily="34" charset="0"/>
            </a:endParaRPr>
          </a:p>
          <a:p>
            <a:pPr marL="342000" indent="-342000">
              <a:lnSpc>
                <a:spcPct val="120000"/>
              </a:lnSpc>
              <a:spcBef>
                <a:spcPts val="24"/>
              </a:spcBef>
              <a:buNone/>
              <a:defRPr/>
            </a:pPr>
            <a:endParaRPr lang="en-US" sz="1600" b="1" dirty="0" smtClean="0">
              <a:solidFill>
                <a:schemeClr val="accent2">
                  <a:lumMod val="60000"/>
                  <a:lumOff val="40000"/>
                </a:schemeClr>
              </a:solidFill>
              <a:cs typeface="Arial" pitchFamily="34" charset="0"/>
            </a:endParaRPr>
          </a:p>
          <a:p>
            <a:pPr marL="342000" indent="-342000">
              <a:lnSpc>
                <a:spcPct val="120000"/>
              </a:lnSpc>
              <a:spcBef>
                <a:spcPts val="24"/>
              </a:spcBef>
              <a:buNone/>
              <a:defRPr/>
            </a:pPr>
            <a:r>
              <a:rPr lang="en-US" sz="1600" b="1" dirty="0" smtClean="0">
                <a:solidFill>
                  <a:schemeClr val="accent2">
                    <a:lumMod val="60000"/>
                    <a:lumOff val="40000"/>
                  </a:schemeClr>
                </a:solidFill>
                <a:cs typeface="Arial" pitchFamily="34" charset="0"/>
              </a:rPr>
              <a:t> </a:t>
            </a:r>
          </a:p>
          <a:p>
            <a:pPr marL="342000" indent="-342000">
              <a:lnSpc>
                <a:spcPct val="120000"/>
              </a:lnSpc>
              <a:spcBef>
                <a:spcPts val="24"/>
              </a:spcBef>
              <a:buFont typeface="Wingdings" pitchFamily="2" charset="2"/>
              <a:buChar char="q"/>
              <a:defRPr/>
            </a:pPr>
            <a:endParaRPr lang="en-US" sz="1600" b="1" dirty="0" smtClean="0">
              <a:solidFill>
                <a:schemeClr val="accent2">
                  <a:lumMod val="60000"/>
                  <a:lumOff val="40000"/>
                </a:schemeClr>
              </a:solidFill>
              <a:cs typeface="Arial" pitchFamily="34" charset="0"/>
            </a:endParaRPr>
          </a:p>
          <a:p>
            <a:pPr marL="342000" indent="-342000">
              <a:lnSpc>
                <a:spcPct val="120000"/>
              </a:lnSpc>
              <a:spcBef>
                <a:spcPts val="24"/>
              </a:spcBef>
              <a:buNone/>
              <a:defRPr/>
            </a:pPr>
            <a:endParaRPr lang="es-ES" sz="1600" b="1" dirty="0" smtClean="0">
              <a:solidFill>
                <a:schemeClr val="accent2">
                  <a:lumMod val="60000"/>
                  <a:lumOff val="40000"/>
                </a:schemeClr>
              </a:solidFill>
              <a:cs typeface="Arial" pitchFamily="34" charset="0"/>
            </a:endParaRPr>
          </a:p>
          <a:p>
            <a:pPr marL="342000" indent="-342000">
              <a:lnSpc>
                <a:spcPct val="120000"/>
              </a:lnSpc>
              <a:spcBef>
                <a:spcPts val="24"/>
              </a:spcBef>
              <a:buFont typeface="Wingdings" pitchFamily="2" charset="2"/>
              <a:buChar char="q"/>
              <a:defRPr/>
            </a:pPr>
            <a:endParaRPr lang="es-ES" sz="1600" b="1" dirty="0" smtClean="0">
              <a:solidFill>
                <a:schemeClr val="accent2">
                  <a:lumMod val="60000"/>
                  <a:lumOff val="40000"/>
                </a:schemeClr>
              </a:solidFill>
              <a:cs typeface="Arial" pitchFamily="34" charset="0"/>
            </a:endParaRPr>
          </a:p>
          <a:p>
            <a:pPr marL="342000" indent="-342000">
              <a:lnSpc>
                <a:spcPct val="120000"/>
              </a:lnSpc>
              <a:spcBef>
                <a:spcPts val="24"/>
              </a:spcBef>
              <a:buFont typeface="Arial" charset="0"/>
              <a:buNone/>
              <a:defRPr/>
            </a:pPr>
            <a:endParaRPr lang="es-ES" sz="1600" b="1" dirty="0" smtClean="0">
              <a:solidFill>
                <a:schemeClr val="accent2">
                  <a:lumMod val="60000"/>
                  <a:lumOff val="40000"/>
                </a:schemeClr>
              </a:solidFill>
              <a:cs typeface="Arial" pitchFamily="34" charset="0"/>
            </a:endParaRPr>
          </a:p>
          <a:p>
            <a:pPr marL="342000" indent="-342000">
              <a:lnSpc>
                <a:spcPct val="120000"/>
              </a:lnSpc>
              <a:spcBef>
                <a:spcPts val="24"/>
              </a:spcBef>
              <a:buFont typeface="Arial" charset="0"/>
              <a:buNone/>
              <a:defRPr/>
            </a:pPr>
            <a:endParaRPr lang="es-ES" sz="1600" b="1" dirty="0" smtClean="0">
              <a:solidFill>
                <a:schemeClr val="accent2">
                  <a:lumMod val="60000"/>
                  <a:lumOff val="40000"/>
                </a:schemeClr>
              </a:solidFill>
              <a:cs typeface="Arial" pitchFamily="34" charset="0"/>
            </a:endParaRPr>
          </a:p>
          <a:p>
            <a:pPr marL="342000" indent="-342000">
              <a:lnSpc>
                <a:spcPct val="120000"/>
              </a:lnSpc>
              <a:spcBef>
                <a:spcPts val="24"/>
              </a:spcBef>
              <a:buFont typeface="Wingdings" pitchFamily="2" charset="2"/>
              <a:buChar char="q"/>
              <a:defRPr/>
            </a:pPr>
            <a:endParaRPr lang="es-ES" sz="1600" b="1" dirty="0" smtClean="0">
              <a:solidFill>
                <a:schemeClr val="accent2">
                  <a:lumMod val="60000"/>
                  <a:lumOff val="40000"/>
                </a:schemeClr>
              </a:solidFill>
              <a:cs typeface="Arial" pitchFamily="34" charset="0"/>
            </a:endParaRPr>
          </a:p>
          <a:p>
            <a:pPr marL="342000" indent="-342000">
              <a:lnSpc>
                <a:spcPct val="120000"/>
              </a:lnSpc>
              <a:spcBef>
                <a:spcPts val="24"/>
              </a:spcBef>
              <a:buFont typeface="Wingdings" pitchFamily="2" charset="2"/>
              <a:buChar char="q"/>
              <a:defRPr/>
            </a:pPr>
            <a:endParaRPr lang="es-ES" sz="1600" b="1" dirty="0" smtClean="0">
              <a:solidFill>
                <a:schemeClr val="accent2">
                  <a:lumMod val="60000"/>
                  <a:lumOff val="40000"/>
                </a:schemeClr>
              </a:solidFill>
              <a:cs typeface="Arial" pitchFamily="34" charset="0"/>
            </a:endParaRPr>
          </a:p>
          <a:p>
            <a:pPr marL="342000" indent="-342000">
              <a:lnSpc>
                <a:spcPct val="120000"/>
              </a:lnSpc>
              <a:spcBef>
                <a:spcPts val="24"/>
              </a:spcBef>
              <a:buFont typeface="Arial" charset="0"/>
              <a:buNone/>
              <a:defRPr/>
            </a:pPr>
            <a:endParaRPr lang="es-ES" sz="1600" b="1" dirty="0" smtClean="0">
              <a:ln w="12700">
                <a:solidFill>
                  <a:schemeClr val="tx2">
                    <a:satMod val="155000"/>
                  </a:schemeClr>
                </a:solidFill>
                <a:prstDash val="solid"/>
              </a:ln>
              <a:solidFill>
                <a:schemeClr val="accent2">
                  <a:lumMod val="60000"/>
                  <a:lumOff val="40000"/>
                </a:schemeClr>
              </a:solidFill>
              <a:cs typeface="Arial" pitchFamily="34" charset="0"/>
            </a:endParaRPr>
          </a:p>
          <a:p>
            <a:pPr marL="342000" indent="-342000">
              <a:lnSpc>
                <a:spcPct val="120000"/>
              </a:lnSpc>
              <a:spcBef>
                <a:spcPts val="24"/>
              </a:spcBef>
              <a:buFont typeface="Arial" charset="0"/>
              <a:buNone/>
              <a:defRPr/>
            </a:pPr>
            <a:endParaRPr lang="es-ES" sz="1600" b="1" dirty="0" smtClean="0">
              <a:ln w="12700">
                <a:solidFill>
                  <a:schemeClr val="tx2">
                    <a:satMod val="155000"/>
                  </a:schemeClr>
                </a:solidFill>
                <a:prstDash val="solid"/>
              </a:ln>
              <a:solidFill>
                <a:schemeClr val="accent2">
                  <a:lumMod val="60000"/>
                  <a:lumOff val="40000"/>
                </a:schemeClr>
              </a:solidFill>
              <a:cs typeface="Arial" pitchFamily="34" charset="0"/>
            </a:endParaRPr>
          </a:p>
          <a:p>
            <a:pPr marL="342000" indent="-342000">
              <a:lnSpc>
                <a:spcPct val="120000"/>
              </a:lnSpc>
              <a:spcBef>
                <a:spcPts val="24"/>
              </a:spcBef>
              <a:buFont typeface="Arial" charset="0"/>
              <a:buNone/>
              <a:defRPr/>
            </a:pPr>
            <a:endParaRPr lang="es-ES" sz="1600" b="1" dirty="0" smtClean="0">
              <a:solidFill>
                <a:schemeClr val="accent2">
                  <a:lumMod val="60000"/>
                  <a:lumOff val="40000"/>
                </a:schemeClr>
              </a:solidFill>
              <a:cs typeface="Arial" pitchFamily="34" charset="0"/>
            </a:endParaRPr>
          </a:p>
          <a:p>
            <a:pPr marL="342000" indent="-342000" eaLnBrk="1" fontAlgn="auto" hangingPunct="1">
              <a:lnSpc>
                <a:spcPct val="120000"/>
              </a:lnSpc>
              <a:spcBef>
                <a:spcPts val="24"/>
              </a:spcBef>
              <a:buFont typeface="Arial" charset="0"/>
              <a:buNone/>
              <a:defRPr/>
            </a:pPr>
            <a:endParaRPr lang="es-ES" sz="1600" b="1" dirty="0" smtClean="0">
              <a:solidFill>
                <a:schemeClr val="accent2">
                  <a:lumMod val="60000"/>
                  <a:lumOff val="40000"/>
                </a:schemeClr>
              </a:solidFill>
              <a:cs typeface="Arial" pitchFamily="34" charset="0"/>
            </a:endParaRPr>
          </a:p>
          <a:p>
            <a:pPr marL="342000" indent="-342000" eaLnBrk="1" fontAlgn="auto" hangingPunct="1">
              <a:lnSpc>
                <a:spcPct val="120000"/>
              </a:lnSpc>
              <a:spcBef>
                <a:spcPts val="24"/>
              </a:spcBef>
              <a:buFont typeface="Wingdings" pitchFamily="2" charset="2"/>
              <a:buChar char="q"/>
              <a:defRPr/>
            </a:pPr>
            <a:endParaRPr lang="es-ES" sz="1600" b="1" dirty="0" smtClean="0">
              <a:solidFill>
                <a:schemeClr val="accent2">
                  <a:lumMod val="60000"/>
                  <a:lumOff val="40000"/>
                </a:schemeClr>
              </a:solidFill>
              <a:cs typeface="Arial" pitchFamily="34" charset="0"/>
            </a:endParaRPr>
          </a:p>
          <a:p>
            <a:pPr marL="342000" indent="-342000" eaLnBrk="1" fontAlgn="auto" hangingPunct="1">
              <a:lnSpc>
                <a:spcPct val="120000"/>
              </a:lnSpc>
              <a:spcBef>
                <a:spcPts val="24"/>
              </a:spcBef>
              <a:buFont typeface="Wingdings" pitchFamily="2" charset="2"/>
              <a:buChar char="q"/>
              <a:defRPr/>
            </a:pPr>
            <a:endParaRPr lang="es-ES" sz="1600" b="1" dirty="0" smtClean="0">
              <a:solidFill>
                <a:schemeClr val="accent2">
                  <a:lumMod val="60000"/>
                  <a:lumOff val="40000"/>
                </a:schemeClr>
              </a:solidFill>
              <a:cs typeface="Arial" pitchFamily="34" charset="0"/>
            </a:endParaRPr>
          </a:p>
          <a:p>
            <a:pPr marL="342000" indent="-342000" eaLnBrk="1" fontAlgn="auto" hangingPunct="1">
              <a:lnSpc>
                <a:spcPct val="120000"/>
              </a:lnSpc>
              <a:spcBef>
                <a:spcPts val="24"/>
              </a:spcBef>
              <a:buFont typeface="Wingdings" pitchFamily="2" charset="2"/>
              <a:buChar char="q"/>
              <a:defRPr/>
            </a:pPr>
            <a:endParaRPr lang="es-ES_tradnl" sz="1600" b="1" dirty="0" smtClean="0">
              <a:solidFill>
                <a:schemeClr val="accent2">
                  <a:lumMod val="60000"/>
                  <a:lumOff val="40000"/>
                </a:schemeClr>
              </a:solidFill>
              <a:cs typeface="Arial" pitchFamily="34" charset="0"/>
            </a:endParaRPr>
          </a:p>
        </p:txBody>
      </p:sp>
      <p:sp>
        <p:nvSpPr>
          <p:cNvPr id="6" name="5 Marcador de pie de página"/>
          <p:cNvSpPr>
            <a:spLocks noGrp="1"/>
          </p:cNvSpPr>
          <p:nvPr>
            <p:ph type="ftr" sz="quarter" idx="11"/>
          </p:nvPr>
        </p:nvSpPr>
        <p:spPr/>
        <p:txBody>
          <a:bodyPr/>
          <a:lstStyle/>
          <a:p>
            <a:pPr>
              <a:defRPr/>
            </a:pPr>
            <a:r>
              <a:rPr lang="es-ES" smtClean="0"/>
              <a:t>Susana Morales Bernal</a:t>
            </a:r>
            <a:endParaRPr lang="es-ES" dirty="0"/>
          </a:p>
        </p:txBody>
      </p:sp>
      <p:sp>
        <p:nvSpPr>
          <p:cNvPr id="7" name="2 Marcador de contenido"/>
          <p:cNvSpPr txBox="1">
            <a:spLocks/>
          </p:cNvSpPr>
          <p:nvPr/>
        </p:nvSpPr>
        <p:spPr bwMode="auto">
          <a:xfrm>
            <a:off x="3071802" y="740834"/>
            <a:ext cx="2880000" cy="5760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Molecular</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Oxygen</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Physical</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Precipitate</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Process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Product </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Reactant</a:t>
            </a:r>
          </a:p>
          <a:p>
            <a:pPr marL="342000" indent="-34200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Reaction </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Recognition</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Symbol</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Sulphur</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Theory</a:t>
            </a:r>
          </a:p>
          <a:p>
            <a:pPr marL="34200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Thermal</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analyze</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appear</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assign</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burn</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classify</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r>
              <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rPr>
              <a:t> </a:t>
            </a: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r>
              <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rPr>
              <a:t> </a:t>
            </a: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w="12700">
                <a:solidFill>
                  <a:schemeClr val="tx2">
                    <a:satMod val="155000"/>
                  </a:schemeClr>
                </a:solidFill>
                <a:prstDash val="solid"/>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w="12700">
                <a:solidFill>
                  <a:schemeClr val="tx2">
                    <a:satMod val="155000"/>
                  </a:schemeClr>
                </a:solidFill>
                <a:prstDash val="solid"/>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Wingdings" pitchFamily="2" charset="2"/>
              <a:buChar char="q"/>
              <a:tabLst/>
              <a:defRPr/>
            </a:pPr>
            <a:endParaRPr kumimoji="0" lang="es-ES_tradnl"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p:txBody>
      </p:sp>
      <p:sp>
        <p:nvSpPr>
          <p:cNvPr id="8" name="2 Marcador de contenido"/>
          <p:cNvSpPr txBox="1">
            <a:spLocks/>
          </p:cNvSpPr>
          <p:nvPr/>
        </p:nvSpPr>
        <p:spPr bwMode="auto">
          <a:xfrm>
            <a:off x="6143636" y="740834"/>
            <a:ext cx="2880000" cy="5760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cool</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disappear</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explode</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expose</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fill</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fulfill</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hit</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imagine</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intensify</a:t>
            </a:r>
            <a:endParaRPr lang="es-ES" sz="1600" b="1" dirty="0" smtClean="0">
              <a:solidFill>
                <a:schemeClr val="accent2">
                  <a:lumMod val="60000"/>
                  <a:lumOff val="40000"/>
                </a:schemeClr>
              </a:solidFill>
              <a:latin typeface="+mn-lt"/>
              <a:cs typeface="Arial" pitchFamily="34" charset="0"/>
            </a:endParaRP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occur</a:t>
            </a:r>
          </a:p>
          <a:p>
            <a:pPr marL="342000" lvl="0" indent="-342000" eaLnBrk="0" hangingPunct="0">
              <a:spcBef>
                <a:spcPts val="600"/>
              </a:spcBef>
              <a:buFont typeface="Wingdings" pitchFamily="2" charset="2"/>
              <a:buChar char="q"/>
              <a:defRPr/>
            </a:pPr>
            <a:r>
              <a:rPr lang="en-US" sz="1600" b="1" dirty="0" smtClean="0">
                <a:solidFill>
                  <a:schemeClr val="accent2">
                    <a:lumMod val="60000"/>
                    <a:lumOff val="40000"/>
                  </a:schemeClr>
                </a:solidFill>
                <a:latin typeface="+mn-lt"/>
                <a:cs typeface="Arial" pitchFamily="34" charset="0"/>
              </a:rPr>
              <a:t>To oxidize</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rPr>
              <a:t>To rise</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shock</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undergo</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rPr>
              <a:t>To verify</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To warm</a:t>
            </a: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Sign</a:t>
            </a:r>
          </a:p>
          <a:p>
            <a:pPr marL="342000" marR="0" lvl="0" indent="-342000" algn="l" defTabSz="914400" rtl="0" eaLnBrk="0" fontAlgn="base" latinLnBrk="0" hangingPunct="0">
              <a:spcBef>
                <a:spcPts val="600"/>
              </a:spcBef>
              <a:spcAft>
                <a:spcPct val="0"/>
              </a:spcAft>
              <a:buClrTx/>
              <a:buSzTx/>
              <a:buFont typeface="Wingdings" pitchFamily="2" charset="2"/>
              <a:buChar char="q"/>
              <a:tabLst/>
              <a:defRPr/>
            </a:pPr>
            <a:r>
              <a:rPr lang="en-US" sz="1600" b="1" dirty="0" smtClean="0">
                <a:solidFill>
                  <a:schemeClr val="accent2">
                    <a:lumMod val="60000"/>
                    <a:lumOff val="40000"/>
                  </a:schemeClr>
                </a:solidFill>
                <a:latin typeface="+mn-lt"/>
                <a:cs typeface="Arial" pitchFamily="34" charset="0"/>
              </a:rPr>
              <a:t>Values</a:t>
            </a: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r>
              <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rPr>
              <a:t> </a:t>
            </a: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endPar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tabLst/>
              <a:defRPr/>
            </a:pPr>
            <a:r>
              <a:rPr kumimoji="0" lang="en-U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rPr>
              <a:t> </a:t>
            </a: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w="12700">
                <a:solidFill>
                  <a:schemeClr val="tx2">
                    <a:satMod val="155000"/>
                  </a:schemeClr>
                </a:solidFill>
                <a:prstDash val="solid"/>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w="12700">
                <a:solidFill>
                  <a:schemeClr val="tx2">
                    <a:satMod val="155000"/>
                  </a:schemeClr>
                </a:solidFill>
                <a:prstDash val="solid"/>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0" fontAlgn="base" latinLnBrk="0" hangingPunct="0">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Arial" charset="0"/>
              <a:buNone/>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Wingdings" pitchFamily="2" charset="2"/>
              <a:buChar char="q"/>
              <a:tabLst/>
              <a:defRPr/>
            </a:pPr>
            <a:endParaRPr kumimoji="0" lang="es-ES"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a:p>
            <a:pPr marL="342000" marR="0" lvl="0" indent="-342000" algn="l" defTabSz="914400" rtl="0" eaLnBrk="1" fontAlgn="auto" latinLnBrk="0" hangingPunct="1">
              <a:lnSpc>
                <a:spcPct val="120000"/>
              </a:lnSpc>
              <a:spcBef>
                <a:spcPts val="24"/>
              </a:spcBef>
              <a:spcAft>
                <a:spcPct val="0"/>
              </a:spcAft>
              <a:buClrTx/>
              <a:buSzTx/>
              <a:buFont typeface="Wingdings" pitchFamily="2" charset="2"/>
              <a:buChar char="q"/>
              <a:tabLst/>
              <a:defRPr/>
            </a:pPr>
            <a:endParaRPr kumimoji="0" lang="es-ES_tradnl" sz="1600" b="1" i="0" u="none" strike="noStrike" kern="1200" cap="none" spc="0" normalizeH="0" baseline="0" noProof="0" dirty="0" smtClean="0">
              <a:ln>
                <a:noFill/>
              </a:ln>
              <a:solidFill>
                <a:schemeClr val="accent2">
                  <a:lumMod val="60000"/>
                  <a:lumOff val="40000"/>
                </a:schemeClr>
              </a:solidFill>
              <a:effectLst/>
              <a:uLnTx/>
              <a:uFillTx/>
              <a:latin typeface="+mn-lt"/>
              <a:ea typeface="+mn-ea"/>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4 Rectángulo"/>
          <p:cNvSpPr>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n-US" sz="3200" b="1" dirty="0"/>
              <a:t>Recognition of a chemical reaction</a:t>
            </a:r>
            <a:endParaRPr lang="es-ES_tradnl" sz="3200" b="1" dirty="0"/>
          </a:p>
        </p:txBody>
      </p:sp>
      <p:sp>
        <p:nvSpPr>
          <p:cNvPr id="5123" name="6 Rectángulo"/>
          <p:cNvSpPr>
            <a:spLocks noChangeArrowheads="1"/>
          </p:cNvSpPr>
          <p:nvPr/>
        </p:nvSpPr>
        <p:spPr bwMode="auto">
          <a:xfrm>
            <a:off x="0" y="1285860"/>
            <a:ext cx="9144000" cy="1015663"/>
          </a:xfrm>
          <a:prstGeom prst="rect">
            <a:avLst/>
          </a:prstGeom>
          <a:solidFill>
            <a:schemeClr val="bg2">
              <a:lumMod val="90000"/>
            </a:schemeClr>
          </a:solidFill>
          <a:ln w="9525">
            <a:noFill/>
            <a:miter lim="800000"/>
            <a:headEnd/>
            <a:tailEnd/>
          </a:ln>
        </p:spPr>
        <p:txBody>
          <a:bodyPr>
            <a:spAutoFit/>
          </a:bodyPr>
          <a:lstStyle/>
          <a:p>
            <a:pPr algn="just">
              <a:defRPr/>
            </a:pPr>
            <a:r>
              <a:rPr lang="en-US" sz="2000" dirty="0"/>
              <a:t>We say that a change </a:t>
            </a:r>
            <a:r>
              <a:rPr lang="en-US" sz="2000" dirty="0" smtClean="0"/>
              <a:t>that has happened </a:t>
            </a:r>
            <a:r>
              <a:rPr lang="en-US" sz="2000" dirty="0"/>
              <a:t>to the matter is a chemical transformation or chemical reaction if substances disappear </a:t>
            </a:r>
            <a:r>
              <a:rPr lang="en-US" sz="2000" dirty="0" smtClean="0"/>
              <a:t>and </a:t>
            </a:r>
            <a:r>
              <a:rPr lang="en-US" sz="2000" dirty="0"/>
              <a:t>new ones appear.</a:t>
            </a:r>
            <a:endParaRPr lang="es-ES_tradnl" sz="2000" dirty="0"/>
          </a:p>
        </p:txBody>
      </p:sp>
      <p:sp>
        <p:nvSpPr>
          <p:cNvPr id="5124" name="7 Rectángulo"/>
          <p:cNvSpPr>
            <a:spLocks noChangeArrowheads="1"/>
          </p:cNvSpPr>
          <p:nvPr/>
        </p:nvSpPr>
        <p:spPr bwMode="auto">
          <a:xfrm>
            <a:off x="0" y="857250"/>
            <a:ext cx="9144000" cy="400050"/>
          </a:xfrm>
          <a:prstGeom prst="rect">
            <a:avLst/>
          </a:prstGeom>
          <a:noFill/>
          <a:ln w="9525">
            <a:noFill/>
            <a:miter lim="800000"/>
            <a:headEnd/>
            <a:tailEnd/>
          </a:ln>
        </p:spPr>
        <p:txBody>
          <a:bodyPr>
            <a:spAutoFit/>
          </a:bodyPr>
          <a:lstStyle/>
          <a:p>
            <a:pPr algn="just" fontAlgn="ctr"/>
            <a:r>
              <a:rPr lang="en-US" sz="2000" b="1" dirty="0"/>
              <a:t>What happens when a chemical reaction occurs?</a:t>
            </a:r>
          </a:p>
        </p:txBody>
      </p:sp>
      <p:sp>
        <p:nvSpPr>
          <p:cNvPr id="5125" name="9 Rectángulo"/>
          <p:cNvSpPr>
            <a:spLocks noChangeArrowheads="1"/>
          </p:cNvSpPr>
          <p:nvPr/>
        </p:nvSpPr>
        <p:spPr bwMode="auto">
          <a:xfrm>
            <a:off x="0" y="2286000"/>
            <a:ext cx="9144000" cy="1323975"/>
          </a:xfrm>
          <a:prstGeom prst="rect">
            <a:avLst/>
          </a:prstGeom>
          <a:solidFill>
            <a:schemeClr val="bg2">
              <a:lumMod val="90000"/>
            </a:schemeClr>
          </a:solidFill>
          <a:ln w="9525">
            <a:noFill/>
            <a:miter lim="800000"/>
            <a:headEnd/>
            <a:tailEnd/>
          </a:ln>
        </p:spPr>
        <p:txBody>
          <a:bodyPr>
            <a:spAutoFit/>
          </a:bodyPr>
          <a:lstStyle/>
          <a:p>
            <a:pPr algn="just">
              <a:defRPr/>
            </a:pPr>
            <a:r>
              <a:rPr lang="en-US" sz="2000" dirty="0"/>
              <a:t>In order to verify if the obtained substances are the same </a:t>
            </a:r>
            <a:r>
              <a:rPr lang="en-US" sz="2000" dirty="0" smtClean="0"/>
              <a:t>as </a:t>
            </a:r>
            <a:r>
              <a:rPr lang="en-US" sz="2000" dirty="0"/>
              <a:t>those </a:t>
            </a:r>
            <a:r>
              <a:rPr lang="en-US" sz="2000" dirty="0" smtClean="0"/>
              <a:t>at first </a:t>
            </a:r>
            <a:r>
              <a:rPr lang="en-US" sz="2000" dirty="0"/>
              <a:t>we must analyze the characteristic properties. If the values of the characteristic properties are different, </a:t>
            </a:r>
            <a:r>
              <a:rPr lang="en-US" sz="2000" dirty="0" smtClean="0"/>
              <a:t>it is </a:t>
            </a:r>
            <a:r>
              <a:rPr lang="en-US" sz="2000" dirty="0"/>
              <a:t>a chemical change. </a:t>
            </a:r>
            <a:r>
              <a:rPr lang="en-US" sz="2000" dirty="0" smtClean="0"/>
              <a:t>In another </a:t>
            </a:r>
            <a:r>
              <a:rPr lang="en-US" sz="2000" dirty="0"/>
              <a:t>words</a:t>
            </a:r>
            <a:r>
              <a:rPr lang="en-US" sz="2000" dirty="0" smtClean="0"/>
              <a:t>, in a chemical reaction, </a:t>
            </a:r>
            <a:r>
              <a:rPr lang="en-US" sz="2000" dirty="0"/>
              <a:t>the composition of the substance changes.</a:t>
            </a:r>
          </a:p>
        </p:txBody>
      </p:sp>
      <p:sp>
        <p:nvSpPr>
          <p:cNvPr id="6150" name="14 Rectángulo"/>
          <p:cNvSpPr>
            <a:spLocks noChangeArrowheads="1"/>
          </p:cNvSpPr>
          <p:nvPr/>
        </p:nvSpPr>
        <p:spPr bwMode="auto">
          <a:xfrm>
            <a:off x="4286250" y="4000500"/>
            <a:ext cx="4786313" cy="2308225"/>
          </a:xfrm>
          <a:prstGeom prst="rect">
            <a:avLst/>
          </a:prstGeom>
          <a:solidFill>
            <a:schemeClr val="bg2">
              <a:lumMod val="75000"/>
            </a:schemeClr>
          </a:solidFill>
          <a:ln w="9525">
            <a:noFill/>
            <a:miter lim="800000"/>
            <a:headEnd/>
            <a:tailEnd/>
          </a:ln>
        </p:spPr>
        <p:txBody>
          <a:bodyPr>
            <a:spAutoFit/>
          </a:bodyPr>
          <a:lstStyle/>
          <a:p>
            <a:pPr algn="just">
              <a:defRPr/>
            </a:pPr>
            <a:r>
              <a:rPr lang="en-US" b="1" dirty="0"/>
              <a:t>We represent a chemical reaction by means of a chemical equation. On the left we write the initial substances, which are called reactants,  and on the right the final substances, called products. Next to the formula of each substance we write, between parenthesis, the aggregation state.</a:t>
            </a:r>
            <a:endParaRPr lang="es-ES_tradnl" b="1" dirty="0"/>
          </a:p>
        </p:txBody>
      </p:sp>
      <p:sp>
        <p:nvSpPr>
          <p:cNvPr id="16" name="15 Rectángulo"/>
          <p:cNvSpPr/>
          <p:nvPr/>
        </p:nvSpPr>
        <p:spPr>
          <a:xfrm>
            <a:off x="369888" y="4000500"/>
            <a:ext cx="3630612" cy="400050"/>
          </a:xfrm>
          <a:prstGeom prst="rect">
            <a:avLst/>
          </a:prstGeom>
        </p:spPr>
        <p:txBody>
          <a:bodyPr wrap="none">
            <a:spAutoFit/>
          </a:bodyPr>
          <a:lstStyle/>
          <a:p>
            <a:pPr>
              <a:defRPr/>
            </a:pPr>
            <a:r>
              <a:rPr lang="es-ES" sz="2000" dirty="0">
                <a:solidFill>
                  <a:schemeClr val="accent6">
                    <a:lumMod val="75000"/>
                  </a:schemeClr>
                </a:solidFill>
              </a:rPr>
              <a:t>H</a:t>
            </a:r>
            <a:r>
              <a:rPr lang="es-ES" sz="2000" baseline="-25000" dirty="0">
                <a:solidFill>
                  <a:schemeClr val="accent6">
                    <a:lumMod val="75000"/>
                  </a:schemeClr>
                </a:solidFill>
              </a:rPr>
              <a:t>2 </a:t>
            </a:r>
            <a:r>
              <a:rPr lang="es-ES" sz="2000" dirty="0">
                <a:solidFill>
                  <a:schemeClr val="accent6">
                    <a:lumMod val="75000"/>
                  </a:schemeClr>
                </a:solidFill>
              </a:rPr>
              <a:t>(g)</a:t>
            </a:r>
            <a:r>
              <a:rPr lang="es-ES" sz="2000" baseline="-25000" dirty="0">
                <a:solidFill>
                  <a:schemeClr val="accent6">
                    <a:lumMod val="75000"/>
                  </a:schemeClr>
                </a:solidFill>
              </a:rPr>
              <a:t>     </a:t>
            </a:r>
            <a:r>
              <a:rPr lang="es-ES" sz="2000" dirty="0">
                <a:solidFill>
                  <a:schemeClr val="accent6">
                    <a:lumMod val="75000"/>
                  </a:schemeClr>
                </a:solidFill>
              </a:rPr>
              <a:t>+   O</a:t>
            </a:r>
            <a:r>
              <a:rPr lang="es-ES" sz="2000" baseline="-25000" dirty="0">
                <a:solidFill>
                  <a:schemeClr val="accent6">
                    <a:lumMod val="75000"/>
                  </a:schemeClr>
                </a:solidFill>
              </a:rPr>
              <a:t>2</a:t>
            </a:r>
            <a:r>
              <a:rPr lang="es-ES" sz="2000" dirty="0">
                <a:solidFill>
                  <a:schemeClr val="accent6">
                    <a:lumMod val="75000"/>
                  </a:schemeClr>
                </a:solidFill>
              </a:rPr>
              <a:t> (g)   →    H</a:t>
            </a:r>
            <a:r>
              <a:rPr lang="es-ES" sz="2000" baseline="-25000" dirty="0">
                <a:solidFill>
                  <a:schemeClr val="accent6">
                    <a:lumMod val="75000"/>
                  </a:schemeClr>
                </a:solidFill>
              </a:rPr>
              <a:t>2</a:t>
            </a:r>
            <a:r>
              <a:rPr lang="es-ES" sz="2000" dirty="0">
                <a:solidFill>
                  <a:schemeClr val="accent6">
                    <a:lumMod val="75000"/>
                  </a:schemeClr>
                </a:solidFill>
              </a:rPr>
              <a:t>O (l)</a:t>
            </a:r>
            <a:endParaRPr lang="es-ES_tradnl" sz="2000" dirty="0">
              <a:solidFill>
                <a:schemeClr val="accent6">
                  <a:lumMod val="75000"/>
                </a:schemeClr>
              </a:solidFill>
            </a:endParaRPr>
          </a:p>
        </p:txBody>
      </p:sp>
      <p:sp>
        <p:nvSpPr>
          <p:cNvPr id="5128" name="17 Rectángulo"/>
          <p:cNvSpPr>
            <a:spLocks noChangeArrowheads="1"/>
          </p:cNvSpPr>
          <p:nvPr/>
        </p:nvSpPr>
        <p:spPr bwMode="auto">
          <a:xfrm>
            <a:off x="71438" y="4791075"/>
            <a:ext cx="3929062" cy="1754188"/>
          </a:xfrm>
          <a:prstGeom prst="rect">
            <a:avLst/>
          </a:prstGeom>
          <a:solidFill>
            <a:schemeClr val="bg2">
              <a:lumMod val="90000"/>
            </a:schemeClr>
          </a:solidFill>
          <a:ln w="9525">
            <a:noFill/>
            <a:miter lim="800000"/>
            <a:headEnd/>
            <a:tailEnd/>
          </a:ln>
        </p:spPr>
        <p:txBody>
          <a:bodyPr>
            <a:spAutoFit/>
          </a:bodyPr>
          <a:lstStyle/>
          <a:p>
            <a:pPr algn="just">
              <a:defRPr/>
            </a:pPr>
            <a:r>
              <a:rPr lang="en-US" dirty="0"/>
              <a:t>The substances produced during chemical changes cannot easily change back into the original substances however in  physical changes, the substances produced are easily  reversed</a:t>
            </a:r>
            <a:endParaRPr lang="es-ES_tradnl" dirty="0"/>
          </a:p>
        </p:txBody>
      </p:sp>
      <p:sp>
        <p:nvSpPr>
          <p:cNvPr id="9" name="8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Rectángulo"/>
          <p:cNvSpPr>
            <a:spLocks noChangeArrowheads="1"/>
          </p:cNvSpPr>
          <p:nvPr/>
        </p:nvSpPr>
        <p:spPr bwMode="auto">
          <a:xfrm>
            <a:off x="0" y="1325563"/>
            <a:ext cx="8929688" cy="2246312"/>
          </a:xfrm>
          <a:prstGeom prst="rect">
            <a:avLst/>
          </a:prstGeom>
          <a:solidFill>
            <a:schemeClr val="bg2">
              <a:lumMod val="75000"/>
            </a:schemeClr>
          </a:solidFill>
          <a:ln w="9525">
            <a:noFill/>
            <a:miter lim="800000"/>
            <a:headEnd/>
            <a:tailEnd/>
          </a:ln>
        </p:spPr>
        <p:txBody>
          <a:bodyPr>
            <a:spAutoFit/>
          </a:bodyPr>
          <a:lstStyle/>
          <a:p>
            <a:pPr algn="just">
              <a:buFont typeface="Wingdings" pitchFamily="2" charset="2"/>
              <a:buChar char="q"/>
              <a:defRPr/>
            </a:pPr>
            <a:r>
              <a:rPr lang="en-US" sz="2000" dirty="0"/>
              <a:t>  Change of </a:t>
            </a:r>
            <a:r>
              <a:rPr lang="en-US" sz="2000" dirty="0" smtClean="0"/>
              <a:t>colour </a:t>
            </a:r>
            <a:r>
              <a:rPr lang="en-US" sz="2000" dirty="0"/>
              <a:t>(for example, iron rusts)</a:t>
            </a:r>
          </a:p>
          <a:p>
            <a:pPr algn="just">
              <a:buFont typeface="Wingdings" pitchFamily="2" charset="2"/>
              <a:buChar char="q"/>
              <a:defRPr/>
            </a:pPr>
            <a:r>
              <a:rPr lang="en-US" sz="2000" dirty="0"/>
              <a:t>  Change in temperature or energy, such as the production or loss of heat. </a:t>
            </a:r>
          </a:p>
          <a:p>
            <a:pPr algn="just">
              <a:buFont typeface="Wingdings" pitchFamily="2" charset="2"/>
              <a:buChar char="q"/>
              <a:defRPr/>
            </a:pPr>
            <a:r>
              <a:rPr lang="en-US" sz="2000" dirty="0"/>
              <a:t>  Change of form (for example, burning paper). </a:t>
            </a:r>
          </a:p>
          <a:p>
            <a:pPr algn="just">
              <a:buFont typeface="Wingdings" pitchFamily="2" charset="2"/>
              <a:buChar char="q"/>
              <a:defRPr/>
            </a:pPr>
            <a:r>
              <a:rPr lang="en-US" sz="2000" dirty="0"/>
              <a:t>  Light, heat, or sound is given off. </a:t>
            </a:r>
          </a:p>
          <a:p>
            <a:pPr algn="just">
              <a:buFont typeface="Wingdings" pitchFamily="2" charset="2"/>
              <a:buChar char="q"/>
              <a:defRPr/>
            </a:pPr>
            <a:r>
              <a:rPr lang="en-US" sz="2000" dirty="0"/>
              <a:t>  Formation of gases, often appearing as bubbles. </a:t>
            </a:r>
          </a:p>
          <a:p>
            <a:pPr algn="just">
              <a:buFont typeface="Wingdings" pitchFamily="2" charset="2"/>
              <a:buChar char="q"/>
              <a:defRPr/>
            </a:pPr>
            <a:r>
              <a:rPr lang="en-US" sz="2000" dirty="0"/>
              <a:t>  Formation of precipitate (insoluble solid). </a:t>
            </a:r>
          </a:p>
          <a:p>
            <a:pPr algn="just">
              <a:buFont typeface="Wingdings" pitchFamily="2" charset="2"/>
              <a:buChar char="q"/>
              <a:defRPr/>
            </a:pPr>
            <a:r>
              <a:rPr lang="en-US" sz="2000" dirty="0"/>
              <a:t>  The decomposition of organic matter (for example, rotting food).</a:t>
            </a:r>
          </a:p>
        </p:txBody>
      </p:sp>
      <p:pic>
        <p:nvPicPr>
          <p:cNvPr id="6147" name="3 Imagen" descr="Cambio de color.jpg"/>
          <p:cNvPicPr>
            <a:picLocks noChangeAspect="1"/>
          </p:cNvPicPr>
          <p:nvPr/>
        </p:nvPicPr>
        <p:blipFill>
          <a:blip r:embed="rId3" cstate="print"/>
          <a:srcRect/>
          <a:stretch>
            <a:fillRect/>
          </a:stretch>
        </p:blipFill>
        <p:spPr bwMode="auto">
          <a:xfrm>
            <a:off x="230188" y="4000500"/>
            <a:ext cx="2055812" cy="2682875"/>
          </a:xfrm>
          <a:prstGeom prst="rect">
            <a:avLst/>
          </a:prstGeom>
          <a:noFill/>
          <a:ln w="9525">
            <a:noFill/>
            <a:miter lim="800000"/>
            <a:headEnd/>
            <a:tailEnd/>
          </a:ln>
        </p:spPr>
      </p:pic>
      <p:pic>
        <p:nvPicPr>
          <p:cNvPr id="6148" name="5 Imagen" descr="1.jpg"/>
          <p:cNvPicPr>
            <a:picLocks noChangeAspect="1"/>
          </p:cNvPicPr>
          <p:nvPr/>
        </p:nvPicPr>
        <p:blipFill>
          <a:blip r:embed="rId4" cstate="print"/>
          <a:srcRect/>
          <a:stretch>
            <a:fillRect/>
          </a:stretch>
        </p:blipFill>
        <p:spPr bwMode="auto">
          <a:xfrm>
            <a:off x="2751138" y="5286375"/>
            <a:ext cx="2535237" cy="1416050"/>
          </a:xfrm>
          <a:prstGeom prst="rect">
            <a:avLst/>
          </a:prstGeom>
          <a:noFill/>
          <a:ln w="9525">
            <a:noFill/>
            <a:miter lim="800000"/>
            <a:headEnd/>
            <a:tailEnd/>
          </a:ln>
        </p:spPr>
      </p:pic>
      <p:pic>
        <p:nvPicPr>
          <p:cNvPr id="6149" name="6 Imagen" descr="testtube.jpg"/>
          <p:cNvPicPr>
            <a:picLocks noChangeAspect="1"/>
          </p:cNvPicPr>
          <p:nvPr/>
        </p:nvPicPr>
        <p:blipFill>
          <a:blip r:embed="rId5" cstate="print"/>
          <a:srcRect/>
          <a:stretch>
            <a:fillRect/>
          </a:stretch>
        </p:blipFill>
        <p:spPr bwMode="auto">
          <a:xfrm>
            <a:off x="6804025" y="4000500"/>
            <a:ext cx="2054225" cy="2714625"/>
          </a:xfrm>
          <a:prstGeom prst="rect">
            <a:avLst/>
          </a:prstGeom>
          <a:noFill/>
          <a:ln w="9525">
            <a:noFill/>
            <a:miter lim="800000"/>
            <a:headEnd/>
            <a:tailEnd/>
          </a:ln>
        </p:spPr>
      </p:pic>
      <p:pic>
        <p:nvPicPr>
          <p:cNvPr id="6150" name="7 Imagen" descr="turn.gif"/>
          <p:cNvPicPr>
            <a:picLocks noChangeAspect="1"/>
          </p:cNvPicPr>
          <p:nvPr/>
        </p:nvPicPr>
        <p:blipFill>
          <a:blip r:embed="rId6" cstate="print"/>
          <a:srcRect/>
          <a:stretch>
            <a:fillRect/>
          </a:stretch>
        </p:blipFill>
        <p:spPr bwMode="auto">
          <a:xfrm>
            <a:off x="3824288" y="3786188"/>
            <a:ext cx="2533650" cy="1457325"/>
          </a:xfrm>
          <a:prstGeom prst="rect">
            <a:avLst/>
          </a:prstGeom>
          <a:noFill/>
          <a:ln w="9525">
            <a:noFill/>
            <a:miter lim="800000"/>
            <a:headEnd/>
            <a:tailEnd/>
          </a:ln>
        </p:spPr>
      </p:pic>
      <p:sp>
        <p:nvSpPr>
          <p:cNvPr id="6151" name="8 CuadroTexto"/>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s-ES" sz="3200" b="1" dirty="0"/>
              <a:t>Signs of chemical changes</a:t>
            </a:r>
          </a:p>
        </p:txBody>
      </p:sp>
      <p:sp>
        <p:nvSpPr>
          <p:cNvPr id="6152" name="7 Rectángulo"/>
          <p:cNvSpPr>
            <a:spLocks noChangeArrowheads="1"/>
          </p:cNvSpPr>
          <p:nvPr/>
        </p:nvSpPr>
        <p:spPr bwMode="auto">
          <a:xfrm>
            <a:off x="0" y="577850"/>
            <a:ext cx="9144000" cy="708025"/>
          </a:xfrm>
          <a:prstGeom prst="rect">
            <a:avLst/>
          </a:prstGeom>
          <a:noFill/>
          <a:ln w="9525">
            <a:noFill/>
            <a:miter lim="800000"/>
            <a:headEnd/>
            <a:tailEnd/>
          </a:ln>
        </p:spPr>
        <p:txBody>
          <a:bodyPr>
            <a:spAutoFit/>
          </a:bodyPr>
          <a:lstStyle/>
          <a:p>
            <a:pPr algn="just"/>
            <a:r>
              <a:rPr lang="en-US" sz="2000" dirty="0"/>
              <a:t>The following can indicate that a chemical change </a:t>
            </a:r>
            <a:r>
              <a:rPr lang="en-US" sz="2000" dirty="0" smtClean="0"/>
              <a:t>has taken place</a:t>
            </a:r>
            <a:r>
              <a:rPr lang="en-US" sz="2000" dirty="0"/>
              <a:t>, although this evidence is not conclusive:</a:t>
            </a:r>
          </a:p>
        </p:txBody>
      </p:sp>
      <p:sp>
        <p:nvSpPr>
          <p:cNvPr id="9" name="8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CuadroTexto"/>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s-ES" sz="3200" b="1" dirty="0"/>
              <a:t>Decomposition of substances</a:t>
            </a:r>
          </a:p>
        </p:txBody>
      </p:sp>
      <p:sp>
        <p:nvSpPr>
          <p:cNvPr id="9219" name="5 Rectángulo"/>
          <p:cNvSpPr>
            <a:spLocks noChangeArrowheads="1"/>
          </p:cNvSpPr>
          <p:nvPr/>
        </p:nvSpPr>
        <p:spPr bwMode="auto">
          <a:xfrm>
            <a:off x="73025" y="4143375"/>
            <a:ext cx="8999538" cy="2308225"/>
          </a:xfrm>
          <a:prstGeom prst="rect">
            <a:avLst/>
          </a:prstGeom>
          <a:solidFill>
            <a:schemeClr val="bg2">
              <a:lumMod val="75000"/>
            </a:schemeClr>
          </a:solidFill>
          <a:ln w="9525">
            <a:noFill/>
            <a:miter lim="800000"/>
            <a:headEnd/>
            <a:tailEnd/>
          </a:ln>
        </p:spPr>
        <p:txBody>
          <a:bodyPr>
            <a:spAutoFit/>
          </a:bodyPr>
          <a:lstStyle/>
          <a:p>
            <a:pPr algn="just">
              <a:defRPr/>
            </a:pPr>
            <a:r>
              <a:rPr lang="en-US" sz="2400" dirty="0"/>
              <a:t>In most of the occasions in which we warm </a:t>
            </a:r>
            <a:r>
              <a:rPr lang="en-US" sz="2400" dirty="0" smtClean="0"/>
              <a:t>a substance up or </a:t>
            </a:r>
            <a:r>
              <a:rPr lang="en-US" sz="2400" dirty="0"/>
              <a:t>we made to pass an electrical current through a substance, this one disappears and other new ones appear, In few substances, </a:t>
            </a:r>
            <a:r>
              <a:rPr lang="en-US" sz="2400" dirty="0" smtClean="0"/>
              <a:t>however, even though </a:t>
            </a:r>
            <a:r>
              <a:rPr lang="en-US" sz="2400" dirty="0"/>
              <a:t>a current electrical passes through them or they are warmed up </a:t>
            </a:r>
            <a:r>
              <a:rPr lang="en-US" sz="2400" dirty="0" smtClean="0"/>
              <a:t>at </a:t>
            </a:r>
            <a:r>
              <a:rPr lang="en-US" sz="2400" dirty="0"/>
              <a:t>very high temperatures, these substances continue being the same ones.</a:t>
            </a:r>
            <a:endParaRPr lang="es-ES" sz="2400" dirty="0"/>
          </a:p>
        </p:txBody>
      </p:sp>
      <p:sp>
        <p:nvSpPr>
          <p:cNvPr id="9220" name="6 CuadroTexto"/>
          <p:cNvSpPr txBox="1">
            <a:spLocks noChangeArrowheads="1"/>
          </p:cNvSpPr>
          <p:nvPr/>
        </p:nvSpPr>
        <p:spPr bwMode="auto">
          <a:xfrm>
            <a:off x="180975" y="857250"/>
            <a:ext cx="4033835" cy="1938992"/>
          </a:xfrm>
          <a:prstGeom prst="rect">
            <a:avLst/>
          </a:prstGeom>
          <a:solidFill>
            <a:schemeClr val="bg2">
              <a:lumMod val="75000"/>
            </a:schemeClr>
          </a:solidFill>
          <a:ln w="9525">
            <a:noFill/>
            <a:miter lim="800000"/>
            <a:headEnd/>
            <a:tailEnd/>
          </a:ln>
        </p:spPr>
        <p:txBody>
          <a:bodyPr wrap="square">
            <a:spAutoFit/>
          </a:bodyPr>
          <a:lstStyle/>
          <a:p>
            <a:pPr algn="just">
              <a:defRPr/>
            </a:pPr>
            <a:r>
              <a:rPr lang="es-ES" sz="2400" dirty="0"/>
              <a:t>When we warm </a:t>
            </a:r>
            <a:r>
              <a:rPr lang="es-ES" sz="2400" dirty="0" smtClean="0"/>
              <a:t>a substance up and it </a:t>
            </a:r>
            <a:r>
              <a:rPr lang="es-ES" sz="2400" dirty="0"/>
              <a:t>disappears </a:t>
            </a:r>
            <a:r>
              <a:rPr lang="es-ES" sz="2400" dirty="0" smtClean="0"/>
              <a:t>and </a:t>
            </a:r>
            <a:r>
              <a:rPr lang="es-ES" sz="2400" dirty="0"/>
              <a:t>new ones appear, </a:t>
            </a:r>
            <a:r>
              <a:rPr lang="es-ES" sz="2400" dirty="0" smtClean="0"/>
              <a:t>it is </a:t>
            </a:r>
            <a:r>
              <a:rPr lang="es-ES" sz="2400" dirty="0"/>
              <a:t>a chemical reaction called </a:t>
            </a:r>
            <a:r>
              <a:rPr lang="es-ES" sz="2400" dirty="0" err="1"/>
              <a:t>thermal</a:t>
            </a:r>
            <a:r>
              <a:rPr lang="es-ES" sz="2400" dirty="0"/>
              <a:t> </a:t>
            </a:r>
            <a:r>
              <a:rPr lang="es-ES" sz="2400" dirty="0" err="1" smtClean="0"/>
              <a:t>decomposition</a:t>
            </a:r>
            <a:r>
              <a:rPr lang="es-ES" sz="2400" dirty="0" smtClean="0"/>
              <a:t>.</a:t>
            </a:r>
            <a:endParaRPr lang="es-ES" sz="2400" dirty="0"/>
          </a:p>
        </p:txBody>
      </p:sp>
      <p:sp>
        <p:nvSpPr>
          <p:cNvPr id="9221" name="8 Rectángulo"/>
          <p:cNvSpPr>
            <a:spLocks noChangeArrowheads="1"/>
          </p:cNvSpPr>
          <p:nvPr/>
        </p:nvSpPr>
        <p:spPr bwMode="auto">
          <a:xfrm>
            <a:off x="4643438" y="857250"/>
            <a:ext cx="4319587" cy="2677656"/>
          </a:xfrm>
          <a:prstGeom prst="rect">
            <a:avLst/>
          </a:prstGeom>
          <a:solidFill>
            <a:schemeClr val="bg2">
              <a:lumMod val="75000"/>
            </a:schemeClr>
          </a:solidFill>
          <a:ln w="9525">
            <a:noFill/>
            <a:miter lim="800000"/>
            <a:headEnd/>
            <a:tailEnd/>
          </a:ln>
        </p:spPr>
        <p:txBody>
          <a:bodyPr>
            <a:spAutoFit/>
          </a:bodyPr>
          <a:lstStyle/>
          <a:p>
            <a:pPr algn="just">
              <a:defRPr/>
            </a:pPr>
            <a:r>
              <a:rPr lang="en-US" sz="2400" dirty="0"/>
              <a:t>When </a:t>
            </a:r>
            <a:r>
              <a:rPr lang="en-US" sz="2400" dirty="0" smtClean="0"/>
              <a:t>we </a:t>
            </a:r>
            <a:r>
              <a:rPr lang="en-US" sz="2400" dirty="0"/>
              <a:t>pass an electrical current through a substance and this one disappears and other new ones appear, is a chemical reaction called electrical decomposition or simply, electrolysis.</a:t>
            </a:r>
            <a:endParaRPr lang="es-ES" sz="2400" dirty="0"/>
          </a:p>
        </p:txBody>
      </p:sp>
      <p:sp>
        <p:nvSpPr>
          <p:cNvPr id="6" name="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25 Grupo"/>
          <p:cNvGrpSpPr/>
          <p:nvPr/>
        </p:nvGrpSpPr>
        <p:grpSpPr>
          <a:xfrm>
            <a:off x="5357818" y="6131502"/>
            <a:ext cx="3000396" cy="512208"/>
            <a:chOff x="142844" y="6202940"/>
            <a:chExt cx="3000396" cy="512208"/>
          </a:xfrm>
        </p:grpSpPr>
        <p:sp>
          <p:nvSpPr>
            <p:cNvPr id="27" name="26 Rectángulo"/>
            <p:cNvSpPr/>
            <p:nvPr/>
          </p:nvSpPr>
          <p:spPr>
            <a:xfrm>
              <a:off x="142844" y="6345816"/>
              <a:ext cx="2310248" cy="369332"/>
            </a:xfrm>
            <a:prstGeom prst="rect">
              <a:avLst/>
            </a:prstGeom>
          </p:spPr>
          <p:txBody>
            <a:bodyPr wrap="none">
              <a:spAutoFit/>
            </a:bodyPr>
            <a:lstStyle/>
            <a:p>
              <a:r>
                <a:rPr lang="es-ES" dirty="0" smtClean="0"/>
                <a:t>O</a:t>
              </a:r>
              <a:r>
                <a:rPr lang="es-ES" baseline="-25000" dirty="0" smtClean="0"/>
                <a:t>2                                          </a:t>
              </a:r>
              <a:endParaRPr lang="es-ES" dirty="0"/>
            </a:p>
          </p:txBody>
        </p:sp>
        <p:grpSp>
          <p:nvGrpSpPr>
            <p:cNvPr id="28" name="17 Grupo"/>
            <p:cNvGrpSpPr/>
            <p:nvPr/>
          </p:nvGrpSpPr>
          <p:grpSpPr>
            <a:xfrm>
              <a:off x="928662" y="6202940"/>
              <a:ext cx="1500198" cy="383062"/>
              <a:chOff x="928662" y="6119360"/>
              <a:chExt cx="1500198" cy="383062"/>
            </a:xfrm>
          </p:grpSpPr>
          <p:cxnSp>
            <p:nvCxnSpPr>
              <p:cNvPr id="30" name="29 Conector recto de flecha"/>
              <p:cNvCxnSpPr/>
              <p:nvPr/>
            </p:nvCxnSpPr>
            <p:spPr>
              <a:xfrm>
                <a:off x="928662" y="6500834"/>
                <a:ext cx="150019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928662" y="6119360"/>
                <a:ext cx="1500198" cy="369332"/>
              </a:xfrm>
              <a:prstGeom prst="rect">
                <a:avLst/>
              </a:prstGeom>
              <a:noFill/>
            </p:spPr>
            <p:txBody>
              <a:bodyPr wrap="square" rtlCol="0">
                <a:spAutoFit/>
              </a:bodyPr>
              <a:lstStyle/>
              <a:p>
                <a:r>
                  <a:rPr lang="es-ES" dirty="0" smtClean="0"/>
                  <a:t>   Heating</a:t>
                </a:r>
                <a:endParaRPr lang="es-ES" dirty="0"/>
              </a:p>
            </p:txBody>
          </p:sp>
        </p:grpSp>
        <p:sp>
          <p:nvSpPr>
            <p:cNvPr id="29" name="28 Rectángulo"/>
            <p:cNvSpPr/>
            <p:nvPr/>
          </p:nvSpPr>
          <p:spPr>
            <a:xfrm>
              <a:off x="2694078" y="6345816"/>
              <a:ext cx="449162" cy="369332"/>
            </a:xfrm>
            <a:prstGeom prst="rect">
              <a:avLst/>
            </a:prstGeom>
          </p:spPr>
          <p:txBody>
            <a:bodyPr wrap="none">
              <a:spAutoFit/>
            </a:bodyPr>
            <a:lstStyle/>
            <a:p>
              <a:r>
                <a:rPr lang="es-ES" dirty="0" smtClean="0"/>
                <a:t>O</a:t>
              </a:r>
              <a:r>
                <a:rPr lang="es-ES" baseline="-25000" dirty="0" smtClean="0"/>
                <a:t>2</a:t>
              </a:r>
              <a:endParaRPr lang="es-ES" dirty="0"/>
            </a:p>
          </p:txBody>
        </p:sp>
      </p:grpSp>
      <p:sp>
        <p:nvSpPr>
          <p:cNvPr id="10242" name="3 CuadroTexto"/>
          <p:cNvSpPr txBox="1">
            <a:spLocks noChangeArrowheads="1"/>
          </p:cNvSpPr>
          <p:nvPr/>
        </p:nvSpPr>
        <p:spPr bwMode="auto">
          <a:xfrm>
            <a:off x="142875" y="785794"/>
            <a:ext cx="8858250" cy="2339102"/>
          </a:xfrm>
          <a:prstGeom prst="rect">
            <a:avLst/>
          </a:prstGeom>
          <a:solidFill>
            <a:schemeClr val="bg2">
              <a:lumMod val="90000"/>
            </a:schemeClr>
          </a:solidFill>
          <a:ln w="9525">
            <a:noFill/>
            <a:miter lim="800000"/>
            <a:headEnd/>
            <a:tailEnd/>
          </a:ln>
        </p:spPr>
        <p:txBody>
          <a:bodyPr>
            <a:spAutoFit/>
          </a:bodyPr>
          <a:lstStyle/>
          <a:p>
            <a:pPr algn="just">
              <a:defRPr/>
            </a:pPr>
            <a:r>
              <a:rPr lang="es-ES" dirty="0"/>
              <a:t>We saw in the </a:t>
            </a:r>
            <a:r>
              <a:rPr lang="es-ES" sz="2000" dirty="0"/>
              <a:t>previous</a:t>
            </a:r>
            <a:r>
              <a:rPr lang="es-ES" dirty="0"/>
              <a:t> unit that</a:t>
            </a:r>
            <a:r>
              <a:rPr lang="es-ES" dirty="0" smtClean="0"/>
              <a:t>:</a:t>
            </a:r>
          </a:p>
          <a:p>
            <a:pPr algn="just">
              <a:defRPr/>
            </a:pPr>
            <a:endParaRPr lang="es-ES" dirty="0"/>
          </a:p>
          <a:p>
            <a:pPr algn="just">
              <a:defRPr/>
            </a:pPr>
            <a:r>
              <a:rPr lang="en-US" b="1" dirty="0" smtClean="0"/>
              <a:t>Simple substance</a:t>
            </a:r>
            <a:r>
              <a:rPr lang="en-US" dirty="0" smtClean="0"/>
              <a:t>: is that which does not disappear and does not give rise to other different ones by heating or electrolysis.</a:t>
            </a:r>
          </a:p>
          <a:p>
            <a:pPr algn="just">
              <a:defRPr/>
            </a:pPr>
            <a:endParaRPr lang="es-ES" dirty="0"/>
          </a:p>
          <a:p>
            <a:pPr algn="just">
              <a:defRPr/>
            </a:pPr>
            <a:r>
              <a:rPr lang="es-ES" b="1" dirty="0"/>
              <a:t>Compound substance</a:t>
            </a:r>
            <a:r>
              <a:rPr lang="es-ES" dirty="0"/>
              <a:t>: </a:t>
            </a:r>
            <a:r>
              <a:rPr lang="en-US" dirty="0"/>
              <a:t>is which disappears and gives rise </a:t>
            </a:r>
            <a:r>
              <a:rPr lang="en-US" dirty="0" smtClean="0"/>
              <a:t>to other </a:t>
            </a:r>
            <a:r>
              <a:rPr lang="en-US" dirty="0"/>
              <a:t>different ones by heating or </a:t>
            </a:r>
            <a:r>
              <a:rPr lang="en-US" dirty="0" smtClean="0"/>
              <a:t>electrolysis.</a:t>
            </a:r>
            <a:endParaRPr lang="en-US" dirty="0"/>
          </a:p>
          <a:p>
            <a:pPr algn="just">
              <a:defRPr/>
            </a:pPr>
            <a:endParaRPr lang="en-US" dirty="0"/>
          </a:p>
        </p:txBody>
      </p:sp>
      <p:sp>
        <p:nvSpPr>
          <p:cNvPr id="9219" name="4 CuadroTexto"/>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s-ES" sz="3200" b="1" dirty="0"/>
              <a:t>Compounds and simple substances</a:t>
            </a:r>
          </a:p>
        </p:txBody>
      </p:sp>
      <p:sp>
        <p:nvSpPr>
          <p:cNvPr id="10244" name="6 Rectángulo"/>
          <p:cNvSpPr>
            <a:spLocks noChangeArrowheads="1"/>
          </p:cNvSpPr>
          <p:nvPr/>
        </p:nvSpPr>
        <p:spPr bwMode="auto">
          <a:xfrm>
            <a:off x="142875" y="3243264"/>
            <a:ext cx="8858250" cy="400050"/>
          </a:xfrm>
          <a:prstGeom prst="rect">
            <a:avLst/>
          </a:prstGeom>
          <a:solidFill>
            <a:schemeClr val="bg2">
              <a:lumMod val="75000"/>
            </a:schemeClr>
          </a:solidFill>
          <a:ln w="9525">
            <a:noFill/>
            <a:miter lim="800000"/>
            <a:headEnd/>
            <a:tailEnd/>
          </a:ln>
        </p:spPr>
        <p:txBody>
          <a:bodyPr>
            <a:spAutoFit/>
          </a:bodyPr>
          <a:lstStyle/>
          <a:p>
            <a:pPr algn="just">
              <a:defRPr/>
            </a:pPr>
            <a:r>
              <a:rPr lang="en-US" sz="2000" dirty="0"/>
              <a:t>Sugar, </a:t>
            </a:r>
            <a:r>
              <a:rPr lang="en-US" sz="2000" dirty="0" smtClean="0"/>
              <a:t>water, </a:t>
            </a:r>
            <a:r>
              <a:rPr lang="en-US" sz="2000" dirty="0"/>
              <a:t>sodium </a:t>
            </a:r>
            <a:r>
              <a:rPr lang="en-US" sz="2000" dirty="0" smtClean="0"/>
              <a:t>chloride and calcium carbonate </a:t>
            </a:r>
            <a:r>
              <a:rPr lang="en-US" sz="2000" dirty="0"/>
              <a:t>are </a:t>
            </a:r>
            <a:r>
              <a:rPr lang="en-US" sz="2000" b="1" dirty="0"/>
              <a:t>compounds</a:t>
            </a:r>
            <a:endParaRPr lang="es-ES" sz="2000" b="1" dirty="0"/>
          </a:p>
        </p:txBody>
      </p:sp>
      <p:sp>
        <p:nvSpPr>
          <p:cNvPr id="10245" name="8 Rectángulo"/>
          <p:cNvSpPr>
            <a:spLocks noChangeArrowheads="1"/>
          </p:cNvSpPr>
          <p:nvPr/>
        </p:nvSpPr>
        <p:spPr bwMode="auto">
          <a:xfrm>
            <a:off x="142906" y="5529280"/>
            <a:ext cx="8858250" cy="400050"/>
          </a:xfrm>
          <a:prstGeom prst="rect">
            <a:avLst/>
          </a:prstGeom>
          <a:solidFill>
            <a:schemeClr val="bg2">
              <a:lumMod val="75000"/>
            </a:schemeClr>
          </a:solidFill>
          <a:ln w="9525">
            <a:noFill/>
            <a:miter lim="800000"/>
            <a:headEnd/>
            <a:tailEnd/>
          </a:ln>
        </p:spPr>
        <p:txBody>
          <a:bodyPr>
            <a:spAutoFit/>
          </a:bodyPr>
          <a:lstStyle/>
          <a:p>
            <a:pPr algn="just">
              <a:defRPr/>
            </a:pPr>
            <a:r>
              <a:rPr lang="en-US" sz="2000" dirty="0"/>
              <a:t>Mercury, </a:t>
            </a:r>
            <a:r>
              <a:rPr lang="en-US" sz="2000" dirty="0" smtClean="0"/>
              <a:t>oxygen, helium and </a:t>
            </a:r>
            <a:r>
              <a:rPr lang="en-US" sz="2000" dirty="0"/>
              <a:t>gold are </a:t>
            </a:r>
            <a:r>
              <a:rPr lang="en-US" sz="2000" b="1" dirty="0"/>
              <a:t>simple substances</a:t>
            </a:r>
            <a:endParaRPr lang="es-ES" sz="2000" b="1" dirty="0"/>
          </a:p>
        </p:txBody>
      </p:sp>
      <p:grpSp>
        <p:nvGrpSpPr>
          <p:cNvPr id="16" name="15 Grupo"/>
          <p:cNvGrpSpPr/>
          <p:nvPr/>
        </p:nvGrpSpPr>
        <p:grpSpPr>
          <a:xfrm>
            <a:off x="142844" y="3714752"/>
            <a:ext cx="4320000" cy="1754326"/>
            <a:chOff x="142844" y="3857628"/>
            <a:chExt cx="4320000" cy="1754326"/>
          </a:xfrm>
        </p:grpSpPr>
        <p:sp>
          <p:nvSpPr>
            <p:cNvPr id="6" name="5 Rectángulo"/>
            <p:cNvSpPr/>
            <p:nvPr/>
          </p:nvSpPr>
          <p:spPr>
            <a:xfrm>
              <a:off x="142844" y="3857628"/>
              <a:ext cx="4320000" cy="1754326"/>
            </a:xfrm>
            <a:prstGeom prst="rect">
              <a:avLst/>
            </a:prstGeom>
            <a:solidFill>
              <a:schemeClr val="bg2">
                <a:lumMod val="90000"/>
              </a:schemeClr>
            </a:solidFill>
          </p:spPr>
          <p:txBody>
            <a:bodyPr wrap="square">
              <a:spAutoFit/>
            </a:bodyPr>
            <a:lstStyle/>
            <a:p>
              <a:pPr algn="just"/>
              <a:r>
                <a:rPr lang="en-US" dirty="0" smtClean="0"/>
                <a:t>Water, for example, decomposes into hydrogen and oxygen when exposed to an electric current.</a:t>
              </a:r>
            </a:p>
            <a:p>
              <a:pPr algn="just"/>
              <a:endParaRPr lang="es-ES" dirty="0" smtClean="0"/>
            </a:p>
            <a:p>
              <a:pPr algn="just"/>
              <a:endParaRPr lang="es-ES" dirty="0" smtClean="0"/>
            </a:p>
            <a:p>
              <a:pPr algn="just"/>
              <a:r>
                <a:rPr lang="es-ES" dirty="0" smtClean="0"/>
                <a:t>H</a:t>
              </a:r>
              <a:r>
                <a:rPr lang="es-ES" baseline="-25000" dirty="0" smtClean="0"/>
                <a:t>2</a:t>
              </a:r>
              <a:r>
                <a:rPr lang="es-ES" dirty="0" smtClean="0"/>
                <a:t>O 		        H</a:t>
              </a:r>
              <a:r>
                <a:rPr lang="es-ES" baseline="-25000" dirty="0" smtClean="0"/>
                <a:t>2</a:t>
              </a:r>
              <a:r>
                <a:rPr lang="es-ES" dirty="0" smtClean="0"/>
                <a:t>   +   O</a:t>
              </a:r>
              <a:r>
                <a:rPr lang="es-ES" baseline="-25000" dirty="0" smtClean="0"/>
                <a:t>2</a:t>
              </a:r>
            </a:p>
          </p:txBody>
        </p:sp>
        <p:cxnSp>
          <p:nvCxnSpPr>
            <p:cNvPr id="9" name="8 Conector recto de flecha"/>
            <p:cNvCxnSpPr/>
            <p:nvPr/>
          </p:nvCxnSpPr>
          <p:spPr>
            <a:xfrm>
              <a:off x="928662" y="5429264"/>
              <a:ext cx="150019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1000100" y="5059932"/>
              <a:ext cx="1500198" cy="369332"/>
            </a:xfrm>
            <a:prstGeom prst="rect">
              <a:avLst/>
            </a:prstGeom>
            <a:noFill/>
          </p:spPr>
          <p:txBody>
            <a:bodyPr wrap="square" rtlCol="0">
              <a:spAutoFit/>
            </a:bodyPr>
            <a:lstStyle/>
            <a:p>
              <a:r>
                <a:rPr lang="es-ES" dirty="0" smtClean="0"/>
                <a:t>Electrolysis</a:t>
              </a:r>
              <a:endParaRPr lang="es-ES" dirty="0"/>
            </a:p>
          </p:txBody>
        </p:sp>
      </p:grpSp>
      <p:grpSp>
        <p:nvGrpSpPr>
          <p:cNvPr id="22" name="21 Grupo"/>
          <p:cNvGrpSpPr/>
          <p:nvPr/>
        </p:nvGrpSpPr>
        <p:grpSpPr>
          <a:xfrm>
            <a:off x="4500562" y="3714752"/>
            <a:ext cx="4643438" cy="1785950"/>
            <a:chOff x="4500562" y="3857628"/>
            <a:chExt cx="4643438" cy="1785950"/>
          </a:xfrm>
        </p:grpSpPr>
        <p:sp>
          <p:nvSpPr>
            <p:cNvPr id="7" name="6 Rectángulo"/>
            <p:cNvSpPr/>
            <p:nvPr/>
          </p:nvSpPr>
          <p:spPr>
            <a:xfrm>
              <a:off x="4681156" y="3857628"/>
              <a:ext cx="4320000" cy="1754326"/>
            </a:xfrm>
            <a:prstGeom prst="rect">
              <a:avLst/>
            </a:prstGeom>
            <a:solidFill>
              <a:schemeClr val="bg2">
                <a:lumMod val="90000"/>
              </a:schemeClr>
            </a:solidFill>
          </p:spPr>
          <p:txBody>
            <a:bodyPr>
              <a:spAutoFit/>
            </a:bodyPr>
            <a:lstStyle/>
            <a:p>
              <a:pPr algn="just"/>
              <a:r>
                <a:rPr lang="en-US" dirty="0" smtClean="0"/>
                <a:t>A common agent of decomposition in chemistry is heat, for example, calcium carbonate decomposes into calcium oxide and carbon dioxide when exposed to heat.</a:t>
              </a:r>
            </a:p>
            <a:p>
              <a:pPr algn="just"/>
              <a:endParaRPr lang="en-US" dirty="0" smtClean="0"/>
            </a:p>
          </p:txBody>
        </p:sp>
        <p:sp>
          <p:nvSpPr>
            <p:cNvPr id="11" name="10 Rectángulo"/>
            <p:cNvSpPr/>
            <p:nvPr/>
          </p:nvSpPr>
          <p:spPr>
            <a:xfrm>
              <a:off x="4500562" y="5274246"/>
              <a:ext cx="4643438" cy="369332"/>
            </a:xfrm>
            <a:prstGeom prst="rect">
              <a:avLst/>
            </a:prstGeom>
          </p:spPr>
          <p:txBody>
            <a:bodyPr wrap="square">
              <a:spAutoFit/>
            </a:bodyPr>
            <a:lstStyle/>
            <a:p>
              <a:r>
                <a:rPr lang="es-ES" dirty="0" smtClean="0"/>
                <a:t>   CaCO</a:t>
              </a:r>
              <a:r>
                <a:rPr lang="es-ES" baseline="-25000" dirty="0" smtClean="0"/>
                <a:t>3</a:t>
              </a:r>
              <a:r>
                <a:rPr lang="es-ES" dirty="0" smtClean="0"/>
                <a:t>                              CaO   +   CO</a:t>
              </a:r>
              <a:r>
                <a:rPr lang="es-ES" baseline="-25000" dirty="0" smtClean="0"/>
                <a:t>2 </a:t>
              </a:r>
              <a:r>
                <a:rPr lang="es-ES" dirty="0" smtClean="0"/>
                <a:t>  </a:t>
              </a:r>
              <a:endParaRPr lang="es-ES" dirty="0"/>
            </a:p>
          </p:txBody>
        </p:sp>
        <p:grpSp>
          <p:nvGrpSpPr>
            <p:cNvPr id="21" name="20 Grupo"/>
            <p:cNvGrpSpPr/>
            <p:nvPr/>
          </p:nvGrpSpPr>
          <p:grpSpPr>
            <a:xfrm>
              <a:off x="5715008" y="5143512"/>
              <a:ext cx="1500198" cy="369332"/>
              <a:chOff x="5715008" y="5143512"/>
              <a:chExt cx="1500198" cy="369332"/>
            </a:xfrm>
          </p:grpSpPr>
          <p:cxnSp>
            <p:nvCxnSpPr>
              <p:cNvPr id="10" name="9 Conector recto de flecha"/>
              <p:cNvCxnSpPr/>
              <p:nvPr/>
            </p:nvCxnSpPr>
            <p:spPr>
              <a:xfrm>
                <a:off x="5715008" y="5500702"/>
                <a:ext cx="150019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5929322" y="5143512"/>
                <a:ext cx="1285884" cy="369332"/>
              </a:xfrm>
              <a:prstGeom prst="rect">
                <a:avLst/>
              </a:prstGeom>
              <a:noFill/>
            </p:spPr>
            <p:txBody>
              <a:bodyPr wrap="square" rtlCol="0">
                <a:spAutoFit/>
              </a:bodyPr>
              <a:lstStyle/>
              <a:p>
                <a:r>
                  <a:rPr lang="es-ES" dirty="0" smtClean="0"/>
                  <a:t>Heating</a:t>
                </a:r>
                <a:endParaRPr lang="es-ES" dirty="0"/>
              </a:p>
            </p:txBody>
          </p:sp>
        </p:grpSp>
      </p:grpSp>
      <p:grpSp>
        <p:nvGrpSpPr>
          <p:cNvPr id="25" name="24 Grupo"/>
          <p:cNvGrpSpPr/>
          <p:nvPr/>
        </p:nvGrpSpPr>
        <p:grpSpPr>
          <a:xfrm>
            <a:off x="714348" y="6131502"/>
            <a:ext cx="3000396" cy="512208"/>
            <a:chOff x="142844" y="6202940"/>
            <a:chExt cx="3000396" cy="512208"/>
          </a:xfrm>
        </p:grpSpPr>
        <p:sp>
          <p:nvSpPr>
            <p:cNvPr id="12" name="11 Rectángulo"/>
            <p:cNvSpPr/>
            <p:nvPr/>
          </p:nvSpPr>
          <p:spPr>
            <a:xfrm>
              <a:off x="142844" y="6345816"/>
              <a:ext cx="2310248" cy="369332"/>
            </a:xfrm>
            <a:prstGeom prst="rect">
              <a:avLst/>
            </a:prstGeom>
          </p:spPr>
          <p:txBody>
            <a:bodyPr wrap="none">
              <a:spAutoFit/>
            </a:bodyPr>
            <a:lstStyle/>
            <a:p>
              <a:r>
                <a:rPr lang="es-ES" dirty="0" smtClean="0"/>
                <a:t>O</a:t>
              </a:r>
              <a:r>
                <a:rPr lang="es-ES" baseline="-25000" dirty="0" smtClean="0"/>
                <a:t>2                                          </a:t>
              </a:r>
              <a:endParaRPr lang="es-ES" dirty="0"/>
            </a:p>
          </p:txBody>
        </p:sp>
        <p:grpSp>
          <p:nvGrpSpPr>
            <p:cNvPr id="18" name="17 Grupo"/>
            <p:cNvGrpSpPr/>
            <p:nvPr/>
          </p:nvGrpSpPr>
          <p:grpSpPr>
            <a:xfrm>
              <a:off x="928662" y="6202940"/>
              <a:ext cx="1500198" cy="383062"/>
              <a:chOff x="928662" y="6119360"/>
              <a:chExt cx="1500198" cy="383062"/>
            </a:xfrm>
          </p:grpSpPr>
          <p:cxnSp>
            <p:nvCxnSpPr>
              <p:cNvPr id="13" name="12 Conector recto de flecha"/>
              <p:cNvCxnSpPr/>
              <p:nvPr/>
            </p:nvCxnSpPr>
            <p:spPr>
              <a:xfrm>
                <a:off x="928662" y="6500834"/>
                <a:ext cx="1500198"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928662" y="6119360"/>
                <a:ext cx="1500198" cy="369332"/>
              </a:xfrm>
              <a:prstGeom prst="rect">
                <a:avLst/>
              </a:prstGeom>
              <a:noFill/>
            </p:spPr>
            <p:txBody>
              <a:bodyPr wrap="square" rtlCol="0">
                <a:spAutoFit/>
              </a:bodyPr>
              <a:lstStyle/>
              <a:p>
                <a:r>
                  <a:rPr lang="es-ES" dirty="0" smtClean="0"/>
                  <a:t>Electrolysis</a:t>
                </a:r>
                <a:endParaRPr lang="es-ES" dirty="0"/>
              </a:p>
            </p:txBody>
          </p:sp>
        </p:grpSp>
        <p:sp>
          <p:nvSpPr>
            <p:cNvPr id="24" name="23 Rectángulo"/>
            <p:cNvSpPr/>
            <p:nvPr/>
          </p:nvSpPr>
          <p:spPr>
            <a:xfrm>
              <a:off x="2694078" y="6345816"/>
              <a:ext cx="449162" cy="369332"/>
            </a:xfrm>
            <a:prstGeom prst="rect">
              <a:avLst/>
            </a:prstGeom>
          </p:spPr>
          <p:txBody>
            <a:bodyPr wrap="none">
              <a:spAutoFit/>
            </a:bodyPr>
            <a:lstStyle/>
            <a:p>
              <a:r>
                <a:rPr lang="es-ES" dirty="0" smtClean="0"/>
                <a:t>O</a:t>
              </a:r>
              <a:r>
                <a:rPr lang="es-ES" baseline="-25000" dirty="0" smtClean="0"/>
                <a:t>2</a:t>
              </a:r>
              <a:endParaRPr lang="es-ES" dirty="0"/>
            </a:p>
          </p:txBody>
        </p:sp>
      </p:grpSp>
      <p:sp>
        <p:nvSpPr>
          <p:cNvPr id="32" name="31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4 Rectángulo"/>
          <p:cNvSpPr>
            <a:spLocks noChangeArrowheads="1"/>
          </p:cNvSpPr>
          <p:nvPr/>
        </p:nvSpPr>
        <p:spPr bwMode="auto">
          <a:xfrm>
            <a:off x="0" y="0"/>
            <a:ext cx="9144000" cy="1077913"/>
          </a:xfrm>
          <a:prstGeom prst="rect">
            <a:avLst/>
          </a:prstGeom>
          <a:noFill/>
          <a:ln w="9525">
            <a:noFill/>
            <a:miter lim="800000"/>
            <a:headEnd/>
            <a:tailEnd/>
          </a:ln>
        </p:spPr>
        <p:txBody>
          <a:bodyPr>
            <a:spAutoFit/>
          </a:bodyPr>
          <a:lstStyle/>
          <a:p>
            <a:pPr algn="ctr"/>
            <a:r>
              <a:rPr lang="en-US" sz="3200" b="1" dirty="0"/>
              <a:t>Hypothesis of the molecular atomic theory of Dalton</a:t>
            </a:r>
            <a:endParaRPr lang="es-ES" sz="3200" b="1" dirty="0"/>
          </a:p>
        </p:txBody>
      </p:sp>
      <p:sp>
        <p:nvSpPr>
          <p:cNvPr id="11267" name="3 Rectángulo"/>
          <p:cNvSpPr>
            <a:spLocks noChangeArrowheads="1"/>
          </p:cNvSpPr>
          <p:nvPr/>
        </p:nvSpPr>
        <p:spPr bwMode="auto">
          <a:xfrm>
            <a:off x="0" y="1344613"/>
            <a:ext cx="9144000" cy="831850"/>
          </a:xfrm>
          <a:prstGeom prst="rect">
            <a:avLst/>
          </a:prstGeom>
          <a:solidFill>
            <a:schemeClr val="bg2">
              <a:lumMod val="75000"/>
            </a:schemeClr>
          </a:solidFill>
          <a:ln w="9525">
            <a:noFill/>
            <a:miter lim="800000"/>
            <a:headEnd/>
            <a:tailEnd/>
          </a:ln>
        </p:spPr>
        <p:txBody>
          <a:bodyPr>
            <a:spAutoFit/>
          </a:bodyPr>
          <a:lstStyle/>
          <a:p>
            <a:pPr algn="just">
              <a:defRPr/>
            </a:pPr>
            <a:r>
              <a:rPr lang="en-US" sz="2400" dirty="0"/>
              <a:t>The molecules of the substances are formed by other smaller particles called atoms</a:t>
            </a:r>
            <a:endParaRPr lang="es-ES" sz="2400" dirty="0"/>
          </a:p>
        </p:txBody>
      </p:sp>
      <p:sp>
        <p:nvSpPr>
          <p:cNvPr id="11268" name="5 Rectángulo"/>
          <p:cNvSpPr>
            <a:spLocks noChangeArrowheads="1"/>
          </p:cNvSpPr>
          <p:nvPr/>
        </p:nvSpPr>
        <p:spPr bwMode="auto">
          <a:xfrm>
            <a:off x="0" y="2514600"/>
            <a:ext cx="9144000" cy="1200150"/>
          </a:xfrm>
          <a:prstGeom prst="rect">
            <a:avLst/>
          </a:prstGeom>
          <a:solidFill>
            <a:schemeClr val="bg2">
              <a:lumMod val="75000"/>
            </a:schemeClr>
          </a:solidFill>
          <a:ln w="9525">
            <a:noFill/>
            <a:miter lim="800000"/>
            <a:headEnd/>
            <a:tailEnd/>
          </a:ln>
        </p:spPr>
        <p:txBody>
          <a:bodyPr>
            <a:spAutoFit/>
          </a:bodyPr>
          <a:lstStyle/>
          <a:p>
            <a:pPr algn="just">
              <a:defRPr/>
            </a:pPr>
            <a:r>
              <a:rPr lang="en-US" sz="2400" dirty="0"/>
              <a:t>In order to explain the structure of the substances that exist in the nature, the scientists suppose that 90 atom classes exist. We call </a:t>
            </a:r>
            <a:r>
              <a:rPr lang="en-US" sz="2400" dirty="0" smtClean="0"/>
              <a:t>each </a:t>
            </a:r>
            <a:r>
              <a:rPr lang="en-US" sz="2400" dirty="0"/>
              <a:t>type of </a:t>
            </a:r>
            <a:r>
              <a:rPr lang="en-US" sz="2400" dirty="0" smtClean="0"/>
              <a:t>atom an element </a:t>
            </a:r>
            <a:r>
              <a:rPr lang="en-US" sz="2400" dirty="0"/>
              <a:t>(to each atom class).</a:t>
            </a:r>
            <a:endParaRPr lang="es-ES" sz="2400" dirty="0"/>
          </a:p>
        </p:txBody>
      </p:sp>
      <p:sp>
        <p:nvSpPr>
          <p:cNvPr id="11269" name="7 Rectángulo"/>
          <p:cNvSpPr>
            <a:spLocks noChangeArrowheads="1"/>
          </p:cNvSpPr>
          <p:nvPr/>
        </p:nvSpPr>
        <p:spPr bwMode="auto">
          <a:xfrm>
            <a:off x="0" y="4379913"/>
            <a:ext cx="9144000" cy="1200150"/>
          </a:xfrm>
          <a:prstGeom prst="rect">
            <a:avLst/>
          </a:prstGeom>
          <a:solidFill>
            <a:schemeClr val="bg2">
              <a:lumMod val="75000"/>
            </a:schemeClr>
          </a:solidFill>
          <a:ln w="9525">
            <a:noFill/>
            <a:miter lim="800000"/>
            <a:headEnd/>
            <a:tailEnd/>
          </a:ln>
        </p:spPr>
        <p:txBody>
          <a:bodyPr>
            <a:spAutoFit/>
          </a:bodyPr>
          <a:lstStyle/>
          <a:p>
            <a:pPr algn="just">
              <a:defRPr/>
            </a:pPr>
            <a:r>
              <a:rPr lang="en-US" sz="2400" dirty="0"/>
              <a:t>When a substance is a simple substance, all the atoms that form their molecules are equal. When a substance is a compound, their molecules are formed by at least two atom classes.</a:t>
            </a:r>
            <a:endParaRPr lang="es-ES" sz="2400" dirty="0"/>
          </a:p>
        </p:txBody>
      </p:sp>
      <p:sp>
        <p:nvSpPr>
          <p:cNvPr id="6" name="5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4 Rectángulo"/>
          <p:cNvSpPr>
            <a:spLocks noChangeArrowheads="1"/>
          </p:cNvSpPr>
          <p:nvPr/>
        </p:nvSpPr>
        <p:spPr bwMode="auto">
          <a:xfrm>
            <a:off x="0" y="568309"/>
            <a:ext cx="9144000" cy="646113"/>
          </a:xfrm>
          <a:prstGeom prst="rect">
            <a:avLst/>
          </a:prstGeom>
          <a:noFill/>
          <a:ln w="9525">
            <a:noFill/>
            <a:miter lim="800000"/>
            <a:headEnd/>
            <a:tailEnd/>
          </a:ln>
        </p:spPr>
        <p:txBody>
          <a:bodyPr>
            <a:spAutoFit/>
          </a:bodyPr>
          <a:lstStyle/>
          <a:p>
            <a:r>
              <a:rPr lang="en-US" dirty="0"/>
              <a:t>Each element </a:t>
            </a:r>
            <a:r>
              <a:rPr lang="en-US" dirty="0" smtClean="0"/>
              <a:t>is represented  </a:t>
            </a:r>
            <a:r>
              <a:rPr lang="en-US" dirty="0"/>
              <a:t>by </a:t>
            </a:r>
            <a:r>
              <a:rPr lang="en-US" dirty="0" smtClean="0"/>
              <a:t>a </a:t>
            </a:r>
            <a:r>
              <a:rPr lang="en-US" dirty="0"/>
              <a:t>symbol, that is a capital letter, or two letters, the first capital letter and the </a:t>
            </a:r>
            <a:r>
              <a:rPr lang="en-US" dirty="0" smtClean="0"/>
              <a:t>second a lowercase </a:t>
            </a:r>
            <a:r>
              <a:rPr lang="en-US" dirty="0"/>
              <a:t>letter</a:t>
            </a:r>
            <a:endParaRPr lang="es-ES" dirty="0"/>
          </a:p>
        </p:txBody>
      </p:sp>
      <p:sp>
        <p:nvSpPr>
          <p:cNvPr id="11267" name="6 Rectángulo"/>
          <p:cNvSpPr>
            <a:spLocks noChangeArrowheads="1"/>
          </p:cNvSpPr>
          <p:nvPr/>
        </p:nvSpPr>
        <p:spPr bwMode="auto">
          <a:xfrm>
            <a:off x="0" y="1290629"/>
            <a:ext cx="9144000" cy="923925"/>
          </a:xfrm>
          <a:prstGeom prst="rect">
            <a:avLst/>
          </a:prstGeom>
          <a:noFill/>
          <a:ln w="9525">
            <a:noFill/>
            <a:miter lim="800000"/>
            <a:headEnd/>
            <a:tailEnd/>
          </a:ln>
        </p:spPr>
        <p:txBody>
          <a:bodyPr>
            <a:spAutoFit/>
          </a:bodyPr>
          <a:lstStyle/>
          <a:p>
            <a:pPr algn="just"/>
            <a:r>
              <a:rPr lang="en-US" dirty="0"/>
              <a:t>In order to represent the substances, we use formulas.  In the formulas, we write the symbols of the atoms  that form the molecule and numbers like subscripts that they indicate how many atoms of that class there are in each molecule.</a:t>
            </a:r>
            <a:endParaRPr lang="es-ES" dirty="0"/>
          </a:p>
        </p:txBody>
      </p:sp>
      <p:graphicFrame>
        <p:nvGraphicFramePr>
          <p:cNvPr id="8" name="7 Tabla"/>
          <p:cNvGraphicFramePr>
            <a:graphicFrameLocks noGrp="1"/>
          </p:cNvGraphicFramePr>
          <p:nvPr/>
        </p:nvGraphicFramePr>
        <p:xfrm>
          <a:off x="142875" y="2336028"/>
          <a:ext cx="8807424" cy="4379120"/>
        </p:xfrm>
        <a:graphic>
          <a:graphicData uri="http://schemas.openxmlformats.org/drawingml/2006/table">
            <a:tbl>
              <a:tblPr firstRow="1" bandRow="1">
                <a:tableStyleId>{5C22544A-7EE6-4342-B048-85BDC9FD1C3A}</a:tableStyleId>
              </a:tblPr>
              <a:tblGrid>
                <a:gridCol w="2935808"/>
                <a:gridCol w="2935808"/>
                <a:gridCol w="2935808"/>
              </a:tblGrid>
              <a:tr h="535785">
                <a:tc>
                  <a:txBody>
                    <a:bodyPr/>
                    <a:lstStyle/>
                    <a:p>
                      <a:pPr algn="ctr"/>
                      <a:r>
                        <a:rPr lang="es-ES" sz="2600" dirty="0" smtClean="0">
                          <a:solidFill>
                            <a:schemeClr val="tx1"/>
                          </a:solidFill>
                        </a:rPr>
                        <a:t>Substance </a:t>
                      </a:r>
                    </a:p>
                    <a:p>
                      <a:pPr algn="ctr"/>
                      <a:r>
                        <a:rPr lang="es-ES" sz="2600" dirty="0" smtClean="0">
                          <a:solidFill>
                            <a:schemeClr val="tx1"/>
                          </a:solidFill>
                        </a:rPr>
                        <a:t>Name and formula</a:t>
                      </a:r>
                      <a:endParaRPr lang="es-ES" sz="2600" dirty="0">
                        <a:solidFill>
                          <a:schemeClr val="tx1"/>
                        </a:solidFill>
                      </a:endParaRPr>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2600" dirty="0" smtClean="0">
                          <a:solidFill>
                            <a:schemeClr val="tx1"/>
                          </a:solidFill>
                        </a:rPr>
                        <a:t>Meaning of the formula</a:t>
                      </a:r>
                      <a:endParaRPr lang="es-ES" sz="2600" dirty="0">
                        <a:solidFill>
                          <a:schemeClr val="tx1"/>
                        </a:solidFill>
                      </a:endParaRPr>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s-ES" sz="2600" dirty="0" smtClean="0">
                          <a:solidFill>
                            <a:schemeClr val="tx1"/>
                          </a:solidFill>
                        </a:rPr>
                        <a:t>Drawing of the molecule</a:t>
                      </a:r>
                      <a:endParaRPr lang="es-ES" sz="2600" dirty="0">
                        <a:solidFill>
                          <a:schemeClr val="tx1"/>
                        </a:solidFill>
                      </a:endParaRPr>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35785">
                <a:tc>
                  <a:txBody>
                    <a:bodyPr/>
                    <a:lstStyle/>
                    <a:p>
                      <a:r>
                        <a:rPr lang="es-ES" sz="2400" dirty="0" smtClean="0"/>
                        <a:t>Iron, Fe</a:t>
                      </a:r>
                      <a:endParaRPr lang="es-ES" sz="24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n-US" sz="1600" dirty="0" smtClean="0"/>
                        <a:t>The iron molecules are formed by an iron atom</a:t>
                      </a:r>
                      <a:endParaRPr lang="es-ES" sz="1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lang="es-ES" sz="2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35785">
                <a:tc>
                  <a:txBody>
                    <a:bodyPr/>
                    <a:lstStyle/>
                    <a:p>
                      <a:r>
                        <a:rPr lang="es-ES" sz="2400" dirty="0" smtClean="0"/>
                        <a:t>Oxygen, </a:t>
                      </a:r>
                      <a:r>
                        <a:rPr lang="es-ES" sz="2400" dirty="0" smtClean="0">
                          <a:solidFill>
                            <a:schemeClr val="tx1"/>
                          </a:solidFill>
                        </a:rPr>
                        <a:t>O</a:t>
                      </a:r>
                      <a:r>
                        <a:rPr lang="es-ES" sz="2400" baseline="-25000" dirty="0" smtClean="0">
                          <a:solidFill>
                            <a:schemeClr val="tx1"/>
                          </a:solidFill>
                        </a:rPr>
                        <a:t>2</a:t>
                      </a:r>
                      <a:r>
                        <a:rPr lang="es-ES" sz="2400" dirty="0" smtClean="0">
                          <a:solidFill>
                            <a:schemeClr val="tx1"/>
                          </a:solidFill>
                        </a:rPr>
                        <a:t> </a:t>
                      </a:r>
                      <a:endParaRPr lang="es-ES" sz="2400" dirty="0">
                        <a:solidFill>
                          <a:schemeClr val="tx1"/>
                        </a:solidFill>
                      </a:endParaRPr>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n-US" sz="1600" dirty="0" smtClean="0"/>
                        <a:t>The oxygen molecules are formed by two oxygen atoms</a:t>
                      </a:r>
                      <a:endParaRPr lang="es-ES" sz="1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lang="es-ES" sz="2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35785">
                <a:tc>
                  <a:txBody>
                    <a:bodyPr/>
                    <a:lstStyle/>
                    <a:p>
                      <a:r>
                        <a:rPr lang="es-ES" sz="2400" dirty="0" smtClean="0"/>
                        <a:t>Carbon dioxide, </a:t>
                      </a:r>
                      <a:r>
                        <a:rPr lang="es-ES" sz="2400" dirty="0" smtClean="0">
                          <a:solidFill>
                            <a:schemeClr val="tx1"/>
                          </a:solidFill>
                        </a:rPr>
                        <a:t>CO</a:t>
                      </a:r>
                      <a:r>
                        <a:rPr lang="es-ES" sz="2400" baseline="-25000" dirty="0" smtClean="0">
                          <a:solidFill>
                            <a:schemeClr val="tx1"/>
                          </a:solidFill>
                        </a:rPr>
                        <a:t>2</a:t>
                      </a:r>
                      <a:r>
                        <a:rPr lang="es-ES" sz="2400" dirty="0" smtClean="0">
                          <a:solidFill>
                            <a:schemeClr val="accent6">
                              <a:lumMod val="75000"/>
                            </a:schemeClr>
                          </a:solidFill>
                        </a:rPr>
                        <a:t> </a:t>
                      </a:r>
                      <a:endParaRPr lang="es-ES" sz="24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just"/>
                      <a:r>
                        <a:rPr lang="en-US" sz="1600" dirty="0" smtClean="0"/>
                        <a:t>The carbon dioxide molecules are formed by the union of a carbon atom and two oxygen atoms</a:t>
                      </a:r>
                      <a:endParaRPr lang="es-ES" sz="1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lang="es-ES" sz="2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535785">
                <a:tc>
                  <a:txBody>
                    <a:bodyPr/>
                    <a:lstStyle/>
                    <a:p>
                      <a:r>
                        <a:rPr lang="es-ES" sz="2400" dirty="0" smtClean="0"/>
                        <a:t>Water, </a:t>
                      </a:r>
                      <a:r>
                        <a:rPr lang="es-ES" sz="2400" dirty="0" smtClean="0">
                          <a:solidFill>
                            <a:schemeClr val="tx1"/>
                          </a:solidFill>
                        </a:rPr>
                        <a:t>H</a:t>
                      </a:r>
                      <a:r>
                        <a:rPr lang="es-ES" sz="2400" baseline="-25000" dirty="0" smtClean="0">
                          <a:solidFill>
                            <a:schemeClr val="tx1"/>
                          </a:solidFill>
                        </a:rPr>
                        <a:t>2</a:t>
                      </a:r>
                      <a:r>
                        <a:rPr lang="es-ES" sz="2400" baseline="0" dirty="0" smtClean="0">
                          <a:solidFill>
                            <a:schemeClr val="tx1"/>
                          </a:solidFill>
                        </a:rPr>
                        <a:t>O </a:t>
                      </a:r>
                      <a:endParaRPr lang="es-ES" sz="2400" dirty="0">
                        <a:solidFill>
                          <a:schemeClr val="tx1"/>
                        </a:solidFill>
                      </a:endParaRPr>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The</a:t>
                      </a:r>
                      <a:r>
                        <a:rPr lang="en-US" sz="1600" baseline="0" dirty="0" smtClean="0"/>
                        <a:t> water</a:t>
                      </a:r>
                      <a:r>
                        <a:rPr lang="en-US" sz="1600" dirty="0" smtClean="0"/>
                        <a:t> molecules are formed by the union of an oxygen atom and two hydrogen atoms</a:t>
                      </a:r>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lang="es-ES" sz="2600" dirty="0"/>
                    </a:p>
                  </a:txBody>
                  <a:tcPr marL="132111" marR="132111" marT="66056" marB="660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9" name="8 Conector"/>
          <p:cNvSpPr/>
          <p:nvPr/>
        </p:nvSpPr>
        <p:spPr>
          <a:xfrm>
            <a:off x="7250133" y="3462339"/>
            <a:ext cx="250825" cy="252413"/>
          </a:xfrm>
          <a:prstGeom prst="flowChartConnector">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grpSp>
        <p:nvGrpSpPr>
          <p:cNvPr id="11295" name="20 Grupo"/>
          <p:cNvGrpSpPr>
            <a:grpSpLocks/>
          </p:cNvGrpSpPr>
          <p:nvPr/>
        </p:nvGrpSpPr>
        <p:grpSpPr bwMode="auto">
          <a:xfrm>
            <a:off x="7178696" y="4068769"/>
            <a:ext cx="322262" cy="288925"/>
            <a:chOff x="7000892" y="3595204"/>
            <a:chExt cx="322876" cy="288562"/>
          </a:xfrm>
        </p:grpSpPr>
        <p:sp>
          <p:nvSpPr>
            <p:cNvPr id="10" name="9 Conector"/>
            <p:cNvSpPr/>
            <p:nvPr/>
          </p:nvSpPr>
          <p:spPr>
            <a:xfrm>
              <a:off x="7000892" y="3595204"/>
              <a:ext cx="179729" cy="180748"/>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1" name="10 Conector"/>
            <p:cNvSpPr/>
            <p:nvPr/>
          </p:nvSpPr>
          <p:spPr>
            <a:xfrm>
              <a:off x="7144039" y="3703018"/>
              <a:ext cx="179729" cy="180748"/>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grpSp>
      <p:grpSp>
        <p:nvGrpSpPr>
          <p:cNvPr id="11296" name="18 Grupo"/>
          <p:cNvGrpSpPr>
            <a:grpSpLocks/>
          </p:cNvGrpSpPr>
          <p:nvPr/>
        </p:nvGrpSpPr>
        <p:grpSpPr bwMode="auto">
          <a:xfrm>
            <a:off x="7142185" y="4927612"/>
            <a:ext cx="573087" cy="215900"/>
            <a:chOff x="6606578" y="4500570"/>
            <a:chExt cx="574314" cy="216000"/>
          </a:xfrm>
        </p:grpSpPr>
        <p:sp>
          <p:nvSpPr>
            <p:cNvPr id="12" name="11 Conector"/>
            <p:cNvSpPr/>
            <p:nvPr/>
          </p:nvSpPr>
          <p:spPr>
            <a:xfrm>
              <a:off x="6606578" y="4535511"/>
              <a:ext cx="179771" cy="17947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4" name="13 Conector"/>
            <p:cNvSpPr/>
            <p:nvPr/>
          </p:nvSpPr>
          <p:spPr>
            <a:xfrm>
              <a:off x="7001121" y="4535511"/>
              <a:ext cx="179771" cy="179470"/>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3" name="12 Conector"/>
            <p:cNvSpPr/>
            <p:nvPr/>
          </p:nvSpPr>
          <p:spPr>
            <a:xfrm>
              <a:off x="6786349" y="4500570"/>
              <a:ext cx="216362" cy="216000"/>
            </a:xfrm>
            <a:prstGeom prst="flowChartConnector">
              <a:avLst/>
            </a:prstGeom>
            <a:solidFill>
              <a:schemeClr val="bg2">
                <a:lumMod val="1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grpSp>
      <p:grpSp>
        <p:nvGrpSpPr>
          <p:cNvPr id="11297" name="19 Grupo"/>
          <p:cNvGrpSpPr>
            <a:grpSpLocks/>
          </p:cNvGrpSpPr>
          <p:nvPr/>
        </p:nvGrpSpPr>
        <p:grpSpPr bwMode="auto">
          <a:xfrm>
            <a:off x="7286644" y="6035695"/>
            <a:ext cx="322262" cy="250825"/>
            <a:chOff x="6964330" y="5715016"/>
            <a:chExt cx="321752" cy="250876"/>
          </a:xfrm>
        </p:grpSpPr>
        <p:sp>
          <p:nvSpPr>
            <p:cNvPr id="16" name="15 Conector"/>
            <p:cNvSpPr/>
            <p:nvPr/>
          </p:nvSpPr>
          <p:spPr>
            <a:xfrm>
              <a:off x="6964330" y="5857920"/>
              <a:ext cx="107779" cy="107972"/>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7" name="16 Conector"/>
            <p:cNvSpPr/>
            <p:nvPr/>
          </p:nvSpPr>
          <p:spPr>
            <a:xfrm>
              <a:off x="7178303" y="5857920"/>
              <a:ext cx="107779" cy="107972"/>
            </a:xfrm>
            <a:prstGeom prst="flowChartConnec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5" name="14 Conector"/>
            <p:cNvSpPr/>
            <p:nvPr/>
          </p:nvSpPr>
          <p:spPr>
            <a:xfrm>
              <a:off x="7035654" y="5715016"/>
              <a:ext cx="179104" cy="179424"/>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grpSp>
      <p:sp>
        <p:nvSpPr>
          <p:cNvPr id="18" name="4 CuadroTexto"/>
          <p:cNvSpPr txBox="1">
            <a:spLocks noChangeArrowheads="1"/>
          </p:cNvSpPr>
          <p:nvPr/>
        </p:nvSpPr>
        <p:spPr bwMode="auto">
          <a:xfrm>
            <a:off x="0" y="0"/>
            <a:ext cx="9144000" cy="584200"/>
          </a:xfrm>
          <a:prstGeom prst="rect">
            <a:avLst/>
          </a:prstGeom>
          <a:noFill/>
          <a:ln w="9525">
            <a:noFill/>
            <a:miter lim="800000"/>
            <a:headEnd/>
            <a:tailEnd/>
          </a:ln>
        </p:spPr>
        <p:txBody>
          <a:bodyPr>
            <a:spAutoFit/>
          </a:bodyPr>
          <a:lstStyle/>
          <a:p>
            <a:pPr algn="ctr"/>
            <a:r>
              <a:rPr lang="es-ES" sz="3200" b="1" dirty="0" smtClean="0"/>
              <a:t>Elements and formulas</a:t>
            </a:r>
            <a:endParaRPr lang="es-ES" sz="3200" b="1" dirty="0"/>
          </a:p>
        </p:txBody>
      </p:sp>
      <p:sp>
        <p:nvSpPr>
          <p:cNvPr id="19" name="18 Marcador de pie de página"/>
          <p:cNvSpPr>
            <a:spLocks noGrp="1"/>
          </p:cNvSpPr>
          <p:nvPr>
            <p:ph type="ftr" sz="quarter" idx="11"/>
          </p:nvPr>
        </p:nvSpPr>
        <p:spPr/>
        <p:txBody>
          <a:bodyPr/>
          <a:lstStyle/>
          <a:p>
            <a:pPr>
              <a:defRPr/>
            </a:pPr>
            <a:r>
              <a:rPr lang="es-ES" smtClean="0"/>
              <a:t>Susana Morales Bernal</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3620</Words>
  <Application>Microsoft Office PowerPoint</Application>
  <PresentationFormat>Presentación en pantalla (4:3)</PresentationFormat>
  <Paragraphs>641</Paragraphs>
  <Slides>37</Slides>
  <Notes>37</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UNIT 4: Chemical and physical changes</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GLOSSARY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Susana</dc:creator>
  <cp:lastModifiedBy>Susana</cp:lastModifiedBy>
  <cp:revision>1161</cp:revision>
  <dcterms:modified xsi:type="dcterms:W3CDTF">2011-06-23T14:46:38Z</dcterms:modified>
</cp:coreProperties>
</file>