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3" r:id="rId3"/>
    <p:sldId id="258" r:id="rId4"/>
    <p:sldId id="259" r:id="rId5"/>
    <p:sldId id="260" r:id="rId6"/>
    <p:sldId id="263" r:id="rId7"/>
    <p:sldId id="264" r:id="rId8"/>
    <p:sldId id="265" r:id="rId9"/>
    <p:sldId id="266" r:id="rId10"/>
    <p:sldId id="267" r:id="rId11"/>
    <p:sldId id="269" r:id="rId12"/>
    <p:sldId id="270" r:id="rId13"/>
    <p:sldId id="297" r:id="rId14"/>
    <p:sldId id="302" r:id="rId15"/>
    <p:sldId id="272" r:id="rId16"/>
    <p:sldId id="276" r:id="rId17"/>
    <p:sldId id="284" r:id="rId18"/>
    <p:sldId id="279" r:id="rId19"/>
    <p:sldId id="277" r:id="rId20"/>
    <p:sldId id="278" r:id="rId21"/>
    <p:sldId id="280" r:id="rId22"/>
    <p:sldId id="273" r:id="rId23"/>
    <p:sldId id="281" r:id="rId24"/>
    <p:sldId id="285" r:id="rId25"/>
    <p:sldId id="286" r:id="rId26"/>
    <p:sldId id="287" r:id="rId27"/>
    <p:sldId id="300" r:id="rId28"/>
    <p:sldId id="288" r:id="rId29"/>
    <p:sldId id="290" r:id="rId30"/>
    <p:sldId id="291" r:id="rId31"/>
    <p:sldId id="293" r:id="rId32"/>
    <p:sldId id="299" r:id="rId33"/>
    <p:sldId id="294" r:id="rId34"/>
    <p:sldId id="298" r:id="rId35"/>
    <p:sldId id="296" r:id="rId3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051"/>
    <a:srgbClr val="E75335"/>
    <a:srgbClr val="EC6630"/>
    <a:srgbClr val="E43D1C"/>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3" autoAdjust="0"/>
    <p:restoredTop sz="86364" autoAdjust="0"/>
  </p:normalViewPr>
  <p:slideViewPr>
    <p:cSldViewPr>
      <p:cViewPr varScale="1">
        <p:scale>
          <a:sx n="114" d="100"/>
          <a:sy n="114" d="100"/>
        </p:scale>
        <p:origin x="-1470" y="-102"/>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142283F-53AD-4244-935E-AC3420D52318}" type="datetimeFigureOut">
              <a:rPr lang="es-ES"/>
              <a:pPr>
                <a:defRPr/>
              </a:pPr>
              <a:t>18/06/2011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EF4528B-FA81-4BE3-92AE-4908D8B15289}"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389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9EF62E-96AE-4B05-A01C-CDFA033697BC}" type="slidenum">
              <a:rPr lang="es-ES" smtClean="0"/>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81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81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EAAA56-2161-4F9B-A182-246800E0BBCE}" type="slidenum">
              <a:rPr lang="es-ES" smtClean="0"/>
              <a:pPr/>
              <a:t>10</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91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915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2DD9F62-625F-4FEB-863B-2F0018034588}" type="slidenum">
              <a:rPr lang="es-ES" smtClean="0"/>
              <a:pPr/>
              <a:t>11</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0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5018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F41DDD-E584-4718-B33F-F5D957D04E6A}" type="slidenum">
              <a:rPr lang="es-ES" smtClean="0"/>
              <a:pPr/>
              <a:t>12</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12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512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53838A-F8B8-4587-AA57-3DB693923F66}" type="slidenum">
              <a:rPr lang="es-ES" smtClean="0"/>
              <a:pPr/>
              <a:t>13</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F639FC-8A9A-4928-821A-F9276257C2D9}" type="slidenum">
              <a:rPr lang="es-ES" smtClean="0"/>
              <a:pPr/>
              <a:t>14</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32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09DACB-90B3-4079-A608-B82D415C7A92}" type="slidenum">
              <a:rPr lang="es-ES" smtClean="0"/>
              <a:pPr/>
              <a:t>15</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42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42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A2D437-8926-4F25-A02F-CF40B3E23BBF}" type="slidenum">
              <a:rPr lang="es-ES" smtClean="0"/>
              <a:pPr/>
              <a:t>16</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53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32E8C5-73F8-4E0D-8114-92E04CA97F50}" type="slidenum">
              <a:rPr lang="es-ES" smtClean="0"/>
              <a:pPr/>
              <a:t>17</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632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63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AB505B-3B3E-4056-B5CC-06F444C9E9A8}" type="slidenum">
              <a:rPr lang="es-ES" smtClean="0"/>
              <a:pPr/>
              <a:t>18</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73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66DB81-2FB6-4682-82D6-708B133D970C}" type="slidenum">
              <a:rPr lang="es-ES" smtClean="0"/>
              <a:pPr/>
              <a:t>19</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399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34F1EB-1957-47C7-BD31-A64CA7AD9058}" type="slidenum">
              <a:rPr lang="es-ES" smtClean="0"/>
              <a:pPr/>
              <a:t>2</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837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83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75ACB7-4B50-466E-B6D0-8726D42685A3}" type="slidenum">
              <a:rPr lang="es-ES" smtClean="0"/>
              <a:pPr/>
              <a:t>20</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593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DEFA37-856C-44B5-8F96-5B9007D182C4}" type="slidenum">
              <a:rPr lang="es-ES" smtClean="0"/>
              <a:pPr/>
              <a:t>21</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04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042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2609DD-86BE-4865-9891-9987D8A28384}" type="slidenum">
              <a:rPr lang="es-ES" smtClean="0"/>
              <a:pPr/>
              <a:t>22</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144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EACF21-5536-4B59-9571-F5C199023202}" type="slidenum">
              <a:rPr lang="es-ES" smtClean="0"/>
              <a:pPr/>
              <a:t>23</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246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246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EB9CF8-373D-4D62-A93F-4A9779D86857}" type="slidenum">
              <a:rPr lang="es-ES" smtClean="0"/>
              <a:pPr/>
              <a:t>24</a:t>
            </a:fld>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349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D82F75-866F-44DB-9C94-2EA09BBB4CCC}" type="slidenum">
              <a:rPr lang="es-ES" smtClean="0"/>
              <a:pPr/>
              <a:t>25</a:t>
            </a:fld>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451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E6B69A-7F9F-4D7E-A414-F402705C0FBB}" type="slidenum">
              <a:rPr lang="es-ES" smtClean="0"/>
              <a:pPr/>
              <a:t>26</a:t>
            </a:fld>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554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E8F44C-2BF3-444F-9A18-A353B40A2AA3}" type="slidenum">
              <a:rPr lang="es-ES" smtClean="0"/>
              <a:pPr/>
              <a:t>27</a:t>
            </a:fld>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656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65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74D32B-0DC9-4CBA-B1D4-B942D2F962DC}" type="slidenum">
              <a:rPr lang="es-ES" smtClean="0"/>
              <a:pPr/>
              <a:t>28</a:t>
            </a:fld>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BFF0B1-537D-48A8-A671-23A22CC4803B}" type="slidenum">
              <a:rPr lang="es-ES" smtClean="0"/>
              <a:pPr/>
              <a:t>29</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A4B908-D7A1-445F-B715-8F5B7296441F}" type="slidenum">
              <a:rPr lang="es-ES" smtClean="0"/>
              <a:pPr/>
              <a:t>3</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861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86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005A84-7035-4DF3-9AC9-621A79A13033}" type="slidenum">
              <a:rPr lang="es-ES" smtClean="0"/>
              <a:pPr/>
              <a:t>30</a:t>
            </a:fld>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963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696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4A395A-0142-4B32-9326-A8F3635B5D64}" type="slidenum">
              <a:rPr lang="es-ES" smtClean="0"/>
              <a:pPr/>
              <a:t>31</a:t>
            </a:fld>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06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706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2A5885-E0CB-490A-8E66-FD2DC4CF3FAD}" type="slidenum">
              <a:rPr lang="es-ES" smtClean="0"/>
              <a:pPr/>
              <a:t>32</a:t>
            </a:fld>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16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716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C20E16-7079-4A46-AD29-D2C4E2AB4249}" type="slidenum">
              <a:rPr lang="es-ES" smtClean="0"/>
              <a:pPr/>
              <a:t>33</a:t>
            </a:fld>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27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727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94E5AE-43B6-4C2E-892F-FF140928A6CD}" type="slidenum">
              <a:rPr lang="es-ES" smtClean="0"/>
              <a:pPr/>
              <a:t>34</a:t>
            </a:fld>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37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7373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005810-0295-4CFF-8B98-0F84E2C0977B}" type="slidenum">
              <a:rPr lang="es-ES" smtClean="0"/>
              <a:pPr/>
              <a:t>35</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BA1328-9280-487F-8011-574EA0C660AA}" type="slidenum">
              <a:rPr lang="es-ES" smtClean="0"/>
              <a:pPr/>
              <a:t>4</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0E4DE7-7127-40B5-9CE8-D28B7BB09AA0}" type="slidenum">
              <a:rPr lang="es-ES" smtClean="0"/>
              <a:pPr/>
              <a:t>5</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97F9FF-015E-4246-BF93-EB4F275FB820}" type="slidenum">
              <a:rPr lang="es-ES" smtClean="0"/>
              <a:pPr/>
              <a:t>6</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505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506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D0B642-16B8-40AD-8D10-E3ECF9187BD2}" type="slidenum">
              <a:rPr lang="es-ES" smtClean="0"/>
              <a:pPr/>
              <a:t>7</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608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608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58DB43-3835-4AFA-BDEB-12D9C28CCC79}" type="slidenum">
              <a:rPr lang="es-ES" smtClean="0"/>
              <a:pPr/>
              <a:t>8</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710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2AFA92-FC7A-45FD-812C-A3523382A791}" type="slidenum">
              <a:rPr lang="es-ES" smtClean="0"/>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3603085-91C3-490C-A4A2-C6DE1375871D}" type="datetime1">
              <a:rPr lang="es-ES"/>
              <a:pPr>
                <a:defRPr/>
              </a:pPr>
              <a:t>18/06/2011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E848295A-3C05-4AFF-A464-0B1FE14B89D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82B876E-9F21-4880-837F-B7134FC9C93E}" type="datetime1">
              <a:rPr lang="es-ES"/>
              <a:pPr>
                <a:defRPr/>
              </a:pPr>
              <a:t>18/06/2011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FF1574B2-4DCC-48FB-9AA6-EE24BD5838E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E572D24-6AF6-47CB-AFB8-B5FEA4A7D708}" type="datetime1">
              <a:rPr lang="es-ES"/>
              <a:pPr>
                <a:defRPr/>
              </a:pPr>
              <a:t>18/06/2011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BED69D17-31B3-4B25-8C93-7DDCBF032B2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9412C62-8C18-416A-A78E-4E08978AFE59}" type="datetime1">
              <a:rPr lang="es-ES"/>
              <a:pPr>
                <a:defRPr/>
              </a:pPr>
              <a:t>18/06/2011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31008393-888D-4F1D-A330-162845836199}"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4D2EFD9-02AF-4E92-8909-E64FD6C32D89}" type="datetime1">
              <a:rPr lang="es-ES"/>
              <a:pPr>
                <a:defRPr/>
              </a:pPr>
              <a:t>18/06/2011</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6" name="5 Marcador de número de diapositiva"/>
          <p:cNvSpPr>
            <a:spLocks noGrp="1"/>
          </p:cNvSpPr>
          <p:nvPr>
            <p:ph type="sldNum" sz="quarter" idx="12"/>
          </p:nvPr>
        </p:nvSpPr>
        <p:spPr/>
        <p:txBody>
          <a:bodyPr/>
          <a:lstStyle>
            <a:lvl1pPr>
              <a:defRPr/>
            </a:lvl1pPr>
          </a:lstStyle>
          <a:p>
            <a:pPr>
              <a:defRPr/>
            </a:pPr>
            <a:fld id="{406FCCA8-8C0E-4315-90B8-AE52F82C856A}"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9D5E7AD0-9405-4AAF-AE7B-68BF09A3C68C}" type="datetime1">
              <a:rPr lang="es-ES"/>
              <a:pPr>
                <a:defRPr/>
              </a:pPr>
              <a:t>18/06/2011</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7" name="5 Marcador de número de diapositiva"/>
          <p:cNvSpPr>
            <a:spLocks noGrp="1"/>
          </p:cNvSpPr>
          <p:nvPr>
            <p:ph type="sldNum" sz="quarter" idx="12"/>
          </p:nvPr>
        </p:nvSpPr>
        <p:spPr/>
        <p:txBody>
          <a:bodyPr/>
          <a:lstStyle>
            <a:lvl1pPr>
              <a:defRPr/>
            </a:lvl1pPr>
          </a:lstStyle>
          <a:p>
            <a:pPr>
              <a:defRPr/>
            </a:pPr>
            <a:fld id="{60E2BB15-7F46-492D-BEBE-7D77E1D2E1F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35E6BB28-F2BD-4863-AFC7-D0E37CDA2154}" type="datetime1">
              <a:rPr lang="es-ES"/>
              <a:pPr>
                <a:defRPr/>
              </a:pPr>
              <a:t>18/06/2011</a:t>
            </a:fld>
            <a:endParaRPr lang="es-ES"/>
          </a:p>
        </p:txBody>
      </p:sp>
      <p:sp>
        <p:nvSpPr>
          <p:cNvPr id="8"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9" name="5 Marcador de número de diapositiva"/>
          <p:cNvSpPr>
            <a:spLocks noGrp="1"/>
          </p:cNvSpPr>
          <p:nvPr>
            <p:ph type="sldNum" sz="quarter" idx="12"/>
          </p:nvPr>
        </p:nvSpPr>
        <p:spPr/>
        <p:txBody>
          <a:bodyPr/>
          <a:lstStyle>
            <a:lvl1pPr>
              <a:defRPr/>
            </a:lvl1pPr>
          </a:lstStyle>
          <a:p>
            <a:pPr>
              <a:defRPr/>
            </a:pPr>
            <a:fld id="{B3074E30-8B4E-400E-B424-825DCC474D56}"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AD1CC60-E786-468E-B0AB-AFFF1CD58616}" type="datetime1">
              <a:rPr lang="es-ES"/>
              <a:pPr>
                <a:defRPr/>
              </a:pPr>
              <a:t>18/06/2011</a:t>
            </a:fld>
            <a:endParaRPr lang="es-ES"/>
          </a:p>
        </p:txBody>
      </p:sp>
      <p:sp>
        <p:nvSpPr>
          <p:cNvPr id="4"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5" name="5 Marcador de número de diapositiva"/>
          <p:cNvSpPr>
            <a:spLocks noGrp="1"/>
          </p:cNvSpPr>
          <p:nvPr>
            <p:ph type="sldNum" sz="quarter" idx="12"/>
          </p:nvPr>
        </p:nvSpPr>
        <p:spPr/>
        <p:txBody>
          <a:bodyPr/>
          <a:lstStyle>
            <a:lvl1pPr>
              <a:defRPr/>
            </a:lvl1pPr>
          </a:lstStyle>
          <a:p>
            <a:pPr>
              <a:defRPr/>
            </a:pPr>
            <a:fld id="{382FE066-8D4D-4928-97FE-25241A2B7376}"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BD99895-F9B1-425A-A090-5E072B5A78B1}" type="datetime1">
              <a:rPr lang="es-ES"/>
              <a:pPr>
                <a:defRPr/>
              </a:pPr>
              <a:t>18/06/2011</a:t>
            </a:fld>
            <a:endParaRPr lang="es-ES"/>
          </a:p>
        </p:txBody>
      </p:sp>
      <p:sp>
        <p:nvSpPr>
          <p:cNvPr id="3"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4" name="5 Marcador de número de diapositiva"/>
          <p:cNvSpPr>
            <a:spLocks noGrp="1"/>
          </p:cNvSpPr>
          <p:nvPr>
            <p:ph type="sldNum" sz="quarter" idx="12"/>
          </p:nvPr>
        </p:nvSpPr>
        <p:spPr/>
        <p:txBody>
          <a:bodyPr/>
          <a:lstStyle>
            <a:lvl1pPr>
              <a:defRPr/>
            </a:lvl1pPr>
          </a:lstStyle>
          <a:p>
            <a:pPr>
              <a:defRPr/>
            </a:pPr>
            <a:fld id="{5B86D321-E67E-48E7-81D2-24227085497C}"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0C67C61-3FDC-4D7D-B1AC-305581BE47D3}" type="datetime1">
              <a:rPr lang="es-ES"/>
              <a:pPr>
                <a:defRPr/>
              </a:pPr>
              <a:t>18/06/2011</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7" name="5 Marcador de número de diapositiva"/>
          <p:cNvSpPr>
            <a:spLocks noGrp="1"/>
          </p:cNvSpPr>
          <p:nvPr>
            <p:ph type="sldNum" sz="quarter" idx="12"/>
          </p:nvPr>
        </p:nvSpPr>
        <p:spPr/>
        <p:txBody>
          <a:bodyPr/>
          <a:lstStyle>
            <a:lvl1pPr>
              <a:defRPr/>
            </a:lvl1pPr>
          </a:lstStyle>
          <a:p>
            <a:pPr>
              <a:defRPr/>
            </a:pPr>
            <a:fld id="{CEF37692-0668-4805-BED2-CC240192ED17}"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8EC7C13-0B96-44F5-8F54-A7511D56D7C5}" type="datetime1">
              <a:rPr lang="es-ES"/>
              <a:pPr>
                <a:defRPr/>
              </a:pPr>
              <a:t>18/06/2011</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Susana Morales Bernal</a:t>
            </a:r>
          </a:p>
        </p:txBody>
      </p:sp>
      <p:sp>
        <p:nvSpPr>
          <p:cNvPr id="7" name="5 Marcador de número de diapositiva"/>
          <p:cNvSpPr>
            <a:spLocks noGrp="1"/>
          </p:cNvSpPr>
          <p:nvPr>
            <p:ph type="sldNum" sz="quarter" idx="12"/>
          </p:nvPr>
        </p:nvSpPr>
        <p:spPr/>
        <p:txBody>
          <a:bodyPr/>
          <a:lstStyle>
            <a:lvl1pPr>
              <a:defRPr/>
            </a:lvl1pPr>
          </a:lstStyle>
          <a:p>
            <a:pPr>
              <a:defRPr/>
            </a:pPr>
            <a:fld id="{123A1E02-A63A-488A-AE1C-799C11A3ED9B}"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717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2B0AFC5-0204-4163-BBDA-9F314DDCEADD}" type="datetime1">
              <a:rPr lang="es-ES"/>
              <a:pPr>
                <a:defRPr/>
              </a:pPr>
              <a:t>18/06/2011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ES"/>
              <a:t>Susana Morales Bernal</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8B14C5-0E02-4193-9767-1E5C17C0618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Gr_fico_de_Microsoft_Office_Excel3.xls"/></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Gr_fico_de_Microsoft_Office_Excel4.xls"/></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Gr_fico_de_Microsoft_Office_Excel5.xls"/></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Gr_fico_de_Microsoft_Office_Excel6.xls"/></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Gr_fico_de_Microsoft_Office_Excel7.xls"/></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Gr_fico_de_Microsoft_Office_Excel2.xls"/><Relationship Id="rId4" Type="http://schemas.openxmlformats.org/officeDocument/2006/relationships/oleObject" Target="../embeddings/Gr_fico_de_Microsoft_Office_Excel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usana\Pictures\Parques USA\04 gran canyon\Imagen 124.jpg"/>
          <p:cNvPicPr>
            <a:picLocks noChangeAspect="1" noChangeArrowheads="1"/>
          </p:cNvPicPr>
          <p:nvPr/>
        </p:nvPicPr>
        <p:blipFill>
          <a:blip r:embed="rId3" cstate="print"/>
          <a:srcRect/>
          <a:stretch>
            <a:fillRect/>
          </a:stretch>
        </p:blipFill>
        <p:spPr bwMode="auto">
          <a:xfrm>
            <a:off x="382588" y="1171575"/>
            <a:ext cx="8332787" cy="5543550"/>
          </a:xfrm>
          <a:prstGeom prst="rect">
            <a:avLst/>
          </a:prstGeom>
          <a:noFill/>
          <a:ln w="9525">
            <a:noFill/>
            <a:miter lim="800000"/>
            <a:headEnd/>
            <a:tailEnd/>
          </a:ln>
        </p:spPr>
      </p:pic>
      <p:sp>
        <p:nvSpPr>
          <p:cNvPr id="4" name="1 Título"/>
          <p:cNvSpPr txBox="1">
            <a:spLocks/>
          </p:cNvSpPr>
          <p:nvPr/>
        </p:nvSpPr>
        <p:spPr bwMode="auto">
          <a:xfrm>
            <a:off x="214313" y="714375"/>
            <a:ext cx="8572500" cy="1785938"/>
          </a:xfrm>
          <a:prstGeom prst="rect">
            <a:avLst/>
          </a:prstGeom>
          <a:noFill/>
          <a:ln w="9525">
            <a:noFill/>
            <a:miter lim="800000"/>
            <a:headEnd/>
            <a:tailEnd/>
          </a:ln>
        </p:spPr>
        <p:txBody>
          <a:bodyPr anchor="ctr">
            <a:normAutofit/>
          </a:bodyPr>
          <a:lstStyle/>
          <a:p>
            <a:pPr algn="ctr" fontAlgn="auto">
              <a:spcBef>
                <a:spcPts val="0"/>
              </a:spcBef>
              <a:spcAft>
                <a:spcPts val="0"/>
              </a:spcAft>
              <a:defRPr/>
            </a:pPr>
            <a:r>
              <a:rPr lang="es-ES" sz="4000" b="1" i="1" dirty="0">
                <a:solidFill>
                  <a:schemeClr val="accent1">
                    <a:lumMod val="50000"/>
                  </a:schemeClr>
                </a:solidFill>
                <a:latin typeface="+mj-lt"/>
                <a:ea typeface="+mj-ea"/>
                <a:cs typeface="Arial" pitchFamily="34" charset="0"/>
              </a:rPr>
              <a:t>UNIT 1</a:t>
            </a:r>
            <a:r>
              <a:rPr lang="es-ES" sz="4000" dirty="0">
                <a:solidFill>
                  <a:schemeClr val="accent1">
                    <a:lumMod val="50000"/>
                  </a:schemeClr>
                </a:solidFill>
                <a:latin typeface="+mj-lt"/>
                <a:ea typeface="+mj-ea"/>
                <a:cs typeface="Arial" pitchFamily="34" charset="0"/>
              </a:rPr>
              <a:t>: </a:t>
            </a:r>
            <a:r>
              <a:rPr lang="es-ES" sz="4000" b="1" i="1" dirty="0">
                <a:solidFill>
                  <a:schemeClr val="accent1">
                    <a:lumMod val="50000"/>
                  </a:schemeClr>
                </a:solidFill>
                <a:latin typeface="+mj-lt"/>
                <a:ea typeface="+mj-ea"/>
                <a:cs typeface="Arial" pitchFamily="34" charset="0"/>
              </a:rPr>
              <a:t>Forces and movements</a:t>
            </a:r>
            <a:endParaRPr lang="es-ES_tradnl" sz="4000" b="1" i="1" dirty="0">
              <a:solidFill>
                <a:schemeClr val="accent1">
                  <a:lumMod val="50000"/>
                </a:schemeClr>
              </a:solidFill>
              <a:latin typeface="+mj-lt"/>
              <a:ea typeface="+mj-ea"/>
              <a:cs typeface="Arial" pitchFamily="34" charset="0"/>
            </a:endParaRPr>
          </a:p>
        </p:txBody>
      </p:sp>
      <p:sp>
        <p:nvSpPr>
          <p:cNvPr id="5" name="4 CuadroTexto"/>
          <p:cNvSpPr txBox="1"/>
          <p:nvPr/>
        </p:nvSpPr>
        <p:spPr>
          <a:xfrm>
            <a:off x="428625" y="363538"/>
            <a:ext cx="1643063" cy="708025"/>
          </a:xfrm>
          <a:prstGeom prst="rect">
            <a:avLst/>
          </a:prstGeom>
          <a:solidFill>
            <a:schemeClr val="bg1"/>
          </a:solidFill>
        </p:spPr>
        <p:txBody>
          <a:bodyPr>
            <a:spAutoFit/>
          </a:bodyPr>
          <a:lstStyle/>
          <a:p>
            <a:pPr fontAlgn="auto">
              <a:spcBef>
                <a:spcPts val="0"/>
              </a:spcBef>
              <a:spcAft>
                <a:spcPts val="0"/>
              </a:spcAft>
              <a:defRPr/>
            </a:pPr>
            <a:r>
              <a:rPr lang="es-ES" sz="4000" b="1" i="1" dirty="0">
                <a:solidFill>
                  <a:schemeClr val="accent1">
                    <a:lumMod val="50000"/>
                  </a:schemeClr>
                </a:solidFill>
                <a:latin typeface="+mn-lt"/>
                <a:cs typeface="+mn-cs"/>
              </a:rPr>
              <a:t>2º ESO</a:t>
            </a:r>
            <a:endParaRPr lang="es-ES_tradnl" sz="4000" b="1" i="1" dirty="0">
              <a:solidFill>
                <a:schemeClr val="accent1">
                  <a:lumMod val="50000"/>
                </a:schemeClr>
              </a:solidFill>
              <a:latin typeface="+mn-lt"/>
              <a:cs typeface="+mn-cs"/>
            </a:endParaRPr>
          </a:p>
        </p:txBody>
      </p:sp>
      <p:sp>
        <p:nvSpPr>
          <p:cNvPr id="6" name="5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GRAPHS OF THE UNIFORM MOTION</a:t>
            </a:r>
          </a:p>
        </p:txBody>
      </p:sp>
      <p:grpSp>
        <p:nvGrpSpPr>
          <p:cNvPr id="2052" name="12 Grupo"/>
          <p:cNvGrpSpPr>
            <a:grpSpLocks/>
          </p:cNvGrpSpPr>
          <p:nvPr/>
        </p:nvGrpSpPr>
        <p:grpSpPr bwMode="auto">
          <a:xfrm>
            <a:off x="193675" y="928688"/>
            <a:ext cx="6450013" cy="4116387"/>
            <a:chOff x="835167" y="928670"/>
            <a:chExt cx="6898574" cy="4401596"/>
          </a:xfrm>
        </p:grpSpPr>
        <p:grpSp>
          <p:nvGrpSpPr>
            <p:cNvPr id="2086" name="9 Grupo"/>
            <p:cNvGrpSpPr>
              <a:grpSpLocks/>
            </p:cNvGrpSpPr>
            <p:nvPr/>
          </p:nvGrpSpPr>
          <p:grpSpPr bwMode="auto">
            <a:xfrm>
              <a:off x="835167" y="928670"/>
              <a:ext cx="6898574" cy="4401596"/>
              <a:chOff x="835525" y="1397000"/>
              <a:chExt cx="6786609" cy="4330158"/>
            </a:xfrm>
          </p:grpSpPr>
          <p:graphicFrame>
            <p:nvGraphicFramePr>
              <p:cNvPr id="2050" name="6 Gráfico"/>
              <p:cNvGraphicFramePr>
                <a:graphicFrameLocks/>
              </p:cNvGraphicFramePr>
              <p:nvPr/>
            </p:nvGraphicFramePr>
            <p:xfrm>
              <a:off x="1502301" y="1397000"/>
              <a:ext cx="6095999" cy="4064000"/>
            </p:xfrm>
            <a:graphic>
              <a:graphicData uri="http://schemas.openxmlformats.org/presentationml/2006/ole">
                <p:oleObj spid="_x0000_s2050" r:id="rId4" imgW="5791702" imgH="3865199" progId="Excel.Chart.8">
                  <p:embed/>
                </p:oleObj>
              </a:graphicData>
            </a:graphic>
          </p:graphicFrame>
          <p:sp>
            <p:nvSpPr>
              <p:cNvPr id="2089" name="7 CuadroTexto"/>
              <p:cNvSpPr txBox="1">
                <a:spLocks noChangeArrowheads="1"/>
              </p:cNvSpPr>
              <p:nvPr/>
            </p:nvSpPr>
            <p:spPr bwMode="auto">
              <a:xfrm>
                <a:off x="835525" y="1416594"/>
                <a:ext cx="785817" cy="369332"/>
              </a:xfrm>
              <a:prstGeom prst="rect">
                <a:avLst/>
              </a:prstGeom>
              <a:noFill/>
              <a:ln w="9525">
                <a:noFill/>
                <a:miter lim="800000"/>
                <a:headEnd/>
                <a:tailEnd/>
              </a:ln>
            </p:spPr>
            <p:txBody>
              <a:bodyPr>
                <a:spAutoFit/>
              </a:bodyPr>
              <a:lstStyle/>
              <a:p>
                <a:r>
                  <a:rPr lang="es-ES" b="1"/>
                  <a:t>s (m)</a:t>
                </a:r>
              </a:p>
            </p:txBody>
          </p:sp>
          <p:sp>
            <p:nvSpPr>
              <p:cNvPr id="2090" name="8 CuadroTexto"/>
              <p:cNvSpPr txBox="1">
                <a:spLocks noChangeArrowheads="1"/>
              </p:cNvSpPr>
              <p:nvPr/>
            </p:nvSpPr>
            <p:spPr bwMode="auto">
              <a:xfrm>
                <a:off x="6979192" y="5357826"/>
                <a:ext cx="642942" cy="369332"/>
              </a:xfrm>
              <a:prstGeom prst="rect">
                <a:avLst/>
              </a:prstGeom>
              <a:noFill/>
              <a:ln w="9525">
                <a:noFill/>
                <a:miter lim="800000"/>
                <a:headEnd/>
                <a:tailEnd/>
              </a:ln>
            </p:spPr>
            <p:txBody>
              <a:bodyPr>
                <a:spAutoFit/>
              </a:bodyPr>
              <a:lstStyle/>
              <a:p>
                <a:r>
                  <a:rPr lang="es-ES" b="1"/>
                  <a:t>t (s)</a:t>
                </a:r>
              </a:p>
            </p:txBody>
          </p:sp>
        </p:grpSp>
        <p:sp>
          <p:nvSpPr>
            <p:cNvPr id="11" name="10 CuadroTexto"/>
            <p:cNvSpPr txBox="1"/>
            <p:nvPr/>
          </p:nvSpPr>
          <p:spPr>
            <a:xfrm>
              <a:off x="5501000" y="2074477"/>
              <a:ext cx="356559" cy="368356"/>
            </a:xfrm>
            <a:prstGeom prst="rect">
              <a:avLst/>
            </a:prstGeom>
            <a:noFill/>
            <a:ln>
              <a:solidFill>
                <a:schemeClr val="accent2">
                  <a:lumMod val="50000"/>
                </a:schemeClr>
              </a:solidFill>
            </a:ln>
          </p:spPr>
          <p:txBody>
            <a:bodyPr>
              <a:spAutoFit/>
            </a:bodyPr>
            <a:lstStyle/>
            <a:p>
              <a:pPr>
                <a:defRPr/>
              </a:pPr>
              <a:r>
                <a:rPr lang="es-ES" dirty="0">
                  <a:solidFill>
                    <a:schemeClr val="accent2">
                      <a:lumMod val="50000"/>
                    </a:schemeClr>
                  </a:solidFill>
                </a:rPr>
                <a:t>A</a:t>
              </a:r>
            </a:p>
          </p:txBody>
        </p:sp>
        <p:sp>
          <p:nvSpPr>
            <p:cNvPr id="12" name="11 CuadroTexto"/>
            <p:cNvSpPr txBox="1"/>
            <p:nvPr/>
          </p:nvSpPr>
          <p:spPr>
            <a:xfrm>
              <a:off x="6000183" y="3463025"/>
              <a:ext cx="358258" cy="368356"/>
            </a:xfrm>
            <a:prstGeom prst="rect">
              <a:avLst/>
            </a:prstGeom>
            <a:noFill/>
            <a:ln>
              <a:solidFill>
                <a:schemeClr val="accent4">
                  <a:lumMod val="50000"/>
                </a:schemeClr>
              </a:solidFill>
            </a:ln>
          </p:spPr>
          <p:txBody>
            <a:bodyPr>
              <a:spAutoFit/>
            </a:bodyPr>
            <a:lstStyle/>
            <a:p>
              <a:pPr>
                <a:defRPr/>
              </a:pPr>
              <a:r>
                <a:rPr lang="es-ES" dirty="0">
                  <a:solidFill>
                    <a:schemeClr val="accent4">
                      <a:lumMod val="50000"/>
                    </a:schemeClr>
                  </a:solidFill>
                </a:rPr>
                <a:t>B</a:t>
              </a:r>
            </a:p>
          </p:txBody>
        </p:sp>
      </p:grpSp>
      <p:grpSp>
        <p:nvGrpSpPr>
          <p:cNvPr id="4" name="46 Grupo"/>
          <p:cNvGrpSpPr/>
          <p:nvPr/>
        </p:nvGrpSpPr>
        <p:grpSpPr>
          <a:xfrm>
            <a:off x="6572264" y="1071546"/>
            <a:ext cx="2500298" cy="2286016"/>
            <a:chOff x="6786579" y="1142984"/>
            <a:chExt cx="2357422" cy="2514618"/>
          </a:xfrm>
          <a:solidFill>
            <a:schemeClr val="accent3">
              <a:lumMod val="60000"/>
              <a:lumOff val="40000"/>
            </a:schemeClr>
          </a:solidFill>
        </p:grpSpPr>
        <p:sp>
          <p:nvSpPr>
            <p:cNvPr id="46" name="45 Llamada de nube"/>
            <p:cNvSpPr/>
            <p:nvPr/>
          </p:nvSpPr>
          <p:spPr>
            <a:xfrm>
              <a:off x="6786579" y="1142984"/>
              <a:ext cx="2357422" cy="2514618"/>
            </a:xfrm>
            <a:prstGeom prst="cloudCallout">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269" name="15 Rectángulo"/>
            <p:cNvSpPr>
              <a:spLocks noChangeArrowheads="1"/>
            </p:cNvSpPr>
            <p:nvPr/>
          </p:nvSpPr>
          <p:spPr bwMode="auto">
            <a:xfrm>
              <a:off x="7081256" y="1643049"/>
              <a:ext cx="1857404" cy="1200329"/>
            </a:xfrm>
            <a:prstGeom prst="rect">
              <a:avLst/>
            </a:prstGeom>
            <a:grpFill/>
            <a:ln w="9525">
              <a:noFill/>
              <a:miter lim="800000"/>
              <a:headEnd/>
              <a:tailEnd/>
            </a:ln>
          </p:spPr>
          <p:txBody>
            <a:bodyPr>
              <a:spAutoFit/>
            </a:bodyPr>
            <a:lstStyle/>
            <a:p>
              <a:pPr algn="just">
                <a:defRPr/>
              </a:pPr>
              <a:r>
                <a:rPr lang="en-US" dirty="0"/>
                <a:t>The steeper the straight line is, the faster the movement is</a:t>
              </a:r>
              <a:endParaRPr lang="es-ES" dirty="0"/>
            </a:p>
          </p:txBody>
        </p:sp>
      </p:grpSp>
      <p:grpSp>
        <p:nvGrpSpPr>
          <p:cNvPr id="2054" name="42 Grupo"/>
          <p:cNvGrpSpPr>
            <a:grpSpLocks/>
          </p:cNvGrpSpPr>
          <p:nvPr/>
        </p:nvGrpSpPr>
        <p:grpSpPr bwMode="auto">
          <a:xfrm>
            <a:off x="357188" y="5286375"/>
            <a:ext cx="3959225" cy="792163"/>
            <a:chOff x="357158" y="5286388"/>
            <a:chExt cx="3960000" cy="792000"/>
          </a:xfrm>
        </p:grpSpPr>
        <p:sp>
          <p:nvSpPr>
            <p:cNvPr id="41" name="40 Rectángulo"/>
            <p:cNvSpPr/>
            <p:nvPr/>
          </p:nvSpPr>
          <p:spPr>
            <a:xfrm>
              <a:off x="357158" y="5286388"/>
              <a:ext cx="3960000" cy="792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2076" name="18 Grupo"/>
            <p:cNvGrpSpPr>
              <a:grpSpLocks/>
            </p:cNvGrpSpPr>
            <p:nvPr/>
          </p:nvGrpSpPr>
          <p:grpSpPr bwMode="auto">
            <a:xfrm>
              <a:off x="785786" y="5352206"/>
              <a:ext cx="3500462" cy="720000"/>
              <a:chOff x="6215075" y="3774048"/>
              <a:chExt cx="3749039" cy="810102"/>
            </a:xfrm>
          </p:grpSpPr>
          <p:sp>
            <p:nvSpPr>
              <p:cNvPr id="21" name="20 Igual que"/>
              <p:cNvSpPr/>
              <p:nvPr/>
            </p:nvSpPr>
            <p:spPr>
              <a:xfrm>
                <a:off x="8430998" y="4000007"/>
                <a:ext cx="285695" cy="285727"/>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grpSp>
            <p:nvGrpSpPr>
              <p:cNvPr id="2078" name="34 Grupo"/>
              <p:cNvGrpSpPr>
                <a:grpSpLocks/>
              </p:cNvGrpSpPr>
              <p:nvPr/>
            </p:nvGrpSpPr>
            <p:grpSpPr bwMode="auto">
              <a:xfrm>
                <a:off x="6215075" y="3774048"/>
                <a:ext cx="3749039" cy="810102"/>
                <a:chOff x="6215075" y="3774048"/>
                <a:chExt cx="3749039" cy="810102"/>
              </a:xfrm>
            </p:grpSpPr>
            <p:sp>
              <p:nvSpPr>
                <p:cNvPr id="23" name="22 Menos"/>
                <p:cNvSpPr/>
                <p:nvPr/>
              </p:nvSpPr>
              <p:spPr>
                <a:xfrm>
                  <a:off x="6786552" y="4142870"/>
                  <a:ext cx="1800898" cy="44645"/>
                </a:xfrm>
                <a:prstGeom prst="mathMinus">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grpSp>
              <p:nvGrpSpPr>
                <p:cNvPr id="2080" name="33 Grupo"/>
                <p:cNvGrpSpPr>
                  <a:grpSpLocks/>
                </p:cNvGrpSpPr>
                <p:nvPr/>
              </p:nvGrpSpPr>
              <p:grpSpPr bwMode="auto">
                <a:xfrm>
                  <a:off x="6215075" y="3774048"/>
                  <a:ext cx="3749039" cy="810102"/>
                  <a:chOff x="6215075" y="3774048"/>
                  <a:chExt cx="3749039" cy="810102"/>
                </a:xfrm>
              </p:grpSpPr>
              <p:sp>
                <p:nvSpPr>
                  <p:cNvPr id="2081" name="23 CuadroTexto"/>
                  <p:cNvSpPr txBox="1">
                    <a:spLocks noChangeArrowheads="1"/>
                  </p:cNvSpPr>
                  <p:nvPr/>
                </p:nvSpPr>
                <p:spPr bwMode="auto">
                  <a:xfrm>
                    <a:off x="7072350" y="3774048"/>
                    <a:ext cx="1785949" cy="415551"/>
                  </a:xfrm>
                  <a:prstGeom prst="rect">
                    <a:avLst/>
                  </a:prstGeom>
                  <a:noFill/>
                  <a:ln w="9525">
                    <a:noFill/>
                    <a:miter lim="800000"/>
                    <a:headEnd/>
                    <a:tailEnd/>
                  </a:ln>
                </p:spPr>
                <p:txBody>
                  <a:bodyPr>
                    <a:spAutoFit/>
                  </a:bodyPr>
                  <a:lstStyle/>
                  <a:p>
                    <a:r>
                      <a:rPr lang="es-ES"/>
                      <a:t>20 m - 0 m     </a:t>
                    </a:r>
                  </a:p>
                </p:txBody>
              </p:sp>
              <p:sp>
                <p:nvSpPr>
                  <p:cNvPr id="2082" name="24 CuadroTexto"/>
                  <p:cNvSpPr txBox="1">
                    <a:spLocks noChangeArrowheads="1"/>
                  </p:cNvSpPr>
                  <p:nvPr/>
                </p:nvSpPr>
                <p:spPr bwMode="auto">
                  <a:xfrm>
                    <a:off x="6215075" y="3929066"/>
                    <a:ext cx="500070" cy="369334"/>
                  </a:xfrm>
                  <a:prstGeom prst="rect">
                    <a:avLst/>
                  </a:prstGeom>
                  <a:noFill/>
                  <a:ln w="9525">
                    <a:noFill/>
                    <a:miter lim="800000"/>
                    <a:headEnd/>
                    <a:tailEnd/>
                  </a:ln>
                </p:spPr>
                <p:txBody>
                  <a:bodyPr>
                    <a:spAutoFit/>
                  </a:bodyPr>
                  <a:lstStyle/>
                  <a:p>
                    <a:r>
                      <a:rPr lang="es-ES" b="1"/>
                      <a:t>v</a:t>
                    </a:r>
                    <a:r>
                      <a:rPr lang="es-ES" baseline="-30000">
                        <a:cs typeface="Times New Roman" pitchFamily="18" charset="0"/>
                      </a:rPr>
                      <a:t>A</a:t>
                    </a:r>
                    <a:endParaRPr lang="es-ES"/>
                  </a:p>
                </p:txBody>
              </p:sp>
              <p:sp>
                <p:nvSpPr>
                  <p:cNvPr id="27" name="26 Igual que"/>
                  <p:cNvSpPr/>
                  <p:nvPr/>
                </p:nvSpPr>
                <p:spPr>
                  <a:xfrm>
                    <a:off x="6572280" y="4000007"/>
                    <a:ext cx="285695" cy="285727"/>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2084" name="26 CuadroTexto"/>
                  <p:cNvSpPr txBox="1">
                    <a:spLocks noChangeArrowheads="1"/>
                  </p:cNvSpPr>
                  <p:nvPr/>
                </p:nvSpPr>
                <p:spPr bwMode="auto">
                  <a:xfrm>
                    <a:off x="7143768" y="4214818"/>
                    <a:ext cx="1214446" cy="369332"/>
                  </a:xfrm>
                  <a:prstGeom prst="rect">
                    <a:avLst/>
                  </a:prstGeom>
                  <a:noFill/>
                  <a:ln w="9525">
                    <a:noFill/>
                    <a:miter lim="800000"/>
                    <a:headEnd/>
                    <a:tailEnd/>
                  </a:ln>
                </p:spPr>
                <p:txBody>
                  <a:bodyPr>
                    <a:spAutoFit/>
                  </a:bodyPr>
                  <a:lstStyle/>
                  <a:p>
                    <a:r>
                      <a:rPr lang="es-ES"/>
                      <a:t>5 s – 0 s</a:t>
                    </a:r>
                  </a:p>
                </p:txBody>
              </p:sp>
              <p:sp>
                <p:nvSpPr>
                  <p:cNvPr id="2085" name="27 CuadroTexto"/>
                  <p:cNvSpPr txBox="1">
                    <a:spLocks noChangeArrowheads="1"/>
                  </p:cNvSpPr>
                  <p:nvPr/>
                </p:nvSpPr>
                <p:spPr bwMode="auto">
                  <a:xfrm>
                    <a:off x="7813078" y="3929066"/>
                    <a:ext cx="2151036" cy="415551"/>
                  </a:xfrm>
                  <a:prstGeom prst="rect">
                    <a:avLst/>
                  </a:prstGeom>
                  <a:noFill/>
                  <a:ln w="9525">
                    <a:noFill/>
                    <a:miter lim="800000"/>
                    <a:headEnd/>
                    <a:tailEnd/>
                  </a:ln>
                </p:spPr>
                <p:txBody>
                  <a:bodyPr>
                    <a:spAutoFit/>
                  </a:bodyPr>
                  <a:lstStyle/>
                  <a:p>
                    <a:r>
                      <a:rPr lang="es-ES"/>
                      <a:t>             4 m/s</a:t>
                    </a:r>
                  </a:p>
                </p:txBody>
              </p:sp>
            </p:grpSp>
          </p:grpSp>
        </p:grpSp>
      </p:grpSp>
      <p:grpSp>
        <p:nvGrpSpPr>
          <p:cNvPr id="2055" name="11 Grupo"/>
          <p:cNvGrpSpPr>
            <a:grpSpLocks/>
          </p:cNvGrpSpPr>
          <p:nvPr/>
        </p:nvGrpSpPr>
        <p:grpSpPr bwMode="auto">
          <a:xfrm>
            <a:off x="6858000" y="3714750"/>
            <a:ext cx="2071688" cy="1003300"/>
            <a:chOff x="6715143" y="2503985"/>
            <a:chExt cx="2071716" cy="1003424"/>
          </a:xfrm>
        </p:grpSpPr>
        <p:sp>
          <p:nvSpPr>
            <p:cNvPr id="2069" name="12 CuadroTexto"/>
            <p:cNvSpPr txBox="1">
              <a:spLocks noChangeArrowheads="1"/>
            </p:cNvSpPr>
            <p:nvPr/>
          </p:nvSpPr>
          <p:spPr bwMode="auto">
            <a:xfrm>
              <a:off x="7358087" y="2503985"/>
              <a:ext cx="1428760" cy="646331"/>
            </a:xfrm>
            <a:prstGeom prst="rect">
              <a:avLst/>
            </a:prstGeom>
            <a:noFill/>
            <a:ln w="9525">
              <a:noFill/>
              <a:miter lim="800000"/>
              <a:headEnd/>
              <a:tailEnd/>
            </a:ln>
          </p:spPr>
          <p:txBody>
            <a:bodyPr>
              <a:spAutoFit/>
            </a:bodyPr>
            <a:lstStyle/>
            <a:p>
              <a:r>
                <a:rPr lang="es-ES_tradnl"/>
                <a:t>s</a:t>
              </a:r>
              <a:r>
                <a:rPr lang="es-ES_tradnl" baseline="-25000"/>
                <a:t>final</a:t>
              </a:r>
              <a:r>
                <a:rPr lang="es-ES_tradnl"/>
                <a:t> - s</a:t>
              </a:r>
              <a:r>
                <a:rPr lang="es-ES_tradnl" baseline="-25000"/>
                <a:t>initial</a:t>
              </a:r>
              <a:endParaRPr lang="es-ES"/>
            </a:p>
            <a:p>
              <a:endParaRPr lang="es-ES"/>
            </a:p>
          </p:txBody>
        </p:sp>
        <p:grpSp>
          <p:nvGrpSpPr>
            <p:cNvPr id="2070" name="29 Grupo"/>
            <p:cNvGrpSpPr>
              <a:grpSpLocks/>
            </p:cNvGrpSpPr>
            <p:nvPr/>
          </p:nvGrpSpPr>
          <p:grpSpPr bwMode="auto">
            <a:xfrm>
              <a:off x="6715143" y="2643182"/>
              <a:ext cx="2071716" cy="864227"/>
              <a:chOff x="6715143" y="2643182"/>
              <a:chExt cx="2071716" cy="864227"/>
            </a:xfrm>
          </p:grpSpPr>
          <p:sp>
            <p:nvSpPr>
              <p:cNvPr id="33" name="32 Igual que"/>
              <p:cNvSpPr/>
              <p:nvPr/>
            </p:nvSpPr>
            <p:spPr>
              <a:xfrm>
                <a:off x="7000897" y="2715149"/>
                <a:ext cx="285754" cy="285785"/>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2072" name="15 CuadroTexto"/>
              <p:cNvSpPr txBox="1">
                <a:spLocks noChangeArrowheads="1"/>
              </p:cNvSpPr>
              <p:nvPr/>
            </p:nvSpPr>
            <p:spPr bwMode="auto">
              <a:xfrm>
                <a:off x="6715143" y="2643182"/>
                <a:ext cx="571504" cy="369332"/>
              </a:xfrm>
              <a:prstGeom prst="rect">
                <a:avLst/>
              </a:prstGeom>
              <a:noFill/>
              <a:ln w="9525">
                <a:noFill/>
                <a:miter lim="800000"/>
                <a:headEnd/>
                <a:tailEnd/>
              </a:ln>
            </p:spPr>
            <p:txBody>
              <a:bodyPr>
                <a:spAutoFit/>
              </a:bodyPr>
              <a:lstStyle/>
              <a:p>
                <a:r>
                  <a:rPr lang="es-ES" b="1"/>
                  <a:t>v</a:t>
                </a:r>
                <a:endParaRPr lang="es-ES"/>
              </a:p>
            </p:txBody>
          </p:sp>
          <p:sp>
            <p:nvSpPr>
              <p:cNvPr id="35" name="34 Menos"/>
              <p:cNvSpPr/>
              <p:nvPr/>
            </p:nvSpPr>
            <p:spPr>
              <a:xfrm>
                <a:off x="7143774" y="2858042"/>
                <a:ext cx="1619272" cy="46043"/>
              </a:xfrm>
              <a:prstGeom prst="mathMinus">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2074" name="17 CuadroTexto"/>
              <p:cNvSpPr txBox="1">
                <a:spLocks noChangeArrowheads="1"/>
              </p:cNvSpPr>
              <p:nvPr/>
            </p:nvSpPr>
            <p:spPr bwMode="auto">
              <a:xfrm>
                <a:off x="7429537" y="2861078"/>
                <a:ext cx="1357322" cy="646331"/>
              </a:xfrm>
              <a:prstGeom prst="rect">
                <a:avLst/>
              </a:prstGeom>
              <a:noFill/>
              <a:ln w="9525">
                <a:noFill/>
                <a:miter lim="800000"/>
                <a:headEnd/>
                <a:tailEnd/>
              </a:ln>
            </p:spPr>
            <p:txBody>
              <a:bodyPr>
                <a:spAutoFit/>
              </a:bodyPr>
              <a:lstStyle/>
              <a:p>
                <a:r>
                  <a:rPr lang="es-ES_tradnl"/>
                  <a:t>t</a:t>
                </a:r>
                <a:r>
                  <a:rPr lang="es-ES_tradnl" baseline="-25000"/>
                  <a:t>final</a:t>
                </a:r>
                <a:r>
                  <a:rPr lang="es-ES_tradnl"/>
                  <a:t> - t</a:t>
                </a:r>
                <a:r>
                  <a:rPr lang="es-ES_tradnl" baseline="-25000"/>
                  <a:t>initial</a:t>
                </a:r>
                <a:endParaRPr lang="es-ES"/>
              </a:p>
              <a:p>
                <a:endParaRPr lang="es-ES"/>
              </a:p>
            </p:txBody>
          </p:sp>
        </p:grpSp>
      </p:grpSp>
      <p:grpSp>
        <p:nvGrpSpPr>
          <p:cNvPr id="2056" name="44 Grupo"/>
          <p:cNvGrpSpPr>
            <a:grpSpLocks/>
          </p:cNvGrpSpPr>
          <p:nvPr/>
        </p:nvGrpSpPr>
        <p:grpSpPr bwMode="auto">
          <a:xfrm>
            <a:off x="4643438" y="5286375"/>
            <a:ext cx="4357687" cy="792163"/>
            <a:chOff x="4500562" y="5286388"/>
            <a:chExt cx="4357718" cy="792000"/>
          </a:xfrm>
        </p:grpSpPr>
        <p:sp>
          <p:nvSpPr>
            <p:cNvPr id="42" name="41 Rectángulo"/>
            <p:cNvSpPr/>
            <p:nvPr/>
          </p:nvSpPr>
          <p:spPr>
            <a:xfrm>
              <a:off x="4500562" y="5286388"/>
              <a:ext cx="3959253" cy="792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2059" name="18 Grupo"/>
            <p:cNvGrpSpPr>
              <a:grpSpLocks/>
            </p:cNvGrpSpPr>
            <p:nvPr/>
          </p:nvGrpSpPr>
          <p:grpSpPr bwMode="auto">
            <a:xfrm>
              <a:off x="4898280" y="5352206"/>
              <a:ext cx="3960000" cy="720000"/>
              <a:chOff x="6215075" y="3774048"/>
              <a:chExt cx="4234785" cy="810102"/>
            </a:xfrm>
          </p:grpSpPr>
          <p:sp>
            <p:nvSpPr>
              <p:cNvPr id="38" name="37 Igual que"/>
              <p:cNvSpPr/>
              <p:nvPr/>
            </p:nvSpPr>
            <p:spPr>
              <a:xfrm>
                <a:off x="8429634" y="4000007"/>
                <a:ext cx="286907" cy="285727"/>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grpSp>
            <p:nvGrpSpPr>
              <p:cNvPr id="2061" name="34 Grupo"/>
              <p:cNvGrpSpPr>
                <a:grpSpLocks/>
              </p:cNvGrpSpPr>
              <p:nvPr/>
            </p:nvGrpSpPr>
            <p:grpSpPr bwMode="auto">
              <a:xfrm>
                <a:off x="6215075" y="3774048"/>
                <a:ext cx="4234785" cy="810102"/>
                <a:chOff x="6215075" y="3774048"/>
                <a:chExt cx="4234785" cy="810102"/>
              </a:xfrm>
            </p:grpSpPr>
            <p:sp>
              <p:nvSpPr>
                <p:cNvPr id="40" name="39 Menos"/>
                <p:cNvSpPr/>
                <p:nvPr/>
              </p:nvSpPr>
              <p:spPr>
                <a:xfrm>
                  <a:off x="6787989" y="4142870"/>
                  <a:ext cx="1799529" cy="44645"/>
                </a:xfrm>
                <a:prstGeom prst="mathMinus">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grpSp>
              <p:nvGrpSpPr>
                <p:cNvPr id="2063" name="33 Grupo"/>
                <p:cNvGrpSpPr>
                  <a:grpSpLocks/>
                </p:cNvGrpSpPr>
                <p:nvPr/>
              </p:nvGrpSpPr>
              <p:grpSpPr bwMode="auto">
                <a:xfrm>
                  <a:off x="6215075" y="3774048"/>
                  <a:ext cx="4234785" cy="810102"/>
                  <a:chOff x="6215075" y="3774048"/>
                  <a:chExt cx="4234785" cy="810102"/>
                </a:xfrm>
              </p:grpSpPr>
              <p:sp>
                <p:nvSpPr>
                  <p:cNvPr id="2064" name="23 CuadroTexto"/>
                  <p:cNvSpPr txBox="1">
                    <a:spLocks noChangeArrowheads="1"/>
                  </p:cNvSpPr>
                  <p:nvPr/>
                </p:nvSpPr>
                <p:spPr bwMode="auto">
                  <a:xfrm>
                    <a:off x="7072350" y="3774048"/>
                    <a:ext cx="1785949" cy="369332"/>
                  </a:xfrm>
                  <a:prstGeom prst="rect">
                    <a:avLst/>
                  </a:prstGeom>
                  <a:noFill/>
                  <a:ln w="9525">
                    <a:noFill/>
                    <a:miter lim="800000"/>
                    <a:headEnd/>
                    <a:tailEnd/>
                  </a:ln>
                </p:spPr>
                <p:txBody>
                  <a:bodyPr>
                    <a:spAutoFit/>
                  </a:bodyPr>
                  <a:lstStyle/>
                  <a:p>
                    <a:r>
                      <a:rPr lang="es-ES"/>
                      <a:t>10 m - 0 m</a:t>
                    </a:r>
                  </a:p>
                </p:txBody>
              </p:sp>
              <p:sp>
                <p:nvSpPr>
                  <p:cNvPr id="2065" name="24 CuadroTexto"/>
                  <p:cNvSpPr txBox="1">
                    <a:spLocks noChangeArrowheads="1"/>
                  </p:cNvSpPr>
                  <p:nvPr/>
                </p:nvSpPr>
                <p:spPr bwMode="auto">
                  <a:xfrm>
                    <a:off x="6215075" y="3929066"/>
                    <a:ext cx="500070" cy="369334"/>
                  </a:xfrm>
                  <a:prstGeom prst="rect">
                    <a:avLst/>
                  </a:prstGeom>
                  <a:noFill/>
                  <a:ln w="9525">
                    <a:noFill/>
                    <a:miter lim="800000"/>
                    <a:headEnd/>
                    <a:tailEnd/>
                  </a:ln>
                </p:spPr>
                <p:txBody>
                  <a:bodyPr>
                    <a:spAutoFit/>
                  </a:bodyPr>
                  <a:lstStyle/>
                  <a:p>
                    <a:r>
                      <a:rPr lang="es-ES" b="1"/>
                      <a:t>v</a:t>
                    </a:r>
                    <a:r>
                      <a:rPr lang="es-ES" baseline="-30000">
                        <a:cs typeface="Times New Roman" pitchFamily="18" charset="0"/>
                      </a:rPr>
                      <a:t>B</a:t>
                    </a:r>
                    <a:endParaRPr lang="es-ES"/>
                  </a:p>
                </p:txBody>
              </p:sp>
              <p:sp>
                <p:nvSpPr>
                  <p:cNvPr id="44" name="43 Igual que"/>
                  <p:cNvSpPr/>
                  <p:nvPr/>
                </p:nvSpPr>
                <p:spPr>
                  <a:xfrm>
                    <a:off x="6572384" y="4000007"/>
                    <a:ext cx="286907" cy="285727"/>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2067" name="26 CuadroTexto"/>
                  <p:cNvSpPr txBox="1">
                    <a:spLocks noChangeArrowheads="1"/>
                  </p:cNvSpPr>
                  <p:nvPr/>
                </p:nvSpPr>
                <p:spPr bwMode="auto">
                  <a:xfrm>
                    <a:off x="7143768" y="4214818"/>
                    <a:ext cx="1214446" cy="369332"/>
                  </a:xfrm>
                  <a:prstGeom prst="rect">
                    <a:avLst/>
                  </a:prstGeom>
                  <a:noFill/>
                  <a:ln w="9525">
                    <a:noFill/>
                    <a:miter lim="800000"/>
                    <a:headEnd/>
                    <a:tailEnd/>
                  </a:ln>
                </p:spPr>
                <p:txBody>
                  <a:bodyPr>
                    <a:spAutoFit/>
                  </a:bodyPr>
                  <a:lstStyle/>
                  <a:p>
                    <a:r>
                      <a:rPr lang="es-ES"/>
                      <a:t>5 s – 0 s</a:t>
                    </a:r>
                  </a:p>
                </p:txBody>
              </p:sp>
              <p:sp>
                <p:nvSpPr>
                  <p:cNvPr id="2068" name="27 CuadroTexto"/>
                  <p:cNvSpPr txBox="1">
                    <a:spLocks noChangeArrowheads="1"/>
                  </p:cNvSpPr>
                  <p:nvPr/>
                </p:nvSpPr>
                <p:spPr bwMode="auto">
                  <a:xfrm>
                    <a:off x="7806653" y="3929066"/>
                    <a:ext cx="2643207" cy="369332"/>
                  </a:xfrm>
                  <a:prstGeom prst="rect">
                    <a:avLst/>
                  </a:prstGeom>
                  <a:noFill/>
                  <a:ln w="9525">
                    <a:noFill/>
                    <a:miter lim="800000"/>
                    <a:headEnd/>
                    <a:tailEnd/>
                  </a:ln>
                </p:spPr>
                <p:txBody>
                  <a:bodyPr>
                    <a:spAutoFit/>
                  </a:bodyPr>
                  <a:lstStyle/>
                  <a:p>
                    <a:r>
                      <a:rPr lang="es-ES"/>
                      <a:t>             2 m/s</a:t>
                    </a:r>
                  </a:p>
                </p:txBody>
              </p:sp>
            </p:grpSp>
          </p:grpSp>
        </p:grpSp>
      </p:grpSp>
      <p:sp>
        <p:nvSpPr>
          <p:cNvPr id="45" name="4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FORCES</a:t>
            </a:r>
          </a:p>
        </p:txBody>
      </p:sp>
      <p:sp>
        <p:nvSpPr>
          <p:cNvPr id="16387" name="5 Rectángulo"/>
          <p:cNvSpPr>
            <a:spLocks noChangeArrowheads="1"/>
          </p:cNvSpPr>
          <p:nvPr/>
        </p:nvSpPr>
        <p:spPr bwMode="auto">
          <a:xfrm>
            <a:off x="0" y="714375"/>
            <a:ext cx="9144000" cy="646113"/>
          </a:xfrm>
          <a:prstGeom prst="rect">
            <a:avLst/>
          </a:prstGeom>
          <a:noFill/>
          <a:ln w="9525">
            <a:noFill/>
            <a:miter lim="800000"/>
            <a:headEnd/>
            <a:tailEnd/>
          </a:ln>
        </p:spPr>
        <p:txBody>
          <a:bodyPr>
            <a:spAutoFit/>
          </a:bodyPr>
          <a:lstStyle/>
          <a:p>
            <a:pPr algn="just"/>
            <a:r>
              <a:rPr lang="en-US" b="1"/>
              <a:t>Force</a:t>
            </a:r>
            <a:r>
              <a:rPr lang="en-US"/>
              <a:t> is a physical magnitude that measures the interaction between two objects.  Objects don’t have force. When we speak about a force, there are always two objects.</a:t>
            </a:r>
            <a:endParaRPr lang="es-ES"/>
          </a:p>
        </p:txBody>
      </p:sp>
      <p:sp>
        <p:nvSpPr>
          <p:cNvPr id="16388" name="81 Rectángulo"/>
          <p:cNvSpPr>
            <a:spLocks noChangeArrowheads="1"/>
          </p:cNvSpPr>
          <p:nvPr/>
        </p:nvSpPr>
        <p:spPr bwMode="auto">
          <a:xfrm>
            <a:off x="0" y="1357313"/>
            <a:ext cx="4000500" cy="369887"/>
          </a:xfrm>
          <a:prstGeom prst="rect">
            <a:avLst/>
          </a:prstGeom>
          <a:noFill/>
          <a:ln w="9525">
            <a:noFill/>
            <a:miter lim="800000"/>
            <a:headEnd/>
            <a:tailEnd/>
          </a:ln>
        </p:spPr>
        <p:txBody>
          <a:bodyPr>
            <a:spAutoFit/>
          </a:bodyPr>
          <a:lstStyle/>
          <a:p>
            <a:pPr algn="just"/>
            <a:r>
              <a:rPr lang="en-US"/>
              <a:t>The SI unit of force is the Newton (N) </a:t>
            </a:r>
          </a:p>
        </p:txBody>
      </p:sp>
      <p:sp>
        <p:nvSpPr>
          <p:cNvPr id="16389" name="8 Rectángulo"/>
          <p:cNvSpPr>
            <a:spLocks noChangeArrowheads="1"/>
          </p:cNvSpPr>
          <p:nvPr/>
        </p:nvSpPr>
        <p:spPr bwMode="auto">
          <a:xfrm>
            <a:off x="0" y="2428875"/>
            <a:ext cx="9144000" cy="923925"/>
          </a:xfrm>
          <a:prstGeom prst="rect">
            <a:avLst/>
          </a:prstGeom>
          <a:noFill/>
          <a:ln w="9525">
            <a:noFill/>
            <a:miter lim="800000"/>
            <a:headEnd/>
            <a:tailEnd/>
          </a:ln>
        </p:spPr>
        <p:txBody>
          <a:bodyPr>
            <a:spAutoFit/>
          </a:bodyPr>
          <a:lstStyle/>
          <a:p>
            <a:pPr algn="just"/>
            <a:r>
              <a:rPr lang="en-US"/>
              <a:t>If a magnet is approached to a piece of iron, the magnet exerts a force on it, and the piece of iron exerts a force on the magnet. The two forces are identical but they are applied on different objects and that’s why they produce different effects.</a:t>
            </a:r>
            <a:endParaRPr lang="es-ES"/>
          </a:p>
        </p:txBody>
      </p:sp>
      <p:grpSp>
        <p:nvGrpSpPr>
          <p:cNvPr id="16390" name="16 Grupo"/>
          <p:cNvGrpSpPr>
            <a:grpSpLocks/>
          </p:cNvGrpSpPr>
          <p:nvPr/>
        </p:nvGrpSpPr>
        <p:grpSpPr bwMode="auto">
          <a:xfrm>
            <a:off x="285750" y="3500438"/>
            <a:ext cx="3222625" cy="3143250"/>
            <a:chOff x="778423" y="3143248"/>
            <a:chExt cx="3222073" cy="3143272"/>
          </a:xfrm>
        </p:grpSpPr>
        <p:pic>
          <p:nvPicPr>
            <p:cNvPr id="16396" name="10 Imagen" descr="iman.jpg"/>
            <p:cNvPicPr>
              <a:picLocks noChangeAspect="1"/>
            </p:cNvPicPr>
            <p:nvPr/>
          </p:nvPicPr>
          <p:blipFill>
            <a:blip r:embed="rId3" cstate="print"/>
            <a:srcRect/>
            <a:stretch>
              <a:fillRect/>
            </a:stretch>
          </p:blipFill>
          <p:spPr bwMode="auto">
            <a:xfrm>
              <a:off x="1019164" y="3143248"/>
              <a:ext cx="2981332" cy="2981332"/>
            </a:xfrm>
            <a:prstGeom prst="rect">
              <a:avLst/>
            </a:prstGeom>
            <a:noFill/>
            <a:ln w="9525">
              <a:noFill/>
              <a:miter lim="800000"/>
              <a:headEnd/>
              <a:tailEnd/>
            </a:ln>
          </p:spPr>
        </p:pic>
        <p:sp>
          <p:nvSpPr>
            <p:cNvPr id="12" name="11 Flecha abajo"/>
            <p:cNvSpPr/>
            <p:nvPr/>
          </p:nvSpPr>
          <p:spPr>
            <a:xfrm rot="13286244">
              <a:off x="1910117" y="3727452"/>
              <a:ext cx="501564" cy="1214445"/>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3" name="12 Flecha abajo"/>
            <p:cNvSpPr/>
            <p:nvPr/>
          </p:nvSpPr>
          <p:spPr>
            <a:xfrm rot="2500555">
              <a:off x="1087933" y="4656146"/>
              <a:ext cx="499976" cy="1214447"/>
            </a:xfrm>
            <a:prstGeom prst="down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399" name="13 Rectángulo"/>
            <p:cNvSpPr>
              <a:spLocks noChangeArrowheads="1"/>
            </p:cNvSpPr>
            <p:nvPr/>
          </p:nvSpPr>
          <p:spPr bwMode="auto">
            <a:xfrm>
              <a:off x="778423" y="3631172"/>
              <a:ext cx="1221809" cy="369332"/>
            </a:xfrm>
            <a:prstGeom prst="rect">
              <a:avLst/>
            </a:prstGeom>
            <a:noFill/>
            <a:ln w="9525">
              <a:noFill/>
              <a:miter lim="800000"/>
              <a:headEnd/>
              <a:tailEnd/>
            </a:ln>
          </p:spPr>
          <p:txBody>
            <a:bodyPr wrap="none">
              <a:spAutoFit/>
            </a:bodyPr>
            <a:lstStyle/>
            <a:p>
              <a:r>
                <a:rPr lang="es-ES"/>
                <a:t>F</a:t>
              </a:r>
              <a:r>
                <a:rPr lang="es-ES" baseline="-25000"/>
                <a:t>magnet, iron </a:t>
              </a:r>
              <a:endParaRPr lang="es-ES"/>
            </a:p>
          </p:txBody>
        </p:sp>
        <p:sp>
          <p:nvSpPr>
            <p:cNvPr id="16400" name="15 Rectángulo"/>
            <p:cNvSpPr>
              <a:spLocks noChangeArrowheads="1"/>
            </p:cNvSpPr>
            <p:nvPr/>
          </p:nvSpPr>
          <p:spPr bwMode="auto">
            <a:xfrm>
              <a:off x="821704" y="5763300"/>
              <a:ext cx="1178528" cy="523220"/>
            </a:xfrm>
            <a:prstGeom prst="rect">
              <a:avLst/>
            </a:prstGeom>
            <a:noFill/>
            <a:ln w="9525">
              <a:noFill/>
              <a:miter lim="800000"/>
              <a:headEnd/>
              <a:tailEnd/>
            </a:ln>
          </p:spPr>
          <p:txBody>
            <a:bodyPr wrap="none">
              <a:spAutoFit/>
            </a:bodyPr>
            <a:lstStyle/>
            <a:p>
              <a:pPr algn="just" eaLnBrk="0" hangingPunct="0">
                <a:tabLst>
                  <a:tab pos="180975" algn="l"/>
                </a:tabLst>
              </a:pPr>
              <a:r>
                <a:rPr lang="es-ES">
                  <a:cs typeface="Times New Roman" pitchFamily="18" charset="0"/>
                </a:rPr>
                <a:t>F</a:t>
              </a:r>
              <a:r>
                <a:rPr lang="es-ES" baseline="-30000">
                  <a:cs typeface="Times New Roman" pitchFamily="18" charset="0"/>
                </a:rPr>
                <a:t>iron, magnet</a:t>
              </a:r>
              <a:endParaRPr lang="es-ES" sz="2800"/>
            </a:p>
          </p:txBody>
        </p:sp>
      </p:grpSp>
      <p:sp>
        <p:nvSpPr>
          <p:cNvPr id="16391" name="17 CuadroTexto"/>
          <p:cNvSpPr txBox="1">
            <a:spLocks noChangeArrowheads="1"/>
          </p:cNvSpPr>
          <p:nvPr/>
        </p:nvSpPr>
        <p:spPr bwMode="auto">
          <a:xfrm>
            <a:off x="6143625" y="5926138"/>
            <a:ext cx="2928938" cy="646112"/>
          </a:xfrm>
          <a:prstGeom prst="rect">
            <a:avLst/>
          </a:prstGeom>
          <a:noFill/>
          <a:ln w="9525">
            <a:noFill/>
            <a:miter lim="800000"/>
            <a:headEnd/>
            <a:tailEnd/>
          </a:ln>
        </p:spPr>
        <p:txBody>
          <a:bodyPr>
            <a:spAutoFit/>
          </a:bodyPr>
          <a:lstStyle/>
          <a:p>
            <a:pPr algn="just"/>
            <a:r>
              <a:rPr lang="es-ES"/>
              <a:t>We can measure forces with dynamometers.</a:t>
            </a:r>
          </a:p>
        </p:txBody>
      </p:sp>
      <p:pic>
        <p:nvPicPr>
          <p:cNvPr id="16392" name="18 Imagen" descr="55102310.jpg"/>
          <p:cNvPicPr>
            <a:picLocks noChangeAspect="1"/>
          </p:cNvPicPr>
          <p:nvPr/>
        </p:nvPicPr>
        <p:blipFill>
          <a:blip r:embed="rId4" cstate="print"/>
          <a:srcRect/>
          <a:stretch>
            <a:fillRect/>
          </a:stretch>
        </p:blipFill>
        <p:spPr bwMode="auto">
          <a:xfrm>
            <a:off x="7215188" y="3571875"/>
            <a:ext cx="1604962" cy="2286000"/>
          </a:xfrm>
          <a:prstGeom prst="rect">
            <a:avLst/>
          </a:prstGeom>
          <a:noFill/>
          <a:ln w="9525">
            <a:noFill/>
            <a:miter lim="800000"/>
            <a:headEnd/>
            <a:tailEnd/>
          </a:ln>
        </p:spPr>
      </p:pic>
      <p:sp>
        <p:nvSpPr>
          <p:cNvPr id="16393" name="15 Rectángulo"/>
          <p:cNvSpPr>
            <a:spLocks noChangeArrowheads="1"/>
          </p:cNvSpPr>
          <p:nvPr/>
        </p:nvSpPr>
        <p:spPr bwMode="auto">
          <a:xfrm>
            <a:off x="3929063" y="3786188"/>
            <a:ext cx="2928937" cy="923925"/>
          </a:xfrm>
          <a:prstGeom prst="rect">
            <a:avLst/>
          </a:prstGeom>
          <a:noFill/>
          <a:ln w="9525">
            <a:noFill/>
            <a:miter lim="800000"/>
            <a:headEnd/>
            <a:tailEnd/>
          </a:ln>
        </p:spPr>
        <p:txBody>
          <a:bodyPr>
            <a:spAutoFit/>
          </a:bodyPr>
          <a:lstStyle/>
          <a:p>
            <a:pPr algn="just"/>
            <a:r>
              <a:rPr lang="en-US"/>
              <a:t>Sometimes, there forces between objects although they are not in contact.</a:t>
            </a:r>
            <a:endParaRPr lang="es-ES"/>
          </a:p>
        </p:txBody>
      </p:sp>
      <p:sp>
        <p:nvSpPr>
          <p:cNvPr id="16394" name="17 Rectángulo"/>
          <p:cNvSpPr>
            <a:spLocks noChangeArrowheads="1"/>
          </p:cNvSpPr>
          <p:nvPr/>
        </p:nvSpPr>
        <p:spPr bwMode="auto">
          <a:xfrm>
            <a:off x="0" y="1854200"/>
            <a:ext cx="9144000" cy="369888"/>
          </a:xfrm>
          <a:prstGeom prst="rect">
            <a:avLst/>
          </a:prstGeom>
          <a:noFill/>
          <a:ln w="9525">
            <a:noFill/>
            <a:miter lim="800000"/>
            <a:headEnd/>
            <a:tailEnd/>
          </a:ln>
        </p:spPr>
        <p:txBody>
          <a:bodyPr>
            <a:spAutoFit/>
          </a:bodyPr>
          <a:lstStyle/>
          <a:p>
            <a:pPr algn="just"/>
            <a:r>
              <a:rPr lang="en-US"/>
              <a:t>The forces that act on objects can deform them or change their speed.</a:t>
            </a:r>
            <a:endParaRPr lang="es-ES"/>
          </a:p>
        </p:txBody>
      </p:sp>
      <p:sp>
        <p:nvSpPr>
          <p:cNvPr id="16" name="15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WEIGHT AND MASS</a:t>
            </a:r>
          </a:p>
        </p:txBody>
      </p:sp>
      <p:sp>
        <p:nvSpPr>
          <p:cNvPr id="17411" name="2 Rectángulo"/>
          <p:cNvSpPr>
            <a:spLocks noChangeArrowheads="1"/>
          </p:cNvSpPr>
          <p:nvPr/>
        </p:nvSpPr>
        <p:spPr bwMode="auto">
          <a:xfrm>
            <a:off x="71438" y="711200"/>
            <a:ext cx="8929687" cy="1477963"/>
          </a:xfrm>
          <a:prstGeom prst="rect">
            <a:avLst/>
          </a:prstGeom>
          <a:noFill/>
          <a:ln w="9525">
            <a:noFill/>
            <a:miter lim="800000"/>
            <a:headEnd/>
            <a:tailEnd/>
          </a:ln>
        </p:spPr>
        <p:txBody>
          <a:bodyPr>
            <a:spAutoFit/>
          </a:bodyPr>
          <a:lstStyle/>
          <a:p>
            <a:pPr algn="just"/>
            <a:r>
              <a:rPr lang="en-US" b="1"/>
              <a:t>Mass</a:t>
            </a:r>
            <a:r>
              <a:rPr lang="en-US"/>
              <a:t> and </a:t>
            </a:r>
            <a:r>
              <a:rPr lang="en-US" b="1"/>
              <a:t>weight</a:t>
            </a:r>
            <a:r>
              <a:rPr lang="en-US"/>
              <a:t> are related but are different properties of an object. Mass is an inherent property while weight is the gravitational force acting on an object.</a:t>
            </a:r>
            <a:r>
              <a:rPr lang="en-US" b="1"/>
              <a:t> Physicists</a:t>
            </a:r>
            <a:r>
              <a:rPr lang="en-US"/>
              <a:t> use the concept of mass to measure the amount of matter an object has and the concept of weight to measure the interaction between two objects. Notice that weight is a force not a mass. </a:t>
            </a:r>
          </a:p>
        </p:txBody>
      </p:sp>
      <p:sp>
        <p:nvSpPr>
          <p:cNvPr id="17412" name="4 Rectángulo"/>
          <p:cNvSpPr>
            <a:spLocks noChangeArrowheads="1"/>
          </p:cNvSpPr>
          <p:nvPr/>
        </p:nvSpPr>
        <p:spPr bwMode="auto">
          <a:xfrm>
            <a:off x="71438" y="2584450"/>
            <a:ext cx="3571875" cy="3416300"/>
          </a:xfrm>
          <a:prstGeom prst="rect">
            <a:avLst/>
          </a:prstGeom>
          <a:noFill/>
          <a:ln w="9525">
            <a:noFill/>
            <a:miter lim="800000"/>
            <a:headEnd/>
            <a:tailEnd/>
          </a:ln>
        </p:spPr>
        <p:txBody>
          <a:bodyPr>
            <a:spAutoFit/>
          </a:bodyPr>
          <a:lstStyle/>
          <a:p>
            <a:pPr algn="just"/>
            <a:r>
              <a:rPr lang="en-US"/>
              <a:t>Weight is the gravitational force acting on an object. The weight on Earth's surface is the force which the Earth attracts an object with and at the same time the force which the object attracts the Earth with. Both forces are equal. </a:t>
            </a:r>
          </a:p>
          <a:p>
            <a:pPr algn="just"/>
            <a:r>
              <a:rPr lang="en-US"/>
              <a:t>When we say that a person weighs 670 Newtons, that means that Earth attracts that person with a force of 670 Newtons .</a:t>
            </a:r>
          </a:p>
        </p:txBody>
      </p:sp>
      <p:sp>
        <p:nvSpPr>
          <p:cNvPr id="17413" name="5 Rectángulo"/>
          <p:cNvSpPr>
            <a:spLocks noChangeArrowheads="1"/>
          </p:cNvSpPr>
          <p:nvPr/>
        </p:nvSpPr>
        <p:spPr bwMode="auto">
          <a:xfrm>
            <a:off x="3768725" y="5559425"/>
            <a:ext cx="247650" cy="369888"/>
          </a:xfrm>
          <a:prstGeom prst="rect">
            <a:avLst/>
          </a:prstGeom>
          <a:noFill/>
          <a:ln w="9525">
            <a:noFill/>
            <a:miter lim="800000"/>
            <a:headEnd/>
            <a:tailEnd/>
          </a:ln>
        </p:spPr>
        <p:txBody>
          <a:bodyPr wrap="none">
            <a:spAutoFit/>
          </a:bodyPr>
          <a:lstStyle/>
          <a:p>
            <a:r>
              <a:rPr lang="en-US"/>
              <a:t> </a:t>
            </a:r>
          </a:p>
        </p:txBody>
      </p:sp>
      <p:grpSp>
        <p:nvGrpSpPr>
          <p:cNvPr id="17414" name="17 Grupo"/>
          <p:cNvGrpSpPr>
            <a:grpSpLocks/>
          </p:cNvGrpSpPr>
          <p:nvPr/>
        </p:nvGrpSpPr>
        <p:grpSpPr bwMode="auto">
          <a:xfrm>
            <a:off x="4079875" y="2214563"/>
            <a:ext cx="4635500" cy="4143375"/>
            <a:chOff x="3786188" y="2071688"/>
            <a:chExt cx="4635500" cy="4143375"/>
          </a:xfrm>
        </p:grpSpPr>
        <p:pic>
          <p:nvPicPr>
            <p:cNvPr id="17416" name="28 Imagen" descr="tierra_luna_copia.jpg"/>
            <p:cNvPicPr>
              <a:picLocks noChangeAspect="1"/>
            </p:cNvPicPr>
            <p:nvPr/>
          </p:nvPicPr>
          <p:blipFill>
            <a:blip r:embed="rId3" cstate="print"/>
            <a:srcRect/>
            <a:stretch>
              <a:fillRect/>
            </a:stretch>
          </p:blipFill>
          <p:spPr bwMode="auto">
            <a:xfrm>
              <a:off x="4000500" y="2071688"/>
              <a:ext cx="4421188" cy="4143375"/>
            </a:xfrm>
            <a:prstGeom prst="rect">
              <a:avLst/>
            </a:prstGeom>
            <a:noFill/>
            <a:ln w="9525">
              <a:noFill/>
              <a:miter lim="800000"/>
              <a:headEnd/>
              <a:tailEnd/>
            </a:ln>
          </p:spPr>
        </p:pic>
        <p:grpSp>
          <p:nvGrpSpPr>
            <p:cNvPr id="17417" name="25 Grupo"/>
            <p:cNvGrpSpPr>
              <a:grpSpLocks/>
            </p:cNvGrpSpPr>
            <p:nvPr/>
          </p:nvGrpSpPr>
          <p:grpSpPr bwMode="auto">
            <a:xfrm>
              <a:off x="3786188" y="2143125"/>
              <a:ext cx="4572000" cy="3765550"/>
              <a:chOff x="4071934" y="2214664"/>
              <a:chExt cx="4572032" cy="3764673"/>
            </a:xfrm>
          </p:grpSpPr>
          <p:grpSp>
            <p:nvGrpSpPr>
              <p:cNvPr id="17418" name="22 Grupo"/>
              <p:cNvGrpSpPr>
                <a:grpSpLocks/>
              </p:cNvGrpSpPr>
              <p:nvPr/>
            </p:nvGrpSpPr>
            <p:grpSpPr bwMode="auto">
              <a:xfrm>
                <a:off x="4071934" y="2643182"/>
                <a:ext cx="4572032" cy="3336155"/>
                <a:chOff x="3214679" y="3643314"/>
                <a:chExt cx="4238705" cy="3092930"/>
              </a:xfrm>
            </p:grpSpPr>
            <p:sp>
              <p:nvSpPr>
                <p:cNvPr id="17423" name="Picture 7" descr="http://www.iac.es/cosmoeduca/relatividad/imagenes/charla3imag/gravedadestira640.jpg"/>
                <p:cNvSpPr>
                  <a:spLocks noChangeAspect="1" noChangeArrowheads="1"/>
                </p:cNvSpPr>
                <p:nvPr/>
              </p:nvSpPr>
              <p:spPr bwMode="auto">
                <a:xfrm>
                  <a:off x="3214679" y="3643314"/>
                  <a:ext cx="4238705" cy="3092930"/>
                </a:xfrm>
                <a:prstGeom prst="rect">
                  <a:avLst/>
                </a:prstGeom>
                <a:noFill/>
                <a:ln w="9525">
                  <a:noFill/>
                  <a:miter lim="800000"/>
                  <a:headEnd/>
                  <a:tailEnd/>
                </a:ln>
              </p:spPr>
              <p:txBody>
                <a:bodyPr/>
                <a:lstStyle/>
                <a:p>
                  <a:endParaRPr lang="es-ES"/>
                </a:p>
              </p:txBody>
            </p:sp>
            <p:sp>
              <p:nvSpPr>
                <p:cNvPr id="9" name="8 Flecha abajo"/>
                <p:cNvSpPr/>
                <p:nvPr/>
              </p:nvSpPr>
              <p:spPr bwMode="auto">
                <a:xfrm>
                  <a:off x="3678288" y="4929341"/>
                  <a:ext cx="323790" cy="784267"/>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 name="19 Flecha abajo"/>
                <p:cNvSpPr/>
                <p:nvPr/>
              </p:nvSpPr>
              <p:spPr bwMode="auto">
                <a:xfrm rot="10800000">
                  <a:off x="3932904" y="4115647"/>
                  <a:ext cx="323790" cy="785738"/>
                </a:xfrm>
                <a:prstGeom prst="down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2" name="15 Rectángulo"/>
                <p:cNvSpPr>
                  <a:spLocks noChangeArrowheads="1"/>
                </p:cNvSpPr>
                <p:nvPr/>
              </p:nvSpPr>
              <p:spPr bwMode="auto">
                <a:xfrm>
                  <a:off x="4034457" y="5431095"/>
                  <a:ext cx="925744" cy="485568"/>
                </a:xfrm>
                <a:prstGeom prst="rect">
                  <a:avLst/>
                </a:prstGeom>
                <a:noFill/>
                <a:ln w="9525">
                  <a:noFill/>
                  <a:miter lim="800000"/>
                  <a:headEnd/>
                  <a:tailEnd/>
                </a:ln>
              </p:spPr>
              <p:txBody>
                <a:bodyPr wrap="none">
                  <a:spAutoFit/>
                </a:bodyPr>
                <a:lstStyle/>
                <a:p>
                  <a:pPr algn="just" eaLnBrk="0" hangingPunct="0">
                    <a:tabLst>
                      <a:tab pos="180975" algn="l"/>
                    </a:tabLst>
                    <a:defRPr/>
                  </a:pPr>
                  <a:r>
                    <a:rPr lang="es-ES" dirty="0">
                      <a:solidFill>
                        <a:schemeClr val="accent6">
                          <a:lumMod val="50000"/>
                        </a:schemeClr>
                      </a:solidFill>
                      <a:cs typeface="Times New Roman" pitchFamily="18" charset="0"/>
                    </a:rPr>
                    <a:t>F</a:t>
                  </a:r>
                  <a:r>
                    <a:rPr lang="es-ES" baseline="-30000" dirty="0">
                      <a:solidFill>
                        <a:schemeClr val="accent6">
                          <a:lumMod val="50000"/>
                        </a:schemeClr>
                      </a:solidFill>
                      <a:cs typeface="Times New Roman" pitchFamily="18" charset="0"/>
                    </a:rPr>
                    <a:t>Moon, girl</a:t>
                  </a:r>
                  <a:endParaRPr lang="es-ES" sz="2800" dirty="0">
                    <a:solidFill>
                      <a:schemeClr val="accent6">
                        <a:lumMod val="50000"/>
                      </a:schemeClr>
                    </a:solidFill>
                  </a:endParaRPr>
                </a:p>
              </p:txBody>
            </p:sp>
            <p:sp>
              <p:nvSpPr>
                <p:cNvPr id="8" name="15 Rectángulo"/>
                <p:cNvSpPr>
                  <a:spLocks noChangeArrowheads="1"/>
                </p:cNvSpPr>
                <p:nvPr/>
              </p:nvSpPr>
              <p:spPr bwMode="auto">
                <a:xfrm>
                  <a:off x="4233146" y="3709535"/>
                  <a:ext cx="925745" cy="485568"/>
                </a:xfrm>
                <a:prstGeom prst="rect">
                  <a:avLst/>
                </a:prstGeom>
                <a:noFill/>
                <a:ln w="9525">
                  <a:noFill/>
                  <a:miter lim="800000"/>
                  <a:headEnd/>
                  <a:tailEnd/>
                </a:ln>
              </p:spPr>
              <p:txBody>
                <a:bodyPr wrap="none">
                  <a:spAutoFit/>
                </a:bodyPr>
                <a:lstStyle/>
                <a:p>
                  <a:pPr algn="just" eaLnBrk="0" hangingPunct="0">
                    <a:tabLst>
                      <a:tab pos="180975" algn="l"/>
                    </a:tabLst>
                    <a:defRPr/>
                  </a:pPr>
                  <a:r>
                    <a:rPr lang="es-ES" dirty="0">
                      <a:solidFill>
                        <a:schemeClr val="accent6">
                          <a:lumMod val="50000"/>
                        </a:schemeClr>
                      </a:solidFill>
                      <a:cs typeface="Times New Roman" pitchFamily="18" charset="0"/>
                    </a:rPr>
                    <a:t>F</a:t>
                  </a:r>
                  <a:r>
                    <a:rPr lang="es-ES" baseline="-30000" dirty="0">
                      <a:solidFill>
                        <a:schemeClr val="accent6">
                          <a:lumMod val="50000"/>
                        </a:schemeClr>
                      </a:solidFill>
                      <a:cs typeface="Times New Roman" pitchFamily="18" charset="0"/>
                    </a:rPr>
                    <a:t>girl, Moon</a:t>
                  </a:r>
                  <a:endParaRPr lang="es-ES" sz="2800" dirty="0">
                    <a:solidFill>
                      <a:schemeClr val="accent6">
                        <a:lumMod val="50000"/>
                      </a:schemeClr>
                    </a:solidFill>
                  </a:endParaRPr>
                </a:p>
              </p:txBody>
            </p:sp>
          </p:grpSp>
          <p:sp>
            <p:nvSpPr>
              <p:cNvPr id="10" name="9 Flecha abajo"/>
              <p:cNvSpPr/>
              <p:nvPr/>
            </p:nvSpPr>
            <p:spPr bwMode="auto">
              <a:xfrm rot="10800000">
                <a:off x="6929454" y="2214664"/>
                <a:ext cx="500067" cy="1214155"/>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4" name="23 Flecha abajo"/>
              <p:cNvSpPr/>
              <p:nvPr/>
            </p:nvSpPr>
            <p:spPr bwMode="auto">
              <a:xfrm>
                <a:off x="6500826" y="3428819"/>
                <a:ext cx="500067" cy="1214154"/>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421" name="13 Rectángulo"/>
              <p:cNvSpPr>
                <a:spLocks noChangeArrowheads="1"/>
              </p:cNvSpPr>
              <p:nvPr/>
            </p:nvSpPr>
            <p:spPr bwMode="auto">
              <a:xfrm>
                <a:off x="7500984" y="2559625"/>
                <a:ext cx="1088768" cy="369247"/>
              </a:xfrm>
              <a:prstGeom prst="rect">
                <a:avLst/>
              </a:prstGeom>
              <a:noFill/>
              <a:ln w="9525">
                <a:noFill/>
                <a:miter lim="800000"/>
                <a:headEnd/>
                <a:tailEnd/>
              </a:ln>
            </p:spPr>
            <p:txBody>
              <a:bodyPr wrap="none">
                <a:spAutoFit/>
              </a:bodyPr>
              <a:lstStyle/>
              <a:p>
                <a:r>
                  <a:rPr lang="es-ES" b="1">
                    <a:solidFill>
                      <a:srgbClr val="00B0F0"/>
                    </a:solidFill>
                  </a:rPr>
                  <a:t>F</a:t>
                </a:r>
                <a:r>
                  <a:rPr lang="es-ES" b="1" baseline="-25000">
                    <a:solidFill>
                      <a:srgbClr val="00B0F0"/>
                    </a:solidFill>
                  </a:rPr>
                  <a:t>girl, Earth </a:t>
                </a:r>
                <a:endParaRPr lang="es-ES" b="1">
                  <a:solidFill>
                    <a:srgbClr val="00B0F0"/>
                  </a:solidFill>
                </a:endParaRPr>
              </a:p>
            </p:txBody>
          </p:sp>
          <p:sp>
            <p:nvSpPr>
              <p:cNvPr id="17422" name="13 Rectángulo"/>
              <p:cNvSpPr>
                <a:spLocks noChangeArrowheads="1"/>
              </p:cNvSpPr>
              <p:nvPr/>
            </p:nvSpPr>
            <p:spPr bwMode="auto">
              <a:xfrm>
                <a:off x="6500844" y="4714411"/>
                <a:ext cx="1088768" cy="369247"/>
              </a:xfrm>
              <a:prstGeom prst="rect">
                <a:avLst/>
              </a:prstGeom>
              <a:noFill/>
              <a:ln w="9525">
                <a:noFill/>
                <a:miter lim="800000"/>
                <a:headEnd/>
                <a:tailEnd/>
              </a:ln>
            </p:spPr>
            <p:txBody>
              <a:bodyPr wrap="none">
                <a:spAutoFit/>
              </a:bodyPr>
              <a:lstStyle/>
              <a:p>
                <a:r>
                  <a:rPr lang="es-ES" b="1">
                    <a:solidFill>
                      <a:srgbClr val="00B0F0"/>
                    </a:solidFill>
                  </a:rPr>
                  <a:t>F</a:t>
                </a:r>
                <a:r>
                  <a:rPr lang="es-ES" b="1" baseline="-25000">
                    <a:solidFill>
                      <a:srgbClr val="00B0F0"/>
                    </a:solidFill>
                  </a:rPr>
                  <a:t>Earth, girl </a:t>
                </a:r>
                <a:endParaRPr lang="es-ES" b="1">
                  <a:solidFill>
                    <a:srgbClr val="00B0F0"/>
                  </a:solidFill>
                </a:endParaRPr>
              </a:p>
            </p:txBody>
          </p:sp>
        </p:grpSp>
      </p:grpSp>
      <p:sp>
        <p:nvSpPr>
          <p:cNvPr id="19" name="18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WEIGHT AND MASS</a:t>
            </a:r>
          </a:p>
        </p:txBody>
      </p:sp>
      <p:graphicFrame>
        <p:nvGraphicFramePr>
          <p:cNvPr id="4" name="3 Tabla"/>
          <p:cNvGraphicFramePr>
            <a:graphicFrameLocks noGrp="1"/>
          </p:cNvGraphicFramePr>
          <p:nvPr/>
        </p:nvGraphicFramePr>
        <p:xfrm>
          <a:off x="307975" y="1143000"/>
          <a:ext cx="8550275" cy="4537075"/>
        </p:xfrm>
        <a:graphic>
          <a:graphicData uri="http://schemas.openxmlformats.org/drawingml/2006/table">
            <a:tbl>
              <a:tblPr firstRow="1" bandRow="1">
                <a:tableStyleId>{5C22544A-7EE6-4342-B048-85BDC9FD1C3A}</a:tableStyleId>
              </a:tblPr>
              <a:tblGrid>
                <a:gridCol w="3199816"/>
                <a:gridCol w="5349753"/>
              </a:tblGrid>
              <a:tr h="389311">
                <a:tc>
                  <a:txBody>
                    <a:bodyPr/>
                    <a:lstStyle/>
                    <a:p>
                      <a:pPr algn="ctr"/>
                      <a:r>
                        <a:rPr lang="es-ES" sz="1900" dirty="0" smtClean="0">
                          <a:solidFill>
                            <a:schemeClr val="tx1"/>
                          </a:solidFill>
                        </a:rPr>
                        <a:t>MASS</a:t>
                      </a:r>
                      <a:endParaRPr lang="es-ES" sz="1900" dirty="0">
                        <a:solidFill>
                          <a:schemeClr val="tx1"/>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630"/>
                    </a:solidFill>
                  </a:tcPr>
                </a:tc>
                <a:tc>
                  <a:txBody>
                    <a:bodyPr/>
                    <a:lstStyle/>
                    <a:p>
                      <a:pPr algn="ctr"/>
                      <a:r>
                        <a:rPr lang="es-ES" sz="1900" dirty="0" smtClean="0">
                          <a:solidFill>
                            <a:schemeClr val="tx1"/>
                          </a:solidFill>
                        </a:rPr>
                        <a:t>WEIGHT</a:t>
                      </a:r>
                      <a:endParaRPr lang="es-ES" sz="1900" dirty="0">
                        <a:solidFill>
                          <a:schemeClr val="tx1"/>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630"/>
                    </a:solidFill>
                  </a:tcPr>
                </a:tc>
              </a:tr>
              <a:tr h="671961">
                <a:tc>
                  <a:txBody>
                    <a:bodyPr/>
                    <a:lstStyle/>
                    <a:p>
                      <a:pPr algn="just"/>
                      <a:r>
                        <a:rPr lang="en-US" sz="1900" b="1" dirty="0" smtClean="0">
                          <a:solidFill>
                            <a:schemeClr val="tx2">
                              <a:lumMod val="50000"/>
                            </a:schemeClr>
                          </a:solidFill>
                        </a:rPr>
                        <a:t>It</a:t>
                      </a:r>
                      <a:r>
                        <a:rPr lang="en-US" sz="1900" b="1" baseline="0" dirty="0" smtClean="0">
                          <a:solidFill>
                            <a:schemeClr val="tx2">
                              <a:lumMod val="50000"/>
                            </a:schemeClr>
                          </a:solidFill>
                        </a:rPr>
                        <a:t> </a:t>
                      </a:r>
                      <a:r>
                        <a:rPr lang="en-US" sz="1900" b="1" dirty="0" smtClean="0">
                          <a:solidFill>
                            <a:schemeClr val="tx2">
                              <a:lumMod val="50000"/>
                            </a:schemeClr>
                          </a:solidFill>
                        </a:rPr>
                        <a:t>measures the amount of matter. </a:t>
                      </a:r>
                      <a:endParaRPr lang="es-ES" sz="1900" b="1" dirty="0">
                        <a:solidFill>
                          <a:schemeClr val="tx2">
                            <a:lumMod val="50000"/>
                          </a:schemeClr>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051"/>
                    </a:solidFill>
                  </a:tcPr>
                </a:tc>
                <a:tc>
                  <a:txBody>
                    <a:bodyPr/>
                    <a:lstStyle/>
                    <a:p>
                      <a:pPr algn="just"/>
                      <a:r>
                        <a:rPr lang="en-US" sz="1900" b="1" dirty="0" smtClean="0">
                          <a:solidFill>
                            <a:schemeClr val="tx2">
                              <a:lumMod val="50000"/>
                            </a:schemeClr>
                          </a:solidFill>
                        </a:rPr>
                        <a:t>It measures the interaction between two objects.</a:t>
                      </a:r>
                      <a:endParaRPr lang="es-ES" sz="1900" b="1" dirty="0">
                        <a:solidFill>
                          <a:schemeClr val="tx2">
                            <a:lumMod val="50000"/>
                          </a:schemeClr>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051"/>
                    </a:solidFill>
                  </a:tcPr>
                </a:tc>
              </a:tr>
              <a:tr h="9599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tx2">
                              <a:lumMod val="50000"/>
                            </a:schemeClr>
                          </a:solidFill>
                        </a:rPr>
                        <a:t>The SI unit of mass is the kilogram (kg). </a:t>
                      </a:r>
                    </a:p>
                    <a:p>
                      <a:pPr algn="just"/>
                      <a:endParaRPr lang="es-ES" sz="1900" b="1" dirty="0">
                        <a:solidFill>
                          <a:schemeClr val="tx2">
                            <a:lumMod val="50000"/>
                          </a:schemeClr>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05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tx2">
                              <a:lumMod val="50000"/>
                            </a:schemeClr>
                          </a:solidFill>
                        </a:rPr>
                        <a:t>The SI unit of weight</a:t>
                      </a:r>
                      <a:r>
                        <a:rPr lang="en-US" sz="1900" b="1" baseline="0" dirty="0" smtClean="0">
                          <a:solidFill>
                            <a:schemeClr val="tx2">
                              <a:lumMod val="50000"/>
                            </a:schemeClr>
                          </a:solidFill>
                        </a:rPr>
                        <a:t> (it is a force)</a:t>
                      </a:r>
                      <a:r>
                        <a:rPr lang="en-US" sz="1900" b="1" dirty="0" smtClean="0">
                          <a:solidFill>
                            <a:schemeClr val="tx2">
                              <a:lumMod val="50000"/>
                            </a:schemeClr>
                          </a:solidFill>
                        </a:rPr>
                        <a:t> is the Newton (N). </a:t>
                      </a:r>
                    </a:p>
                    <a:p>
                      <a:pPr algn="just"/>
                      <a:endParaRPr lang="es-ES" sz="1900" b="1" dirty="0">
                        <a:solidFill>
                          <a:schemeClr val="tx2">
                            <a:lumMod val="50000"/>
                          </a:schemeClr>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051"/>
                    </a:solidFill>
                  </a:tcPr>
                </a:tc>
              </a:tr>
              <a:tr h="1535912">
                <a:tc>
                  <a:txBody>
                    <a:bodyPr/>
                    <a:lstStyle/>
                    <a:p>
                      <a:pPr algn="just"/>
                      <a:r>
                        <a:rPr lang="es-ES" sz="1900" b="1" baseline="0" dirty="0" smtClean="0">
                          <a:solidFill>
                            <a:schemeClr val="tx2">
                              <a:lumMod val="50000"/>
                            </a:schemeClr>
                          </a:solidFill>
                        </a:rPr>
                        <a:t>The mass of an object </a:t>
                      </a:r>
                      <a:r>
                        <a:rPr lang="es-ES" sz="1900" b="1" dirty="0" smtClean="0">
                          <a:solidFill>
                            <a:schemeClr val="tx2">
                              <a:lumMod val="50000"/>
                            </a:schemeClr>
                          </a:solidFill>
                        </a:rPr>
                        <a:t>doesn’t depend on</a:t>
                      </a:r>
                      <a:r>
                        <a:rPr lang="es-ES" sz="1900" b="1" baseline="0" dirty="0" smtClean="0">
                          <a:solidFill>
                            <a:schemeClr val="tx2">
                              <a:lumMod val="50000"/>
                            </a:schemeClr>
                          </a:solidFill>
                        </a:rPr>
                        <a:t> its</a:t>
                      </a:r>
                      <a:r>
                        <a:rPr lang="es-ES" sz="1900" b="1" dirty="0" smtClean="0">
                          <a:solidFill>
                            <a:schemeClr val="tx2">
                              <a:lumMod val="50000"/>
                            </a:schemeClr>
                          </a:solidFill>
                        </a:rPr>
                        <a:t> location.</a:t>
                      </a:r>
                      <a:endParaRPr lang="es-ES" sz="1900" b="1" dirty="0">
                        <a:solidFill>
                          <a:schemeClr val="tx2">
                            <a:lumMod val="50000"/>
                          </a:schemeClr>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05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900" b="1" dirty="0" smtClean="0">
                          <a:solidFill>
                            <a:schemeClr val="tx2">
                              <a:lumMod val="50000"/>
                            </a:schemeClr>
                          </a:solidFill>
                        </a:rPr>
                        <a:t>Unlike mass, an object’s weight depends on its location. An astronaut will have a different weight, but the same mass, on the Moon, Mars, and other locations because the gravitational force varies.</a:t>
                      </a:r>
                    </a:p>
                    <a:p>
                      <a:pPr algn="just"/>
                      <a:endParaRPr lang="es-ES" sz="1900" b="1" dirty="0">
                        <a:solidFill>
                          <a:schemeClr val="tx2">
                            <a:lumMod val="50000"/>
                          </a:schemeClr>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051"/>
                    </a:solidFill>
                  </a:tcPr>
                </a:tc>
              </a:tr>
              <a:tr h="9599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900" b="1" dirty="0" smtClean="0">
                          <a:solidFill>
                            <a:schemeClr val="tx2">
                              <a:lumMod val="50000"/>
                            </a:schemeClr>
                          </a:solidFill>
                        </a:rPr>
                        <a:t>We can measure it with balances.</a:t>
                      </a:r>
                    </a:p>
                    <a:p>
                      <a:pPr algn="just"/>
                      <a:endParaRPr lang="es-ES" sz="1900" b="1" dirty="0">
                        <a:solidFill>
                          <a:schemeClr val="tx2">
                            <a:lumMod val="50000"/>
                          </a:schemeClr>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05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900" b="1" dirty="0" smtClean="0">
                          <a:solidFill>
                            <a:schemeClr val="tx2">
                              <a:lumMod val="50000"/>
                            </a:schemeClr>
                          </a:solidFill>
                        </a:rPr>
                        <a:t>We can measure it  with dynamometers.</a:t>
                      </a:r>
                    </a:p>
                    <a:p>
                      <a:pPr algn="just"/>
                      <a:endParaRPr lang="es-ES" sz="1900" b="1" dirty="0">
                        <a:solidFill>
                          <a:schemeClr val="tx2">
                            <a:lumMod val="50000"/>
                          </a:schemeClr>
                        </a:solidFill>
                      </a:endParaRPr>
                    </a:p>
                  </a:txBody>
                  <a:tcPr marL="95994" marR="95994" marT="47997" marB="479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8051"/>
                    </a:solidFill>
                  </a:tcPr>
                </a:tc>
              </a:tr>
            </a:tbl>
          </a:graphicData>
        </a:graphic>
      </p:graphicFrame>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46 Grupo"/>
          <p:cNvGrpSpPr>
            <a:grpSpLocks/>
          </p:cNvGrpSpPr>
          <p:nvPr/>
        </p:nvGrpSpPr>
        <p:grpSpPr bwMode="auto">
          <a:xfrm>
            <a:off x="71438" y="214313"/>
            <a:ext cx="9001125" cy="6292850"/>
            <a:chOff x="71438" y="214313"/>
            <a:chExt cx="9001125" cy="6292850"/>
          </a:xfrm>
        </p:grpSpPr>
        <p:cxnSp>
          <p:nvCxnSpPr>
            <p:cNvPr id="42" name="41 Conector recto"/>
            <p:cNvCxnSpPr/>
            <p:nvPr/>
          </p:nvCxnSpPr>
          <p:spPr>
            <a:xfrm rot="5400000">
              <a:off x="4143375" y="2643188"/>
              <a:ext cx="571500" cy="0"/>
            </a:xfrm>
            <a:prstGeom prst="line">
              <a:avLst/>
            </a:prstGeom>
            <a:ln w="12700">
              <a:solidFill>
                <a:srgbClr val="E43D1C"/>
              </a:solidFill>
            </a:ln>
          </p:spPr>
          <p:style>
            <a:lnRef idx="1">
              <a:schemeClr val="accent1"/>
            </a:lnRef>
            <a:fillRef idx="0">
              <a:schemeClr val="accent1"/>
            </a:fillRef>
            <a:effectRef idx="0">
              <a:schemeClr val="accent1"/>
            </a:effectRef>
            <a:fontRef idx="minor">
              <a:schemeClr val="tx1"/>
            </a:fontRef>
          </p:style>
        </p:cxnSp>
        <p:grpSp>
          <p:nvGrpSpPr>
            <p:cNvPr id="19461" name="44 Grupo"/>
            <p:cNvGrpSpPr>
              <a:grpSpLocks/>
            </p:cNvGrpSpPr>
            <p:nvPr/>
          </p:nvGrpSpPr>
          <p:grpSpPr bwMode="auto">
            <a:xfrm>
              <a:off x="71438" y="214313"/>
              <a:ext cx="9001125" cy="6292850"/>
              <a:chOff x="71438" y="214313"/>
              <a:chExt cx="9001125" cy="6292850"/>
            </a:xfrm>
          </p:grpSpPr>
          <p:sp>
            <p:nvSpPr>
              <p:cNvPr id="2" name="3 CuadroTexto"/>
              <p:cNvSpPr txBox="1">
                <a:spLocks noChangeArrowheads="1"/>
              </p:cNvSpPr>
              <p:nvPr/>
            </p:nvSpPr>
            <p:spPr bwMode="auto">
              <a:xfrm>
                <a:off x="3929063" y="214313"/>
                <a:ext cx="928687" cy="338137"/>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Motion</a:t>
                </a:r>
              </a:p>
            </p:txBody>
          </p:sp>
          <p:sp>
            <p:nvSpPr>
              <p:cNvPr id="19459" name="4 Rectángulo"/>
              <p:cNvSpPr>
                <a:spLocks noChangeArrowheads="1"/>
              </p:cNvSpPr>
              <p:nvPr/>
            </p:nvSpPr>
            <p:spPr bwMode="auto">
              <a:xfrm>
                <a:off x="2500313" y="1639888"/>
                <a:ext cx="4572000" cy="584200"/>
              </a:xfrm>
              <a:prstGeom prst="rect">
                <a:avLst/>
              </a:prstGeom>
              <a:noFill/>
              <a:ln w="12700">
                <a:solidFill>
                  <a:srgbClr val="E43D1C"/>
                </a:solidFill>
                <a:miter lim="800000"/>
                <a:headEnd/>
                <a:tailEnd/>
              </a:ln>
            </p:spPr>
            <p:txBody>
              <a:bodyPr>
                <a:spAutoFit/>
              </a:bodyPr>
              <a:lstStyle/>
              <a:p>
                <a:pPr algn="just">
                  <a:defRPr/>
                </a:pPr>
                <a:r>
                  <a:rPr lang="en-US" sz="1600" dirty="0">
                    <a:solidFill>
                      <a:schemeClr val="tx2">
                        <a:lumMod val="50000"/>
                      </a:schemeClr>
                    </a:solidFill>
                  </a:rPr>
                  <a:t>Change of position with respect to  another one that we consider as fixed. </a:t>
                </a:r>
                <a:endParaRPr lang="es-ES" sz="1600" dirty="0">
                  <a:solidFill>
                    <a:schemeClr val="tx2">
                      <a:lumMod val="50000"/>
                    </a:schemeClr>
                  </a:solidFill>
                </a:endParaRPr>
              </a:p>
            </p:txBody>
          </p:sp>
          <p:sp>
            <p:nvSpPr>
              <p:cNvPr id="19463" name="17 CuadroTexto"/>
              <p:cNvSpPr txBox="1">
                <a:spLocks noChangeArrowheads="1"/>
              </p:cNvSpPr>
              <p:nvPr/>
            </p:nvSpPr>
            <p:spPr bwMode="auto">
              <a:xfrm>
                <a:off x="500063" y="1214438"/>
                <a:ext cx="1584325" cy="338137"/>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Uniform motion</a:t>
                </a:r>
              </a:p>
            </p:txBody>
          </p:sp>
          <p:sp>
            <p:nvSpPr>
              <p:cNvPr id="19464" name="18 CuadroTexto"/>
              <p:cNvSpPr txBox="1">
                <a:spLocks noChangeArrowheads="1"/>
              </p:cNvSpPr>
              <p:nvPr/>
            </p:nvSpPr>
            <p:spPr bwMode="auto">
              <a:xfrm>
                <a:off x="71438" y="4876800"/>
                <a:ext cx="1944687" cy="338138"/>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Accelerated motion</a:t>
                </a:r>
              </a:p>
            </p:txBody>
          </p:sp>
          <p:sp>
            <p:nvSpPr>
              <p:cNvPr id="19466" name="24 CuadroTexto"/>
              <p:cNvSpPr txBox="1">
                <a:spLocks noChangeArrowheads="1"/>
              </p:cNvSpPr>
              <p:nvPr/>
            </p:nvSpPr>
            <p:spPr bwMode="auto">
              <a:xfrm>
                <a:off x="500063" y="2497138"/>
                <a:ext cx="1584325" cy="584200"/>
              </a:xfrm>
              <a:prstGeom prst="rect">
                <a:avLst/>
              </a:prstGeom>
              <a:noFill/>
              <a:ln w="12700">
                <a:solidFill>
                  <a:srgbClr val="E43D1C"/>
                </a:solidFill>
                <a:miter lim="800000"/>
                <a:headEnd/>
                <a:tailEnd/>
              </a:ln>
            </p:spPr>
            <p:txBody>
              <a:bodyPr>
                <a:spAutoFit/>
              </a:bodyPr>
              <a:lstStyle/>
              <a:p>
                <a:pPr algn="just">
                  <a:defRPr/>
                </a:pPr>
                <a:r>
                  <a:rPr lang="es-ES" sz="1600">
                    <a:solidFill>
                      <a:schemeClr val="tx2">
                        <a:lumMod val="50000"/>
                      </a:schemeClr>
                    </a:solidFill>
                  </a:rPr>
                  <a:t>Speed doesn’t change</a:t>
                </a:r>
              </a:p>
            </p:txBody>
          </p:sp>
          <p:sp>
            <p:nvSpPr>
              <p:cNvPr id="19468" name="27 CuadroTexto"/>
              <p:cNvSpPr txBox="1">
                <a:spLocks noChangeArrowheads="1"/>
              </p:cNvSpPr>
              <p:nvPr/>
            </p:nvSpPr>
            <p:spPr bwMode="auto">
              <a:xfrm>
                <a:off x="2214563" y="500063"/>
                <a:ext cx="928687" cy="338137"/>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can be</a:t>
                </a:r>
              </a:p>
            </p:txBody>
          </p:sp>
          <p:sp>
            <p:nvSpPr>
              <p:cNvPr id="19469" name="29 CuadroTexto"/>
              <p:cNvSpPr txBox="1">
                <a:spLocks noChangeArrowheads="1"/>
              </p:cNvSpPr>
              <p:nvPr/>
            </p:nvSpPr>
            <p:spPr bwMode="auto">
              <a:xfrm>
                <a:off x="71438" y="6162675"/>
                <a:ext cx="1944687" cy="338138"/>
              </a:xfrm>
              <a:prstGeom prst="rect">
                <a:avLst/>
              </a:prstGeom>
              <a:noFill/>
              <a:ln w="12700">
                <a:solidFill>
                  <a:srgbClr val="E43D1C"/>
                </a:solidFill>
                <a:miter lim="800000"/>
                <a:headEnd/>
                <a:tailEnd/>
              </a:ln>
            </p:spPr>
            <p:txBody>
              <a:bodyPr>
                <a:spAutoFit/>
              </a:bodyPr>
              <a:lstStyle/>
              <a:p>
                <a:pPr algn="just">
                  <a:defRPr/>
                </a:pPr>
                <a:r>
                  <a:rPr lang="es-ES" sz="1600">
                    <a:solidFill>
                      <a:schemeClr val="tx2">
                        <a:lumMod val="50000"/>
                      </a:schemeClr>
                    </a:solidFill>
                  </a:rPr>
                  <a:t>Speed changes</a:t>
                </a:r>
              </a:p>
            </p:txBody>
          </p:sp>
          <p:sp>
            <p:nvSpPr>
              <p:cNvPr id="19477" name="50 CuadroTexto"/>
              <p:cNvSpPr txBox="1">
                <a:spLocks noChangeArrowheads="1"/>
              </p:cNvSpPr>
              <p:nvPr/>
            </p:nvSpPr>
            <p:spPr bwMode="auto">
              <a:xfrm>
                <a:off x="2143125" y="3571875"/>
                <a:ext cx="1143000" cy="338138"/>
              </a:xfrm>
              <a:prstGeom prst="rect">
                <a:avLst/>
              </a:prstGeom>
              <a:noFill/>
              <a:ln w="12700">
                <a:solidFill>
                  <a:srgbClr val="E43D1C"/>
                </a:solidFill>
                <a:miter lim="800000"/>
                <a:headEnd/>
                <a:tailEnd/>
              </a:ln>
            </p:spPr>
            <p:txBody>
              <a:bodyPr>
                <a:spAutoFit/>
              </a:bodyPr>
              <a:lstStyle/>
              <a:p>
                <a:pPr>
                  <a:defRPr/>
                </a:pPr>
                <a:r>
                  <a:rPr lang="es-ES" sz="1600" dirty="0">
                    <a:solidFill>
                      <a:schemeClr val="tx2">
                        <a:lumMod val="50000"/>
                      </a:schemeClr>
                    </a:solidFill>
                  </a:rPr>
                  <a:t>Trajectory</a:t>
                </a:r>
              </a:p>
            </p:txBody>
          </p:sp>
          <p:sp>
            <p:nvSpPr>
              <p:cNvPr id="19478" name="52 CuadroTexto"/>
              <p:cNvSpPr txBox="1">
                <a:spLocks noChangeArrowheads="1"/>
              </p:cNvSpPr>
              <p:nvPr/>
            </p:nvSpPr>
            <p:spPr bwMode="auto">
              <a:xfrm>
                <a:off x="3349625" y="3571875"/>
                <a:ext cx="936625" cy="338138"/>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Position</a:t>
                </a:r>
              </a:p>
            </p:txBody>
          </p:sp>
          <p:sp>
            <p:nvSpPr>
              <p:cNvPr id="19480" name="55 CuadroTexto"/>
              <p:cNvSpPr txBox="1">
                <a:spLocks noChangeArrowheads="1"/>
              </p:cNvSpPr>
              <p:nvPr/>
            </p:nvSpPr>
            <p:spPr bwMode="auto">
              <a:xfrm>
                <a:off x="1714500" y="4071938"/>
                <a:ext cx="928688" cy="338137"/>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can be</a:t>
                </a:r>
              </a:p>
            </p:txBody>
          </p:sp>
          <p:sp>
            <p:nvSpPr>
              <p:cNvPr id="19481" name="56 CuadroTexto"/>
              <p:cNvSpPr txBox="1">
                <a:spLocks noChangeArrowheads="1"/>
              </p:cNvSpPr>
              <p:nvPr/>
            </p:nvSpPr>
            <p:spPr bwMode="auto">
              <a:xfrm>
                <a:off x="4357688" y="3571875"/>
                <a:ext cx="1857375" cy="338138"/>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Distance travelled</a:t>
                </a:r>
              </a:p>
            </p:txBody>
          </p:sp>
          <p:sp>
            <p:nvSpPr>
              <p:cNvPr id="19483" name="58 CuadroTexto"/>
              <p:cNvSpPr txBox="1">
                <a:spLocks noChangeArrowheads="1"/>
              </p:cNvSpPr>
              <p:nvPr/>
            </p:nvSpPr>
            <p:spPr bwMode="auto">
              <a:xfrm>
                <a:off x="6278563" y="3571875"/>
                <a:ext cx="793750" cy="338138"/>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Speed</a:t>
                </a:r>
              </a:p>
            </p:txBody>
          </p:sp>
          <p:sp>
            <p:nvSpPr>
              <p:cNvPr id="19485" name="64 CuadroTexto"/>
              <p:cNvSpPr txBox="1">
                <a:spLocks noChangeArrowheads="1"/>
              </p:cNvSpPr>
              <p:nvPr/>
            </p:nvSpPr>
            <p:spPr bwMode="auto">
              <a:xfrm>
                <a:off x="7135813" y="3571875"/>
                <a:ext cx="1365250" cy="338138"/>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Acceleration</a:t>
                </a:r>
              </a:p>
            </p:txBody>
          </p:sp>
          <p:sp>
            <p:nvSpPr>
              <p:cNvPr id="19486" name="65 CuadroTexto"/>
              <p:cNvSpPr txBox="1">
                <a:spLocks noChangeArrowheads="1"/>
              </p:cNvSpPr>
              <p:nvPr/>
            </p:nvSpPr>
            <p:spPr bwMode="auto">
              <a:xfrm>
                <a:off x="2071688" y="5176838"/>
                <a:ext cx="1152525" cy="1323975"/>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Rectilinear</a:t>
                </a:r>
              </a:p>
              <a:p>
                <a:pPr>
                  <a:defRPr/>
                </a:pPr>
                <a:r>
                  <a:rPr lang="es-ES" sz="1600">
                    <a:solidFill>
                      <a:schemeClr val="tx2">
                        <a:lumMod val="50000"/>
                      </a:schemeClr>
                    </a:solidFill>
                  </a:rPr>
                  <a:t>Circular</a:t>
                </a:r>
              </a:p>
              <a:p>
                <a:pPr>
                  <a:defRPr/>
                </a:pPr>
                <a:r>
                  <a:rPr lang="es-ES" sz="1600">
                    <a:solidFill>
                      <a:schemeClr val="tx2">
                        <a:lumMod val="50000"/>
                      </a:schemeClr>
                    </a:solidFill>
                  </a:rPr>
                  <a:t>Parabolic</a:t>
                </a:r>
              </a:p>
              <a:p>
                <a:pPr>
                  <a:defRPr/>
                </a:pPr>
                <a:r>
                  <a:rPr lang="es-ES" sz="1600">
                    <a:solidFill>
                      <a:schemeClr val="tx2">
                        <a:lumMod val="50000"/>
                      </a:schemeClr>
                    </a:solidFill>
                  </a:rPr>
                  <a:t>Elliptical</a:t>
                </a:r>
              </a:p>
              <a:p>
                <a:pPr>
                  <a:defRPr/>
                </a:pPr>
                <a:r>
                  <a:rPr lang="es-ES" sz="1600">
                    <a:solidFill>
                      <a:schemeClr val="tx2">
                        <a:lumMod val="50000"/>
                      </a:schemeClr>
                    </a:solidFill>
                  </a:rPr>
                  <a:t>Hyperbolic</a:t>
                </a:r>
              </a:p>
            </p:txBody>
          </p:sp>
          <p:sp>
            <p:nvSpPr>
              <p:cNvPr id="19487" name="66 CuadroTexto"/>
              <p:cNvSpPr txBox="1">
                <a:spLocks noChangeArrowheads="1"/>
              </p:cNvSpPr>
              <p:nvPr/>
            </p:nvSpPr>
            <p:spPr bwMode="auto">
              <a:xfrm>
                <a:off x="5000625" y="500063"/>
                <a:ext cx="3500438" cy="584200"/>
              </a:xfrm>
              <a:prstGeom prst="rect">
                <a:avLst/>
              </a:prstGeom>
              <a:noFill/>
              <a:ln w="12700">
                <a:solidFill>
                  <a:srgbClr val="E43D1C"/>
                </a:solidFill>
                <a:miter lim="800000"/>
                <a:headEnd/>
                <a:tailEnd/>
              </a:ln>
            </p:spPr>
            <p:txBody>
              <a:bodyPr>
                <a:spAutoFit/>
              </a:bodyPr>
              <a:lstStyle/>
              <a:p>
                <a:pPr algn="just">
                  <a:defRPr/>
                </a:pPr>
                <a:r>
                  <a:rPr lang="es-ES" sz="1600">
                    <a:solidFill>
                      <a:schemeClr val="tx2">
                        <a:lumMod val="50000"/>
                      </a:schemeClr>
                    </a:solidFill>
                  </a:rPr>
                  <a:t>what can change the speed of objects or can deform them, are the</a:t>
                </a:r>
              </a:p>
            </p:txBody>
          </p:sp>
          <p:sp>
            <p:nvSpPr>
              <p:cNvPr id="19488" name="69 CuadroTexto"/>
              <p:cNvSpPr txBox="1">
                <a:spLocks noChangeArrowheads="1"/>
              </p:cNvSpPr>
              <p:nvPr/>
            </p:nvSpPr>
            <p:spPr bwMode="auto">
              <a:xfrm>
                <a:off x="8243888" y="6162675"/>
                <a:ext cx="828675" cy="338138"/>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Forces</a:t>
                </a:r>
              </a:p>
            </p:txBody>
          </p:sp>
          <p:sp>
            <p:nvSpPr>
              <p:cNvPr id="19490" name="74 CuadroTexto"/>
              <p:cNvSpPr txBox="1">
                <a:spLocks noChangeArrowheads="1"/>
              </p:cNvSpPr>
              <p:nvPr/>
            </p:nvSpPr>
            <p:spPr bwMode="auto">
              <a:xfrm>
                <a:off x="3286125" y="5670550"/>
                <a:ext cx="1152525" cy="830263"/>
              </a:xfrm>
              <a:prstGeom prst="rect">
                <a:avLst/>
              </a:prstGeom>
              <a:noFill/>
              <a:ln w="12700">
                <a:solidFill>
                  <a:srgbClr val="E43D1C"/>
                </a:solidFill>
                <a:miter lim="800000"/>
                <a:headEnd/>
                <a:tailEnd/>
              </a:ln>
            </p:spPr>
            <p:txBody>
              <a:bodyPr>
                <a:spAutoFit/>
              </a:bodyPr>
              <a:lstStyle/>
              <a:p>
                <a:pPr>
                  <a:defRPr/>
                </a:pPr>
                <a:r>
                  <a:rPr lang="es-ES" sz="1600">
                    <a:solidFill>
                      <a:schemeClr val="tx2">
                        <a:lumMod val="50000"/>
                      </a:schemeClr>
                    </a:solidFill>
                  </a:rPr>
                  <a:t>It is where an object is located</a:t>
                </a:r>
              </a:p>
            </p:txBody>
          </p:sp>
          <p:sp>
            <p:nvSpPr>
              <p:cNvPr id="19492" name="77 Rectángulo"/>
              <p:cNvSpPr>
                <a:spLocks noChangeArrowheads="1"/>
              </p:cNvSpPr>
              <p:nvPr/>
            </p:nvSpPr>
            <p:spPr bwMode="auto">
              <a:xfrm>
                <a:off x="4071938" y="4527550"/>
                <a:ext cx="2143125" cy="830263"/>
              </a:xfrm>
              <a:prstGeom prst="rect">
                <a:avLst/>
              </a:prstGeom>
              <a:noFill/>
              <a:ln w="12700">
                <a:solidFill>
                  <a:srgbClr val="E43D1C"/>
                </a:solidFill>
                <a:miter lim="800000"/>
                <a:headEnd/>
                <a:tailEnd/>
              </a:ln>
            </p:spPr>
            <p:txBody>
              <a:bodyPr>
                <a:spAutoFit/>
              </a:bodyPr>
              <a:lstStyle/>
              <a:p>
                <a:pPr algn="just">
                  <a:defRPr/>
                </a:pPr>
                <a:r>
                  <a:rPr lang="en-US" sz="1600">
                    <a:solidFill>
                      <a:schemeClr val="tx2">
                        <a:lumMod val="50000"/>
                      </a:schemeClr>
                    </a:solidFill>
                  </a:rPr>
                  <a:t>It is equal to the subtraction between two positions</a:t>
                </a:r>
                <a:endParaRPr lang="es-ES" sz="1600">
                  <a:solidFill>
                    <a:schemeClr val="tx2">
                      <a:lumMod val="50000"/>
                    </a:schemeClr>
                  </a:solidFill>
                </a:endParaRPr>
              </a:p>
            </p:txBody>
          </p:sp>
          <p:sp>
            <p:nvSpPr>
              <p:cNvPr id="19494" name="80 Rectángulo"/>
              <p:cNvSpPr>
                <a:spLocks noChangeArrowheads="1"/>
              </p:cNvSpPr>
              <p:nvPr/>
            </p:nvSpPr>
            <p:spPr bwMode="auto">
              <a:xfrm>
                <a:off x="4500563" y="5429250"/>
                <a:ext cx="2143125" cy="1077913"/>
              </a:xfrm>
              <a:prstGeom prst="rect">
                <a:avLst/>
              </a:prstGeom>
              <a:noFill/>
              <a:ln w="12700">
                <a:solidFill>
                  <a:srgbClr val="E43D1C"/>
                </a:solidFill>
                <a:miter lim="800000"/>
                <a:headEnd/>
                <a:tailEnd/>
              </a:ln>
            </p:spPr>
            <p:txBody>
              <a:bodyPr>
                <a:spAutoFit/>
              </a:bodyPr>
              <a:lstStyle/>
              <a:p>
                <a:pPr algn="just">
                  <a:defRPr/>
                </a:pPr>
                <a:r>
                  <a:rPr lang="en-US" sz="1600">
                    <a:solidFill>
                      <a:schemeClr val="tx2">
                        <a:lumMod val="50000"/>
                      </a:schemeClr>
                    </a:solidFill>
                  </a:rPr>
                  <a:t>It is the ratio between the distance travelled and the time elapsed to do it</a:t>
                </a:r>
                <a:endParaRPr lang="es-ES" sz="1600">
                  <a:solidFill>
                    <a:schemeClr val="tx2">
                      <a:lumMod val="50000"/>
                    </a:schemeClr>
                  </a:solidFill>
                </a:endParaRPr>
              </a:p>
            </p:txBody>
          </p:sp>
          <p:sp>
            <p:nvSpPr>
              <p:cNvPr id="19496" name="82 Rectángulo"/>
              <p:cNvSpPr>
                <a:spLocks noChangeArrowheads="1"/>
              </p:cNvSpPr>
              <p:nvPr/>
            </p:nvSpPr>
            <p:spPr bwMode="auto">
              <a:xfrm>
                <a:off x="6715125" y="4286250"/>
                <a:ext cx="2000250" cy="1816100"/>
              </a:xfrm>
              <a:prstGeom prst="rect">
                <a:avLst/>
              </a:prstGeom>
              <a:noFill/>
              <a:ln w="12700">
                <a:solidFill>
                  <a:srgbClr val="E43D1C"/>
                </a:solidFill>
                <a:miter lim="800000"/>
                <a:headEnd/>
                <a:tailEnd/>
              </a:ln>
            </p:spPr>
            <p:txBody>
              <a:bodyPr>
                <a:spAutoFit/>
              </a:bodyPr>
              <a:lstStyle/>
              <a:p>
                <a:pPr algn="just">
                  <a:defRPr/>
                </a:pPr>
                <a:r>
                  <a:rPr lang="en-US" sz="1600">
                    <a:solidFill>
                      <a:schemeClr val="tx2">
                        <a:lumMod val="50000"/>
                      </a:schemeClr>
                    </a:solidFill>
                  </a:rPr>
                  <a:t>The acceleration is defined as the ratio between what the speed has changed and the time elapsed to occur that change</a:t>
                </a:r>
                <a:endParaRPr lang="es-ES" sz="1600">
                  <a:solidFill>
                    <a:schemeClr val="tx2">
                      <a:lumMod val="50000"/>
                    </a:schemeClr>
                  </a:solidFill>
                </a:endParaRPr>
              </a:p>
            </p:txBody>
          </p:sp>
          <p:grpSp>
            <p:nvGrpSpPr>
              <p:cNvPr id="19482" name="42 Grupo"/>
              <p:cNvGrpSpPr>
                <a:grpSpLocks/>
              </p:cNvGrpSpPr>
              <p:nvPr/>
            </p:nvGrpSpPr>
            <p:grpSpPr bwMode="auto">
              <a:xfrm>
                <a:off x="357156" y="357165"/>
                <a:ext cx="8501125" cy="5788047"/>
                <a:chOff x="357156" y="357165"/>
                <a:chExt cx="8501125" cy="5788047"/>
              </a:xfrm>
            </p:grpSpPr>
            <p:cxnSp>
              <p:nvCxnSpPr>
                <p:cNvPr id="11" name="10 Conector recto de flecha"/>
                <p:cNvCxnSpPr/>
                <p:nvPr/>
              </p:nvCxnSpPr>
              <p:spPr>
                <a:xfrm rot="16200000" flipH="1">
                  <a:off x="-1893093" y="2607469"/>
                  <a:ext cx="4500562" cy="0"/>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a:off x="892175" y="820738"/>
                  <a:ext cx="785813" cy="1587"/>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a:off x="3925093" y="1139032"/>
                  <a:ext cx="1008063" cy="0"/>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357188" y="357188"/>
                  <a:ext cx="3571875" cy="0"/>
                </a:xfrm>
                <a:prstGeom prst="line">
                  <a:avLst/>
                </a:prstGeom>
                <a:ln w="127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rot="5400000">
                  <a:off x="857250" y="2071688"/>
                  <a:ext cx="857250" cy="0"/>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5400000">
                  <a:off x="857250" y="5715000"/>
                  <a:ext cx="857250" cy="0"/>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4857750" y="357188"/>
                  <a:ext cx="4000500" cy="0"/>
                </a:xfrm>
                <a:prstGeom prst="line">
                  <a:avLst/>
                </a:prstGeom>
                <a:ln w="127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2571750" y="2928938"/>
                  <a:ext cx="5357813" cy="0"/>
                </a:xfrm>
                <a:prstGeom prst="line">
                  <a:avLst/>
                </a:prstGeom>
                <a:ln w="127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p:nvPr/>
              </p:nvCxnSpPr>
              <p:spPr>
                <a:xfrm rot="5400000">
                  <a:off x="2284413" y="3214688"/>
                  <a:ext cx="573087" cy="1587"/>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p:nvPr/>
              </p:nvCxnSpPr>
              <p:spPr>
                <a:xfrm rot="5400000">
                  <a:off x="3427413" y="3214688"/>
                  <a:ext cx="573087" cy="1587"/>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rot="5400000">
                  <a:off x="4999832" y="3213894"/>
                  <a:ext cx="571500" cy="1587"/>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recto de flecha"/>
                <p:cNvCxnSpPr/>
                <p:nvPr/>
              </p:nvCxnSpPr>
              <p:spPr>
                <a:xfrm rot="5400000">
                  <a:off x="2120900" y="4549775"/>
                  <a:ext cx="1187450" cy="0"/>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58" name="57 Conector recto de flecha"/>
                <p:cNvCxnSpPr/>
                <p:nvPr/>
              </p:nvCxnSpPr>
              <p:spPr>
                <a:xfrm rot="5400000">
                  <a:off x="6285707" y="3213894"/>
                  <a:ext cx="571500" cy="1587"/>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63" name="62 Conector recto de flecha"/>
                <p:cNvCxnSpPr/>
                <p:nvPr/>
              </p:nvCxnSpPr>
              <p:spPr>
                <a:xfrm rot="5400000">
                  <a:off x="7644607" y="3213894"/>
                  <a:ext cx="571500" cy="1587"/>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rot="5400000">
                  <a:off x="5964237" y="3251201"/>
                  <a:ext cx="5788025" cy="0"/>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p:nvPr/>
              </p:nvCxnSpPr>
              <p:spPr>
                <a:xfrm rot="5400000">
                  <a:off x="2887662" y="4816476"/>
                  <a:ext cx="1654175" cy="0"/>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p:nvPr/>
              </p:nvCxnSpPr>
              <p:spPr>
                <a:xfrm rot="5400000">
                  <a:off x="5001419" y="4214019"/>
                  <a:ext cx="571500" cy="1588"/>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82" name="81 Conector recto de flecha"/>
                <p:cNvCxnSpPr/>
                <p:nvPr/>
              </p:nvCxnSpPr>
              <p:spPr>
                <a:xfrm rot="5400000">
                  <a:off x="5781676" y="4708525"/>
                  <a:ext cx="1439862" cy="1587"/>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cxnSp>
              <p:nvCxnSpPr>
                <p:cNvPr id="91" name="90 Conector recto de flecha"/>
                <p:cNvCxnSpPr/>
                <p:nvPr/>
              </p:nvCxnSpPr>
              <p:spPr>
                <a:xfrm rot="5400000">
                  <a:off x="7750175" y="4106863"/>
                  <a:ext cx="357187" cy="1588"/>
                </a:xfrm>
                <a:prstGeom prst="straightConnector1">
                  <a:avLst/>
                </a:prstGeom>
                <a:ln w="12700">
                  <a:solidFill>
                    <a:srgbClr val="E43D1C"/>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45" name="4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1</a:t>
            </a:r>
            <a:endParaRPr lang="es-ES" sz="6000" dirty="0">
              <a:solidFill>
                <a:srgbClr val="E75335"/>
              </a:solidFill>
            </a:endParaRPr>
          </a:p>
        </p:txBody>
      </p:sp>
      <p:sp>
        <p:nvSpPr>
          <p:cNvPr id="20483" name="5 Rectángulo"/>
          <p:cNvSpPr>
            <a:spLocks noChangeArrowheads="1"/>
          </p:cNvSpPr>
          <p:nvPr/>
        </p:nvSpPr>
        <p:spPr bwMode="auto">
          <a:xfrm>
            <a:off x="2143125" y="2678113"/>
            <a:ext cx="3571875" cy="3108325"/>
          </a:xfrm>
          <a:prstGeom prst="rect">
            <a:avLst/>
          </a:prstGeom>
          <a:noFill/>
          <a:ln w="9525">
            <a:noFill/>
            <a:miter lim="800000"/>
            <a:headEnd/>
            <a:tailEnd/>
          </a:ln>
        </p:spPr>
        <p:txBody>
          <a:bodyPr>
            <a:spAutoFit/>
          </a:bodyPr>
          <a:lstStyle/>
          <a:p>
            <a:pPr marL="342900" indent="-342900" algn="just">
              <a:buFont typeface="Calibri" pitchFamily="34" charset="0"/>
              <a:buAutoNum type="alphaUcPeriod"/>
            </a:pPr>
            <a:r>
              <a:rPr lang="en-US" sz="2800"/>
              <a:t> 5 km to the North.    </a:t>
            </a:r>
          </a:p>
          <a:p>
            <a:pPr marL="342900" indent="-342900" algn="just">
              <a:buFont typeface="Calibri" pitchFamily="34" charset="0"/>
              <a:buAutoNum type="alphaUcPeriod"/>
            </a:pPr>
            <a:endParaRPr lang="en-US" sz="2800"/>
          </a:p>
          <a:p>
            <a:pPr marL="342900" indent="-342900" algn="just">
              <a:buFont typeface="Calibri" pitchFamily="34" charset="0"/>
              <a:buAutoNum type="alphaUcPeriod"/>
            </a:pPr>
            <a:r>
              <a:rPr lang="en-US" sz="2800"/>
              <a:t> 1 km to the South.    </a:t>
            </a:r>
          </a:p>
          <a:p>
            <a:pPr marL="342900" indent="-342900" algn="just">
              <a:buFont typeface="Calibri" pitchFamily="34" charset="0"/>
              <a:buAutoNum type="alphaUcPeriod"/>
            </a:pPr>
            <a:endParaRPr lang="en-US" sz="2800"/>
          </a:p>
          <a:p>
            <a:pPr marL="342900" indent="-342900" algn="just">
              <a:buFont typeface="Calibri" pitchFamily="34" charset="0"/>
              <a:buAutoNum type="alphaUcPeriod"/>
            </a:pPr>
            <a:r>
              <a:rPr lang="en-US" sz="2800"/>
              <a:t> 1 km to the North.    </a:t>
            </a:r>
          </a:p>
          <a:p>
            <a:pPr marL="342900" indent="-342900" algn="just">
              <a:buFont typeface="Calibri" pitchFamily="34" charset="0"/>
              <a:buAutoNum type="alphaUcPeriod"/>
            </a:pPr>
            <a:endParaRPr lang="en-US" sz="2800"/>
          </a:p>
          <a:p>
            <a:pPr marL="342900" indent="-342900" algn="just">
              <a:buFont typeface="Calibri" pitchFamily="34" charset="0"/>
              <a:buAutoNum type="alphaUcPeriod"/>
            </a:pPr>
            <a:r>
              <a:rPr lang="en-US" sz="2800"/>
              <a:t> 5 km to the South.</a:t>
            </a:r>
            <a:endParaRPr lang="es-ES" sz="2800"/>
          </a:p>
        </p:txBody>
      </p:sp>
      <p:sp>
        <p:nvSpPr>
          <p:cNvPr id="20484" name="6 Rectángulo"/>
          <p:cNvSpPr>
            <a:spLocks noChangeArrowheads="1"/>
          </p:cNvSpPr>
          <p:nvPr/>
        </p:nvSpPr>
        <p:spPr bwMode="auto">
          <a:xfrm>
            <a:off x="0" y="857250"/>
            <a:ext cx="9144000" cy="1384300"/>
          </a:xfrm>
          <a:prstGeom prst="rect">
            <a:avLst/>
          </a:prstGeom>
          <a:noFill/>
          <a:ln w="9525">
            <a:noFill/>
            <a:miter lim="800000"/>
            <a:headEnd/>
            <a:tailEnd/>
          </a:ln>
        </p:spPr>
        <p:txBody>
          <a:bodyPr>
            <a:spAutoFit/>
          </a:bodyPr>
          <a:lstStyle/>
          <a:p>
            <a:pPr algn="just"/>
            <a:r>
              <a:rPr lang="en-US" sz="2800"/>
              <a:t>If you go northward at 2 km/h for an hour and then, you go southward at 3 km/h for one hour, your displacement is: </a:t>
            </a:r>
          </a:p>
        </p:txBody>
      </p:sp>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2</a:t>
            </a:r>
            <a:endParaRPr lang="es-ES" sz="6000" dirty="0">
              <a:solidFill>
                <a:srgbClr val="E75335"/>
              </a:solidFill>
            </a:endParaRPr>
          </a:p>
        </p:txBody>
      </p:sp>
      <p:sp>
        <p:nvSpPr>
          <p:cNvPr id="5" name="4 CuadroTexto"/>
          <p:cNvSpPr txBox="1"/>
          <p:nvPr/>
        </p:nvSpPr>
        <p:spPr>
          <a:xfrm>
            <a:off x="0" y="1031875"/>
            <a:ext cx="9144000" cy="4402138"/>
          </a:xfrm>
          <a:prstGeom prst="rect">
            <a:avLst/>
          </a:prstGeom>
          <a:noFill/>
        </p:spPr>
        <p:txBody>
          <a:bodyPr>
            <a:spAutoFit/>
          </a:bodyPr>
          <a:lstStyle/>
          <a:p>
            <a:pPr algn="just">
              <a:defRPr/>
            </a:pPr>
            <a:r>
              <a:rPr lang="es-ES" sz="2800" dirty="0"/>
              <a:t>An athlete can run long distances at 4 metres per second. How far can she run in?</a:t>
            </a:r>
          </a:p>
          <a:p>
            <a:pPr algn="just">
              <a:defRPr/>
            </a:pPr>
            <a:endParaRPr lang="es-ES" sz="2800" dirty="0"/>
          </a:p>
          <a:p>
            <a:pPr marL="514350" indent="-514350" algn="just">
              <a:buFont typeface="+mj-lt"/>
              <a:buAutoNum type="alphaLcParenR"/>
              <a:defRPr/>
            </a:pPr>
            <a:r>
              <a:rPr lang="es-ES" sz="2800" dirty="0"/>
              <a:t>50 seconds</a:t>
            </a:r>
          </a:p>
          <a:p>
            <a:pPr marL="514350" indent="-514350" algn="just">
              <a:buFont typeface="+mj-lt"/>
              <a:buAutoNum type="alphaLcParenR"/>
              <a:defRPr/>
            </a:pPr>
            <a:endParaRPr lang="es-ES" sz="2800" dirty="0"/>
          </a:p>
          <a:p>
            <a:pPr marL="514350" indent="-514350" algn="just">
              <a:buFont typeface="+mj-lt"/>
              <a:buAutoNum type="alphaLcParenR"/>
              <a:defRPr/>
            </a:pPr>
            <a:r>
              <a:rPr lang="es-ES" sz="2800" dirty="0"/>
              <a:t>3 minutes</a:t>
            </a:r>
          </a:p>
          <a:p>
            <a:pPr marL="514350" indent="-514350" algn="just">
              <a:buFont typeface="+mj-lt"/>
              <a:buAutoNum type="alphaLcParenR"/>
              <a:defRPr/>
            </a:pPr>
            <a:endParaRPr lang="es-ES" sz="2800" dirty="0"/>
          </a:p>
          <a:p>
            <a:pPr marL="514350" indent="-514350" algn="just">
              <a:buFont typeface="+mj-lt"/>
              <a:buAutoNum type="alphaLcParenR"/>
              <a:defRPr/>
            </a:pPr>
            <a:r>
              <a:rPr lang="es-ES" sz="2800" dirty="0"/>
              <a:t>1 hour</a:t>
            </a:r>
          </a:p>
          <a:p>
            <a:pPr marL="514350" indent="-514350" algn="just">
              <a:buFont typeface="+mj-lt"/>
              <a:buAutoNum type="alphaLcParenR"/>
              <a:defRPr/>
            </a:pPr>
            <a:endParaRPr lang="es-ES" sz="2800" dirty="0"/>
          </a:p>
          <a:p>
            <a:pPr marL="514350" indent="-514350" algn="just">
              <a:buFont typeface="+mj-lt"/>
              <a:buAutoNum type="alphaLcParenR"/>
              <a:defRPr/>
            </a:pPr>
            <a:r>
              <a:rPr lang="es-ES" sz="2800" dirty="0"/>
              <a:t>2 hours and a half  </a:t>
            </a:r>
          </a:p>
        </p:txBody>
      </p:sp>
      <p:grpSp>
        <p:nvGrpSpPr>
          <p:cNvPr id="2" name="8 Grupo"/>
          <p:cNvGrpSpPr/>
          <p:nvPr/>
        </p:nvGrpSpPr>
        <p:grpSpPr>
          <a:xfrm rot="551490">
            <a:off x="3654891" y="2357430"/>
            <a:ext cx="4703323" cy="3000396"/>
            <a:chOff x="4643438" y="2143116"/>
            <a:chExt cx="4143404" cy="2643206"/>
          </a:xfrm>
          <a:solidFill>
            <a:schemeClr val="accent3">
              <a:lumMod val="20000"/>
              <a:lumOff val="80000"/>
            </a:schemeClr>
          </a:solidFill>
        </p:grpSpPr>
        <p:sp>
          <p:nvSpPr>
            <p:cNvPr id="6" name="5 Llamada ovalada"/>
            <p:cNvSpPr/>
            <p:nvPr/>
          </p:nvSpPr>
          <p:spPr>
            <a:xfrm>
              <a:off x="4643438" y="2143116"/>
              <a:ext cx="4143404" cy="2643206"/>
            </a:xfrm>
            <a:prstGeom prst="wedgeEllipseCallout">
              <a:avLst/>
            </a:prstGeom>
            <a:grpFill/>
            <a:ln>
              <a:solidFill>
                <a:srgbClr val="E753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dirty="0"/>
            </a:p>
          </p:txBody>
        </p:sp>
        <p:sp>
          <p:nvSpPr>
            <p:cNvPr id="7" name="6 CuadroTexto"/>
            <p:cNvSpPr txBox="1"/>
            <p:nvPr/>
          </p:nvSpPr>
          <p:spPr>
            <a:xfrm>
              <a:off x="4857752" y="2925545"/>
              <a:ext cx="3714776" cy="646331"/>
            </a:xfrm>
            <a:prstGeom prst="rect">
              <a:avLst/>
            </a:prstGeom>
            <a:grpFill/>
            <a:ln>
              <a:noFill/>
            </a:ln>
          </p:spPr>
          <p:txBody>
            <a:bodyPr>
              <a:spAutoFit/>
            </a:bodyPr>
            <a:lstStyle/>
            <a:p>
              <a:pPr algn="just">
                <a:defRPr/>
              </a:pPr>
              <a:r>
                <a:rPr lang="es-ES" dirty="0"/>
                <a:t>Remember that in the uniform motion:</a:t>
              </a:r>
            </a:p>
          </p:txBody>
        </p:sp>
        <p:sp>
          <p:nvSpPr>
            <p:cNvPr id="8" name="7 Rectángulo"/>
            <p:cNvSpPr/>
            <p:nvPr/>
          </p:nvSpPr>
          <p:spPr>
            <a:xfrm>
              <a:off x="4935723" y="3650978"/>
              <a:ext cx="3589444" cy="369332"/>
            </a:xfrm>
            <a:prstGeom prst="rect">
              <a:avLst/>
            </a:prstGeom>
            <a:grpFill/>
            <a:ln>
              <a:noFill/>
            </a:ln>
          </p:spPr>
          <p:txBody>
            <a:bodyPr wrap="none">
              <a:spAutoFit/>
            </a:bodyPr>
            <a:lstStyle/>
            <a:p>
              <a:pPr>
                <a:defRPr/>
              </a:pPr>
              <a:r>
                <a:rPr lang="es-ES" dirty="0"/>
                <a:t>Distance travelled = speed x time</a:t>
              </a:r>
            </a:p>
          </p:txBody>
        </p:sp>
      </p:grpSp>
      <p:sp>
        <p:nvSpPr>
          <p:cNvPr id="9" name="8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3</a:t>
            </a:r>
            <a:endParaRPr lang="es-ES" sz="6000" dirty="0">
              <a:solidFill>
                <a:srgbClr val="E75335"/>
              </a:solidFill>
            </a:endParaRPr>
          </a:p>
        </p:txBody>
      </p:sp>
      <p:sp>
        <p:nvSpPr>
          <p:cNvPr id="6" name="5 CuadroTexto"/>
          <p:cNvSpPr txBox="1"/>
          <p:nvPr/>
        </p:nvSpPr>
        <p:spPr>
          <a:xfrm>
            <a:off x="142875" y="1882775"/>
            <a:ext cx="5857875" cy="4832350"/>
          </a:xfrm>
          <a:prstGeom prst="rect">
            <a:avLst/>
          </a:prstGeom>
          <a:noFill/>
        </p:spPr>
        <p:txBody>
          <a:bodyPr>
            <a:spAutoFit/>
          </a:bodyPr>
          <a:lstStyle/>
          <a:p>
            <a:pPr marL="342900" indent="-342900" algn="just">
              <a:buFont typeface="+mj-lt"/>
              <a:buAutoNum type="alphaLcParenR"/>
              <a:defRPr/>
            </a:pPr>
            <a:r>
              <a:rPr lang="es-ES" sz="2800" dirty="0"/>
              <a:t>How long does it take him to row:</a:t>
            </a:r>
          </a:p>
          <a:p>
            <a:pPr algn="just">
              <a:defRPr/>
            </a:pPr>
            <a:endParaRPr lang="es-ES" sz="2800" dirty="0"/>
          </a:p>
          <a:p>
            <a:pPr algn="just">
              <a:buFont typeface="Arial" pitchFamily="34" charset="0"/>
              <a:buChar char="•"/>
              <a:defRPr/>
            </a:pPr>
            <a:r>
              <a:rPr lang="es-ES" sz="2800" dirty="0"/>
              <a:t>  70 m</a:t>
            </a:r>
          </a:p>
          <a:p>
            <a:pPr algn="just">
              <a:buFont typeface="Arial" pitchFamily="34" charset="0"/>
              <a:buChar char="•"/>
              <a:defRPr/>
            </a:pPr>
            <a:r>
              <a:rPr lang="es-ES" sz="2800" dirty="0"/>
              <a:t>  800 m</a:t>
            </a:r>
          </a:p>
          <a:p>
            <a:pPr algn="just">
              <a:buFont typeface="Arial" pitchFamily="34" charset="0"/>
              <a:buChar char="•"/>
              <a:defRPr/>
            </a:pPr>
            <a:r>
              <a:rPr lang="es-ES" sz="2800" dirty="0"/>
              <a:t>  1 km and a half </a:t>
            </a:r>
          </a:p>
          <a:p>
            <a:pPr marL="342900" indent="-342900" algn="just">
              <a:buFont typeface="+mj-lt"/>
              <a:buAutoNum type="alphaLcParenR"/>
              <a:defRPr/>
            </a:pPr>
            <a:endParaRPr lang="es-ES" sz="2800" dirty="0"/>
          </a:p>
          <a:p>
            <a:pPr marL="342900" indent="-342900" algn="just">
              <a:defRPr/>
            </a:pPr>
            <a:r>
              <a:rPr lang="es-ES" sz="2800" dirty="0"/>
              <a:t>b)  How far can Andrew row in:</a:t>
            </a:r>
          </a:p>
          <a:p>
            <a:pPr algn="just">
              <a:defRPr/>
            </a:pPr>
            <a:r>
              <a:rPr lang="es-ES" sz="2800" dirty="0"/>
              <a:t> </a:t>
            </a:r>
          </a:p>
          <a:p>
            <a:pPr algn="just">
              <a:buFont typeface="Arial" pitchFamily="34" charset="0"/>
              <a:buChar char="•"/>
              <a:defRPr/>
            </a:pPr>
            <a:r>
              <a:rPr lang="es-ES" sz="2800" dirty="0"/>
              <a:t>  12 seconds</a:t>
            </a:r>
          </a:p>
          <a:p>
            <a:pPr algn="just">
              <a:buFont typeface="Arial" pitchFamily="34" charset="0"/>
              <a:buChar char="•"/>
              <a:defRPr/>
            </a:pPr>
            <a:r>
              <a:rPr lang="es-ES" sz="2800" dirty="0"/>
              <a:t>  3 minutes and a half </a:t>
            </a:r>
          </a:p>
          <a:p>
            <a:pPr algn="just">
              <a:buFont typeface="Arial" pitchFamily="34" charset="0"/>
              <a:buChar char="•"/>
              <a:defRPr/>
            </a:pPr>
            <a:r>
              <a:rPr lang="es-ES" sz="2800" dirty="0"/>
              <a:t>  4 hours</a:t>
            </a:r>
          </a:p>
        </p:txBody>
      </p:sp>
      <p:sp>
        <p:nvSpPr>
          <p:cNvPr id="22532" name="7 CuadroTexto"/>
          <p:cNvSpPr txBox="1">
            <a:spLocks noChangeArrowheads="1"/>
          </p:cNvSpPr>
          <p:nvPr/>
        </p:nvSpPr>
        <p:spPr bwMode="auto">
          <a:xfrm>
            <a:off x="0" y="760413"/>
            <a:ext cx="9144000" cy="954087"/>
          </a:xfrm>
          <a:prstGeom prst="rect">
            <a:avLst/>
          </a:prstGeom>
          <a:noFill/>
          <a:ln w="9525">
            <a:noFill/>
            <a:miter lim="800000"/>
            <a:headEnd/>
            <a:tailEnd/>
          </a:ln>
        </p:spPr>
        <p:txBody>
          <a:bodyPr>
            <a:spAutoFit/>
          </a:bodyPr>
          <a:lstStyle/>
          <a:p>
            <a:pPr algn="just"/>
            <a:r>
              <a:rPr lang="es-ES" sz="2800"/>
              <a:t>Andrew rows at an average speed of 2 metres per second.</a:t>
            </a:r>
          </a:p>
        </p:txBody>
      </p:sp>
      <p:grpSp>
        <p:nvGrpSpPr>
          <p:cNvPr id="22533" name="37 Grupo"/>
          <p:cNvGrpSpPr>
            <a:grpSpLocks/>
          </p:cNvGrpSpPr>
          <p:nvPr/>
        </p:nvGrpSpPr>
        <p:grpSpPr bwMode="auto">
          <a:xfrm rot="321247">
            <a:off x="5224463" y="2555875"/>
            <a:ext cx="3571875" cy="3429000"/>
            <a:chOff x="5429256" y="2857496"/>
            <a:chExt cx="3571900" cy="3429024"/>
          </a:xfrm>
        </p:grpSpPr>
        <p:sp>
          <p:nvSpPr>
            <p:cNvPr id="37" name="36 Lágrima"/>
            <p:cNvSpPr/>
            <p:nvPr/>
          </p:nvSpPr>
          <p:spPr>
            <a:xfrm>
              <a:off x="5429256" y="2857496"/>
              <a:ext cx="3571900" cy="3429024"/>
            </a:xfrm>
            <a:prstGeom prst="teardrop">
              <a:avLst/>
            </a:prstGeom>
            <a:solidFill>
              <a:schemeClr val="accent3">
                <a:lumMod val="20000"/>
                <a:lumOff val="80000"/>
              </a:schemeClr>
            </a:solidFill>
            <a:ln>
              <a:solidFill>
                <a:srgbClr val="E753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a:t>                 </a:t>
              </a:r>
            </a:p>
          </p:txBody>
        </p:sp>
        <p:grpSp>
          <p:nvGrpSpPr>
            <p:cNvPr id="22536" name="35 Grupo"/>
            <p:cNvGrpSpPr>
              <a:grpSpLocks/>
            </p:cNvGrpSpPr>
            <p:nvPr/>
          </p:nvGrpSpPr>
          <p:grpSpPr bwMode="auto">
            <a:xfrm>
              <a:off x="5715008" y="3286124"/>
              <a:ext cx="3143272" cy="2428892"/>
              <a:chOff x="5929322" y="2714620"/>
              <a:chExt cx="3143272" cy="2428892"/>
            </a:xfrm>
          </p:grpSpPr>
          <p:grpSp>
            <p:nvGrpSpPr>
              <p:cNvPr id="22537" name="34 Grupo"/>
              <p:cNvGrpSpPr>
                <a:grpSpLocks/>
              </p:cNvGrpSpPr>
              <p:nvPr/>
            </p:nvGrpSpPr>
            <p:grpSpPr bwMode="auto">
              <a:xfrm>
                <a:off x="6215073" y="2714620"/>
                <a:ext cx="2857521" cy="779321"/>
                <a:chOff x="5786414" y="3774048"/>
                <a:chExt cx="2857541" cy="779326"/>
              </a:xfrm>
            </p:grpSpPr>
            <p:sp>
              <p:nvSpPr>
                <p:cNvPr id="13" name="12 Menos"/>
                <p:cNvSpPr/>
                <p:nvPr/>
              </p:nvSpPr>
              <p:spPr>
                <a:xfrm>
                  <a:off x="6675043" y="4061635"/>
                  <a:ext cx="1439882" cy="46038"/>
                </a:xfrm>
                <a:prstGeom prst="mathMinus">
                  <a:avLst/>
                </a:prstGeom>
                <a:solidFill>
                  <a:schemeClr val="accent5">
                    <a:lumMod val="60000"/>
                    <a:lumOff val="40000"/>
                  </a:schemeClr>
                </a:solidFill>
                <a:ln w="3175">
                  <a:solidFill>
                    <a:srgbClr val="E753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solidFill>
                      <a:schemeClr val="tx1"/>
                    </a:solidFill>
                  </a:endParaRPr>
                </a:p>
              </p:txBody>
            </p:sp>
            <p:grpSp>
              <p:nvGrpSpPr>
                <p:cNvPr id="22551" name="33 Grupo"/>
                <p:cNvGrpSpPr>
                  <a:grpSpLocks/>
                </p:cNvGrpSpPr>
                <p:nvPr/>
              </p:nvGrpSpPr>
              <p:grpSpPr bwMode="auto">
                <a:xfrm>
                  <a:off x="5786414" y="3774048"/>
                  <a:ext cx="2857541" cy="779326"/>
                  <a:chOff x="5786414" y="3774048"/>
                  <a:chExt cx="2857541" cy="779326"/>
                </a:xfrm>
              </p:grpSpPr>
              <p:sp>
                <p:nvSpPr>
                  <p:cNvPr id="22552" name="23 CuadroTexto"/>
                  <p:cNvSpPr txBox="1">
                    <a:spLocks noChangeArrowheads="1"/>
                  </p:cNvSpPr>
                  <p:nvPr/>
                </p:nvSpPr>
                <p:spPr bwMode="auto">
                  <a:xfrm>
                    <a:off x="6858005" y="3774048"/>
                    <a:ext cx="1785950" cy="338556"/>
                  </a:xfrm>
                  <a:prstGeom prst="rect">
                    <a:avLst/>
                  </a:prstGeom>
                  <a:noFill/>
                  <a:ln w="9525">
                    <a:noFill/>
                    <a:miter lim="800000"/>
                    <a:headEnd/>
                    <a:tailEnd/>
                  </a:ln>
                </p:spPr>
                <p:txBody>
                  <a:bodyPr>
                    <a:spAutoFit/>
                  </a:bodyPr>
                  <a:lstStyle/>
                  <a:p>
                    <a:r>
                      <a:rPr lang="es-ES" sz="1600"/>
                      <a:t>Distance</a:t>
                    </a:r>
                  </a:p>
                </p:txBody>
              </p:sp>
              <p:sp>
                <p:nvSpPr>
                  <p:cNvPr id="22553" name="24 CuadroTexto"/>
                  <p:cNvSpPr txBox="1">
                    <a:spLocks noChangeArrowheads="1"/>
                  </p:cNvSpPr>
                  <p:nvPr/>
                </p:nvSpPr>
                <p:spPr bwMode="auto">
                  <a:xfrm>
                    <a:off x="5786414" y="3929066"/>
                    <a:ext cx="1071591" cy="338556"/>
                  </a:xfrm>
                  <a:prstGeom prst="rect">
                    <a:avLst/>
                  </a:prstGeom>
                  <a:noFill/>
                  <a:ln w="9525">
                    <a:noFill/>
                    <a:miter lim="800000"/>
                    <a:headEnd/>
                    <a:tailEnd/>
                  </a:ln>
                </p:spPr>
                <p:txBody>
                  <a:bodyPr>
                    <a:spAutoFit/>
                  </a:bodyPr>
                  <a:lstStyle/>
                  <a:p>
                    <a:r>
                      <a:rPr lang="es-ES" sz="1600"/>
                      <a:t>Speed</a:t>
                    </a:r>
                  </a:p>
                </p:txBody>
              </p:sp>
              <p:sp>
                <p:nvSpPr>
                  <p:cNvPr id="17" name="16 Igual que"/>
                  <p:cNvSpPr/>
                  <p:nvPr/>
                </p:nvSpPr>
                <p:spPr>
                  <a:xfrm>
                    <a:off x="6534988" y="3920491"/>
                    <a:ext cx="285754" cy="285754"/>
                  </a:xfrm>
                  <a:prstGeom prst="mathEqual">
                    <a:avLst>
                      <a:gd name="adj1" fmla="val 0"/>
                      <a:gd name="adj2" fmla="val 15313"/>
                    </a:avLst>
                  </a:prstGeom>
                  <a:solidFill>
                    <a:srgbClr val="C00000"/>
                  </a:solidFill>
                  <a:ln>
                    <a:solidFill>
                      <a:srgbClr val="E753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solidFill>
                        <a:schemeClr val="tx1"/>
                      </a:solidFill>
                    </a:endParaRPr>
                  </a:p>
                </p:txBody>
              </p:sp>
              <p:sp>
                <p:nvSpPr>
                  <p:cNvPr id="22555" name="26 CuadroTexto"/>
                  <p:cNvSpPr txBox="1">
                    <a:spLocks noChangeArrowheads="1"/>
                  </p:cNvSpPr>
                  <p:nvPr/>
                </p:nvSpPr>
                <p:spPr bwMode="auto">
                  <a:xfrm>
                    <a:off x="7143770" y="4214818"/>
                    <a:ext cx="1214446" cy="338556"/>
                  </a:xfrm>
                  <a:prstGeom prst="rect">
                    <a:avLst/>
                  </a:prstGeom>
                  <a:noFill/>
                  <a:ln w="9525">
                    <a:noFill/>
                    <a:miter lim="800000"/>
                    <a:headEnd/>
                    <a:tailEnd/>
                  </a:ln>
                </p:spPr>
                <p:txBody>
                  <a:bodyPr>
                    <a:spAutoFit/>
                  </a:bodyPr>
                  <a:lstStyle/>
                  <a:p>
                    <a:r>
                      <a:rPr lang="es-ES" sz="1600"/>
                      <a:t>Time</a:t>
                    </a:r>
                  </a:p>
                </p:txBody>
              </p:sp>
            </p:grpSp>
          </p:grpSp>
          <p:grpSp>
            <p:nvGrpSpPr>
              <p:cNvPr id="22538" name="34 Grupo"/>
              <p:cNvGrpSpPr>
                <a:grpSpLocks/>
              </p:cNvGrpSpPr>
              <p:nvPr/>
            </p:nvGrpSpPr>
            <p:grpSpPr bwMode="auto">
              <a:xfrm>
                <a:off x="6357937" y="4364191"/>
                <a:ext cx="2714645" cy="779321"/>
                <a:chOff x="5929291" y="3774048"/>
                <a:chExt cx="2714664" cy="779326"/>
              </a:xfrm>
            </p:grpSpPr>
            <p:sp>
              <p:nvSpPr>
                <p:cNvPr id="21" name="20 Menos"/>
                <p:cNvSpPr/>
                <p:nvPr/>
              </p:nvSpPr>
              <p:spPr>
                <a:xfrm>
                  <a:off x="6632354" y="4083876"/>
                  <a:ext cx="1439883" cy="44451"/>
                </a:xfrm>
                <a:prstGeom prst="mathMinus">
                  <a:avLst/>
                </a:prstGeom>
                <a:solidFill>
                  <a:schemeClr val="accent5">
                    <a:lumMod val="60000"/>
                    <a:lumOff val="40000"/>
                  </a:schemeClr>
                </a:solidFill>
                <a:ln w="3175">
                  <a:solidFill>
                    <a:srgbClr val="E753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solidFill>
                      <a:schemeClr val="tx1"/>
                    </a:solidFill>
                  </a:endParaRPr>
                </a:p>
              </p:txBody>
            </p:sp>
            <p:grpSp>
              <p:nvGrpSpPr>
                <p:cNvPr id="22545" name="33 Grupo"/>
                <p:cNvGrpSpPr>
                  <a:grpSpLocks/>
                </p:cNvGrpSpPr>
                <p:nvPr/>
              </p:nvGrpSpPr>
              <p:grpSpPr bwMode="auto">
                <a:xfrm>
                  <a:off x="5929291" y="3774048"/>
                  <a:ext cx="2714664" cy="779326"/>
                  <a:chOff x="5929291" y="3774048"/>
                  <a:chExt cx="2714664" cy="779326"/>
                </a:xfrm>
              </p:grpSpPr>
              <p:sp>
                <p:nvSpPr>
                  <p:cNvPr id="22546" name="23 CuadroTexto"/>
                  <p:cNvSpPr txBox="1">
                    <a:spLocks noChangeArrowheads="1"/>
                  </p:cNvSpPr>
                  <p:nvPr/>
                </p:nvSpPr>
                <p:spPr bwMode="auto">
                  <a:xfrm>
                    <a:off x="6858005" y="3774048"/>
                    <a:ext cx="1785950" cy="338556"/>
                  </a:xfrm>
                  <a:prstGeom prst="rect">
                    <a:avLst/>
                  </a:prstGeom>
                  <a:noFill/>
                  <a:ln w="9525">
                    <a:noFill/>
                    <a:miter lim="800000"/>
                    <a:headEnd/>
                    <a:tailEnd/>
                  </a:ln>
                </p:spPr>
                <p:txBody>
                  <a:bodyPr>
                    <a:spAutoFit/>
                  </a:bodyPr>
                  <a:lstStyle/>
                  <a:p>
                    <a:r>
                      <a:rPr lang="es-ES" sz="1600"/>
                      <a:t>Distance</a:t>
                    </a:r>
                  </a:p>
                </p:txBody>
              </p:sp>
              <p:sp>
                <p:nvSpPr>
                  <p:cNvPr id="22547" name="24 CuadroTexto"/>
                  <p:cNvSpPr txBox="1">
                    <a:spLocks noChangeArrowheads="1"/>
                  </p:cNvSpPr>
                  <p:nvPr/>
                </p:nvSpPr>
                <p:spPr bwMode="auto">
                  <a:xfrm>
                    <a:off x="5929291" y="3929067"/>
                    <a:ext cx="1071591" cy="338556"/>
                  </a:xfrm>
                  <a:prstGeom prst="rect">
                    <a:avLst/>
                  </a:prstGeom>
                  <a:noFill/>
                  <a:ln w="9525">
                    <a:noFill/>
                    <a:miter lim="800000"/>
                    <a:headEnd/>
                    <a:tailEnd/>
                  </a:ln>
                </p:spPr>
                <p:txBody>
                  <a:bodyPr>
                    <a:spAutoFit/>
                  </a:bodyPr>
                  <a:lstStyle/>
                  <a:p>
                    <a:r>
                      <a:rPr lang="es-ES" sz="1600"/>
                      <a:t>Time</a:t>
                    </a:r>
                  </a:p>
                </p:txBody>
              </p:sp>
              <p:sp>
                <p:nvSpPr>
                  <p:cNvPr id="25" name="24 Igual que"/>
                  <p:cNvSpPr/>
                  <p:nvPr/>
                </p:nvSpPr>
                <p:spPr>
                  <a:xfrm>
                    <a:off x="6485459" y="3935412"/>
                    <a:ext cx="285754" cy="288929"/>
                  </a:xfrm>
                  <a:prstGeom prst="mathEqual">
                    <a:avLst>
                      <a:gd name="adj1" fmla="val 0"/>
                      <a:gd name="adj2" fmla="val 15313"/>
                    </a:avLst>
                  </a:prstGeom>
                  <a:solidFill>
                    <a:srgbClr val="C00000"/>
                  </a:solidFill>
                  <a:ln>
                    <a:solidFill>
                      <a:srgbClr val="E753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solidFill>
                        <a:schemeClr val="tx1"/>
                      </a:solidFill>
                    </a:endParaRPr>
                  </a:p>
                </p:txBody>
              </p:sp>
              <p:sp>
                <p:nvSpPr>
                  <p:cNvPr id="22549" name="26 CuadroTexto"/>
                  <p:cNvSpPr txBox="1">
                    <a:spLocks noChangeArrowheads="1"/>
                  </p:cNvSpPr>
                  <p:nvPr/>
                </p:nvSpPr>
                <p:spPr bwMode="auto">
                  <a:xfrm>
                    <a:off x="7000890" y="4214818"/>
                    <a:ext cx="1214446" cy="338556"/>
                  </a:xfrm>
                  <a:prstGeom prst="rect">
                    <a:avLst/>
                  </a:prstGeom>
                  <a:noFill/>
                  <a:ln w="9525">
                    <a:noFill/>
                    <a:miter lim="800000"/>
                    <a:headEnd/>
                    <a:tailEnd/>
                  </a:ln>
                </p:spPr>
                <p:txBody>
                  <a:bodyPr>
                    <a:spAutoFit/>
                  </a:bodyPr>
                  <a:lstStyle/>
                  <a:p>
                    <a:r>
                      <a:rPr lang="es-ES" sz="1600"/>
                      <a:t>Speed</a:t>
                    </a:r>
                  </a:p>
                </p:txBody>
              </p:sp>
            </p:grpSp>
          </p:grpSp>
          <p:grpSp>
            <p:nvGrpSpPr>
              <p:cNvPr id="22539" name="34 Grupo"/>
              <p:cNvGrpSpPr>
                <a:grpSpLocks/>
              </p:cNvGrpSpPr>
              <p:nvPr/>
            </p:nvGrpSpPr>
            <p:grpSpPr bwMode="auto">
              <a:xfrm>
                <a:off x="5929322" y="3714752"/>
                <a:ext cx="2771672" cy="368301"/>
                <a:chOff x="5715007" y="2643182"/>
                <a:chExt cx="2771672" cy="368301"/>
              </a:xfrm>
            </p:grpSpPr>
            <p:grpSp>
              <p:nvGrpSpPr>
                <p:cNvPr id="22540" name="33 Grupo"/>
                <p:cNvGrpSpPr>
                  <a:grpSpLocks/>
                </p:cNvGrpSpPr>
                <p:nvPr/>
              </p:nvGrpSpPr>
              <p:grpSpPr bwMode="auto">
                <a:xfrm>
                  <a:off x="5715007" y="2655326"/>
                  <a:ext cx="2357455" cy="356157"/>
                  <a:chOff x="5500660" y="3929067"/>
                  <a:chExt cx="2357472" cy="356159"/>
                </a:xfrm>
              </p:grpSpPr>
              <p:sp>
                <p:nvSpPr>
                  <p:cNvPr id="22542" name="24 CuadroTexto"/>
                  <p:cNvSpPr txBox="1">
                    <a:spLocks noChangeArrowheads="1"/>
                  </p:cNvSpPr>
                  <p:nvPr/>
                </p:nvSpPr>
                <p:spPr bwMode="auto">
                  <a:xfrm>
                    <a:off x="5500660" y="3929067"/>
                    <a:ext cx="2357472" cy="338556"/>
                  </a:xfrm>
                  <a:prstGeom prst="rect">
                    <a:avLst/>
                  </a:prstGeom>
                  <a:noFill/>
                  <a:ln w="9525">
                    <a:noFill/>
                    <a:miter lim="800000"/>
                    <a:headEnd/>
                    <a:tailEnd/>
                  </a:ln>
                </p:spPr>
                <p:txBody>
                  <a:bodyPr>
                    <a:spAutoFit/>
                  </a:bodyPr>
                  <a:lstStyle/>
                  <a:p>
                    <a:r>
                      <a:rPr lang="es-ES" sz="1600"/>
                      <a:t>  Distance</a:t>
                    </a:r>
                  </a:p>
                </p:txBody>
              </p:sp>
              <p:sp>
                <p:nvSpPr>
                  <p:cNvPr id="32" name="31 Igual que"/>
                  <p:cNvSpPr/>
                  <p:nvPr/>
                </p:nvSpPr>
                <p:spPr>
                  <a:xfrm>
                    <a:off x="6509034" y="3917150"/>
                    <a:ext cx="284167" cy="269879"/>
                  </a:xfrm>
                  <a:prstGeom prst="mathEqual">
                    <a:avLst>
                      <a:gd name="adj1" fmla="val 0"/>
                      <a:gd name="adj2" fmla="val 15313"/>
                    </a:avLst>
                  </a:prstGeom>
                  <a:solidFill>
                    <a:srgbClr val="C00000"/>
                  </a:solidFill>
                  <a:ln>
                    <a:solidFill>
                      <a:srgbClr val="E7533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600" dirty="0">
                      <a:solidFill>
                        <a:schemeClr val="tx1"/>
                      </a:solidFill>
                    </a:endParaRPr>
                  </a:p>
                </p:txBody>
              </p:sp>
            </p:grpSp>
            <p:sp>
              <p:nvSpPr>
                <p:cNvPr id="22541" name="33 Rectángulo"/>
                <p:cNvSpPr>
                  <a:spLocks noChangeArrowheads="1"/>
                </p:cNvSpPr>
                <p:nvPr/>
              </p:nvSpPr>
              <p:spPr bwMode="auto">
                <a:xfrm>
                  <a:off x="7048593" y="2643182"/>
                  <a:ext cx="1438086" cy="338554"/>
                </a:xfrm>
                <a:prstGeom prst="rect">
                  <a:avLst/>
                </a:prstGeom>
                <a:noFill/>
                <a:ln w="9525">
                  <a:noFill/>
                  <a:miter lim="800000"/>
                  <a:headEnd/>
                  <a:tailEnd/>
                </a:ln>
              </p:spPr>
              <p:txBody>
                <a:bodyPr wrap="none">
                  <a:spAutoFit/>
                </a:bodyPr>
                <a:lstStyle/>
                <a:p>
                  <a:r>
                    <a:rPr lang="es-ES" sz="1600"/>
                    <a:t>Speed x Time</a:t>
                  </a:r>
                </a:p>
              </p:txBody>
            </p:sp>
          </p:grpSp>
        </p:grpSp>
      </p:grpSp>
      <p:sp>
        <p:nvSpPr>
          <p:cNvPr id="27" name="26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4</a:t>
            </a:r>
            <a:endParaRPr lang="es-ES" sz="6000" dirty="0">
              <a:solidFill>
                <a:srgbClr val="E75335"/>
              </a:solidFill>
            </a:endParaRPr>
          </a:p>
        </p:txBody>
      </p:sp>
      <p:sp>
        <p:nvSpPr>
          <p:cNvPr id="23555" name="7 CuadroTexto"/>
          <p:cNvSpPr txBox="1">
            <a:spLocks noChangeArrowheads="1"/>
          </p:cNvSpPr>
          <p:nvPr/>
        </p:nvSpPr>
        <p:spPr bwMode="auto">
          <a:xfrm>
            <a:off x="0" y="1000125"/>
            <a:ext cx="9144000" cy="1384300"/>
          </a:xfrm>
          <a:prstGeom prst="rect">
            <a:avLst/>
          </a:prstGeom>
          <a:noFill/>
          <a:ln w="9525">
            <a:noFill/>
            <a:miter lim="800000"/>
            <a:headEnd/>
            <a:tailEnd/>
          </a:ln>
        </p:spPr>
        <p:txBody>
          <a:bodyPr>
            <a:spAutoFit/>
          </a:bodyPr>
          <a:lstStyle/>
          <a:p>
            <a:pPr algn="just"/>
            <a:r>
              <a:rPr lang="es-ES" sz="2800"/>
              <a:t>Sally drives for 2 hours and a half at 80 km/h, then drives 130 km at 65 km/h, and finally drives for 30 minutes at 100 km/h.</a:t>
            </a:r>
          </a:p>
        </p:txBody>
      </p:sp>
      <p:sp>
        <p:nvSpPr>
          <p:cNvPr id="23556" name="9 CuadroTexto"/>
          <p:cNvSpPr txBox="1">
            <a:spLocks noChangeArrowheads="1"/>
          </p:cNvSpPr>
          <p:nvPr/>
        </p:nvSpPr>
        <p:spPr bwMode="auto">
          <a:xfrm>
            <a:off x="214313" y="2643188"/>
            <a:ext cx="8715375" cy="3540125"/>
          </a:xfrm>
          <a:prstGeom prst="rect">
            <a:avLst/>
          </a:prstGeom>
          <a:noFill/>
          <a:ln w="9525">
            <a:noFill/>
            <a:miter lim="800000"/>
            <a:headEnd/>
            <a:tailEnd/>
          </a:ln>
        </p:spPr>
        <p:txBody>
          <a:bodyPr>
            <a:spAutoFit/>
          </a:bodyPr>
          <a:lstStyle/>
          <a:p>
            <a:pPr marL="342900" indent="-342900" algn="just">
              <a:buFont typeface="Calibri" pitchFamily="34" charset="0"/>
              <a:buAutoNum type="alphaLcParenR"/>
            </a:pPr>
            <a:r>
              <a:rPr lang="es-ES" sz="2800"/>
              <a:t>Calculate the total distance Sally has driven</a:t>
            </a:r>
          </a:p>
          <a:p>
            <a:pPr marL="342900" indent="-342900" algn="just">
              <a:buFont typeface="Calibri" pitchFamily="34" charset="0"/>
              <a:buAutoNum type="alphaLcParenR"/>
            </a:pPr>
            <a:endParaRPr lang="es-ES" sz="2800"/>
          </a:p>
          <a:p>
            <a:pPr marL="342900" indent="-342900" algn="just">
              <a:buFont typeface="Calibri" pitchFamily="34" charset="0"/>
              <a:buAutoNum type="alphaLcParenR"/>
            </a:pPr>
            <a:r>
              <a:rPr lang="es-ES" sz="2800"/>
              <a:t>Calculate the time Sally has taken for the journey</a:t>
            </a:r>
          </a:p>
          <a:p>
            <a:pPr marL="342900" indent="-342900" algn="just">
              <a:buFont typeface="Calibri" pitchFamily="34" charset="0"/>
              <a:buAutoNum type="alphaLcParenR"/>
            </a:pPr>
            <a:endParaRPr lang="es-ES" sz="2800"/>
          </a:p>
          <a:p>
            <a:pPr marL="342900" indent="-342900" algn="just">
              <a:buFont typeface="Calibri" pitchFamily="34" charset="0"/>
              <a:buAutoNum type="alphaLcParenR"/>
            </a:pPr>
            <a:r>
              <a:rPr lang="es-ES" sz="2800"/>
              <a:t>Calculate her average speed for the whole journey</a:t>
            </a:r>
          </a:p>
          <a:p>
            <a:pPr marL="342900" indent="-342900" algn="just">
              <a:buFont typeface="Calibri" pitchFamily="34" charset="0"/>
              <a:buAutoNum type="alphaLcParenR"/>
            </a:pPr>
            <a:endParaRPr lang="es-ES" sz="2800"/>
          </a:p>
          <a:p>
            <a:pPr marL="342900" indent="-342900" algn="just">
              <a:buFont typeface="Calibri" pitchFamily="34" charset="0"/>
              <a:buAutoNum type="alphaLcParenR"/>
            </a:pPr>
            <a:r>
              <a:rPr lang="es-ES" sz="2800"/>
              <a:t>Does it mean that her speed has always been the average speed?</a:t>
            </a:r>
          </a:p>
        </p:txBody>
      </p:sp>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5</a:t>
            </a:r>
            <a:endParaRPr lang="es-ES" sz="6000" dirty="0">
              <a:solidFill>
                <a:srgbClr val="E75335"/>
              </a:solidFill>
            </a:endParaRPr>
          </a:p>
        </p:txBody>
      </p:sp>
      <p:sp>
        <p:nvSpPr>
          <p:cNvPr id="24579" name="4 CuadroTexto"/>
          <p:cNvSpPr txBox="1">
            <a:spLocks noChangeArrowheads="1"/>
          </p:cNvSpPr>
          <p:nvPr/>
        </p:nvSpPr>
        <p:spPr bwMode="auto">
          <a:xfrm>
            <a:off x="0" y="1000125"/>
            <a:ext cx="9144000" cy="954088"/>
          </a:xfrm>
          <a:prstGeom prst="rect">
            <a:avLst/>
          </a:prstGeom>
          <a:noFill/>
          <a:ln w="9525">
            <a:noFill/>
            <a:miter lim="800000"/>
            <a:headEnd/>
            <a:tailEnd/>
          </a:ln>
        </p:spPr>
        <p:txBody>
          <a:bodyPr>
            <a:spAutoFit/>
          </a:bodyPr>
          <a:lstStyle/>
          <a:p>
            <a:pPr algn="just"/>
            <a:r>
              <a:rPr lang="es-ES" sz="2800"/>
              <a:t>A snail moves 5 m in 2 hours. If it moves at the same speed all the time, calculate:</a:t>
            </a:r>
          </a:p>
        </p:txBody>
      </p:sp>
      <p:sp>
        <p:nvSpPr>
          <p:cNvPr id="24580" name="5 CuadroTexto"/>
          <p:cNvSpPr txBox="1">
            <a:spLocks noChangeArrowheads="1"/>
          </p:cNvSpPr>
          <p:nvPr/>
        </p:nvSpPr>
        <p:spPr bwMode="auto">
          <a:xfrm>
            <a:off x="428625" y="2535238"/>
            <a:ext cx="8215313" cy="3108325"/>
          </a:xfrm>
          <a:prstGeom prst="rect">
            <a:avLst/>
          </a:prstGeom>
          <a:noFill/>
          <a:ln w="9525">
            <a:noFill/>
            <a:miter lim="800000"/>
            <a:headEnd/>
            <a:tailEnd/>
          </a:ln>
        </p:spPr>
        <p:txBody>
          <a:bodyPr>
            <a:spAutoFit/>
          </a:bodyPr>
          <a:lstStyle/>
          <a:p>
            <a:pPr marL="342900" indent="-342900">
              <a:buFont typeface="Calibri" pitchFamily="34" charset="0"/>
              <a:buAutoNum type="alphaLcParenR"/>
            </a:pPr>
            <a:r>
              <a:rPr lang="es-ES" sz="2800"/>
              <a:t>The time it takes to move 20 m</a:t>
            </a:r>
          </a:p>
          <a:p>
            <a:pPr marL="342900" indent="-342900">
              <a:buFont typeface="Calibri" pitchFamily="34" charset="0"/>
              <a:buAutoNum type="alphaLcParenR"/>
            </a:pPr>
            <a:endParaRPr lang="es-ES" sz="2800"/>
          </a:p>
          <a:p>
            <a:pPr marL="342900" indent="-342900">
              <a:buFont typeface="Calibri" pitchFamily="34" charset="0"/>
              <a:buAutoNum type="alphaLcParenR"/>
            </a:pPr>
            <a:r>
              <a:rPr lang="es-ES" sz="2800"/>
              <a:t>The distance it would move in 3 hours and a half </a:t>
            </a:r>
          </a:p>
          <a:p>
            <a:pPr marL="342900" indent="-342900">
              <a:buFont typeface="Calibri" pitchFamily="34" charset="0"/>
              <a:buAutoNum type="alphaLcParenR"/>
            </a:pPr>
            <a:endParaRPr lang="es-ES" sz="2800"/>
          </a:p>
          <a:p>
            <a:pPr marL="342900" indent="-342900">
              <a:buFont typeface="Calibri" pitchFamily="34" charset="0"/>
              <a:buAutoNum type="alphaLcParenR"/>
            </a:pPr>
            <a:r>
              <a:rPr lang="es-ES" sz="2800"/>
              <a:t>The time it takes to move 1 m</a:t>
            </a:r>
          </a:p>
          <a:p>
            <a:pPr marL="342900" indent="-342900">
              <a:buFont typeface="Calibri" pitchFamily="34" charset="0"/>
              <a:buAutoNum type="alphaLcParenR"/>
            </a:pPr>
            <a:endParaRPr lang="es-ES" sz="2800"/>
          </a:p>
          <a:p>
            <a:pPr marL="342900" indent="-342900">
              <a:buFont typeface="Calibri" pitchFamily="34" charset="0"/>
              <a:buAutoNum type="alphaLcParenR"/>
            </a:pPr>
            <a:r>
              <a:rPr lang="es-ES" sz="2800"/>
              <a:t>The distance it moves in 15 minutes</a:t>
            </a:r>
          </a:p>
        </p:txBody>
      </p:sp>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Rectángulo"/>
          <p:cNvSpPr>
            <a:spLocks noChangeArrowheads="1"/>
          </p:cNvSpPr>
          <p:nvPr/>
        </p:nvSpPr>
        <p:spPr bwMode="auto">
          <a:xfrm>
            <a:off x="428625" y="292100"/>
            <a:ext cx="8286750" cy="6494463"/>
          </a:xfrm>
          <a:prstGeom prst="rect">
            <a:avLst/>
          </a:prstGeom>
          <a:noFill/>
          <a:ln w="28575">
            <a:solidFill>
              <a:srgbClr val="E75335"/>
            </a:solidFill>
            <a:miter lim="800000"/>
            <a:headEnd/>
            <a:tailEnd/>
          </a:ln>
        </p:spPr>
        <p:txBody>
          <a:bodyPr>
            <a:spAutoFit/>
          </a:bodyPr>
          <a:lstStyle/>
          <a:p>
            <a:pPr marL="342900" indent="-342900" algn="just">
              <a:buFont typeface="Calibri" pitchFamily="34" charset="0"/>
              <a:buAutoNum type="arabicPeriod"/>
            </a:pPr>
            <a:r>
              <a:rPr lang="en-US" sz="1600"/>
              <a:t>To know that the motion of an object implicates a change in its position respect to another one that is considered as reference.</a:t>
            </a:r>
          </a:p>
          <a:p>
            <a:pPr marL="342900" indent="-342900" algn="just">
              <a:buFont typeface="Calibri" pitchFamily="34" charset="0"/>
              <a:buAutoNum type="arabicPeriod"/>
            </a:pPr>
            <a:r>
              <a:rPr lang="en-US" sz="1600"/>
              <a:t>To know if an object is moving for a given observer or not.</a:t>
            </a:r>
          </a:p>
          <a:p>
            <a:pPr marL="342900" indent="-342900" algn="just">
              <a:buFont typeface="Calibri" pitchFamily="34" charset="0"/>
              <a:buAutoNum type="arabicPeriod"/>
            </a:pPr>
            <a:r>
              <a:rPr lang="en-US" sz="1600"/>
              <a:t>To know the concepts of: trajectory, position and distance travelled. </a:t>
            </a:r>
          </a:p>
          <a:p>
            <a:pPr marL="342900" indent="-342900" algn="just">
              <a:buFont typeface="Calibri" pitchFamily="34" charset="0"/>
              <a:buAutoNum type="arabicPeriod"/>
            </a:pPr>
            <a:r>
              <a:rPr lang="en-US" sz="1600"/>
              <a:t>To differentiate between position and distance travelled. </a:t>
            </a:r>
          </a:p>
          <a:p>
            <a:pPr marL="342900" indent="-342900" algn="just">
              <a:buFont typeface="Calibri" pitchFamily="34" charset="0"/>
              <a:buAutoNum type="arabicPeriod"/>
            </a:pPr>
            <a:r>
              <a:rPr lang="en-US" sz="1600"/>
              <a:t>To know how to place an object, known the position on the trajectory and the point of reference.</a:t>
            </a:r>
            <a:endParaRPr lang="es-ES" sz="1600"/>
          </a:p>
          <a:p>
            <a:pPr marL="342900" indent="-342900" algn="just">
              <a:buFont typeface="Calibri" pitchFamily="34" charset="0"/>
              <a:buAutoNum type="arabicPeriod"/>
            </a:pPr>
            <a:r>
              <a:rPr lang="en-US" sz="1600"/>
              <a:t>To learn how to calculate the distance travelled, known the position in two moments.</a:t>
            </a:r>
          </a:p>
          <a:p>
            <a:pPr marL="342900" indent="-342900" algn="just">
              <a:buFont typeface="Calibri" pitchFamily="34" charset="0"/>
              <a:buAutoNum type="arabicPeriod"/>
            </a:pPr>
            <a:r>
              <a:rPr lang="en-US" sz="1600"/>
              <a:t>To understand the concept of speed and to know how to calculate the average speed, known the distance travelled and the time interval. </a:t>
            </a:r>
          </a:p>
          <a:p>
            <a:pPr marL="342900" indent="-342900" algn="just">
              <a:buFont typeface="Calibri" pitchFamily="34" charset="0"/>
              <a:buAutoNum type="arabicPeriod"/>
            </a:pPr>
            <a:r>
              <a:rPr lang="en-US" sz="1600"/>
              <a:t>To know how to convert speed measures expressed in km/h to m/s, and in m/s to km/h.</a:t>
            </a:r>
          </a:p>
          <a:p>
            <a:pPr marL="342900" indent="-342900" algn="just">
              <a:buFont typeface="Calibri" pitchFamily="34" charset="0"/>
              <a:buAutoNum type="arabicPeriod"/>
            </a:pPr>
            <a:r>
              <a:rPr lang="en-US" sz="1600"/>
              <a:t>To understand the concept of acceleration and to know how to calculate the average acceleration, known the initial velocity, the final velocity and the value of the time interval.</a:t>
            </a:r>
          </a:p>
          <a:p>
            <a:pPr marL="342900" indent="-342900" algn="just">
              <a:buFont typeface="Calibri" pitchFamily="34" charset="0"/>
              <a:buAutoNum type="arabicPeriod"/>
            </a:pPr>
            <a:r>
              <a:rPr lang="en-US" sz="1600"/>
              <a:t>To know the units of the international system of position, speed, acceleration.</a:t>
            </a:r>
          </a:p>
          <a:p>
            <a:pPr marL="342900" indent="-342900" algn="just">
              <a:buFont typeface="Calibri" pitchFamily="34" charset="0"/>
              <a:buAutoNum type="arabicPeriod"/>
            </a:pPr>
            <a:r>
              <a:rPr lang="en-US" sz="1600"/>
              <a:t>To know how to graph and how to interpret the graphic position-time of an uniform  motion, known a data table.</a:t>
            </a:r>
          </a:p>
          <a:p>
            <a:pPr marL="342900" indent="-342900" algn="just">
              <a:buFont typeface="Calibri" pitchFamily="34" charset="0"/>
              <a:buAutoNum type="arabicPeriod"/>
            </a:pPr>
            <a:r>
              <a:rPr lang="en-US" sz="1600"/>
              <a:t>To know how to relate the slope of the graphic position-time of an uniform motion with the speed.</a:t>
            </a:r>
          </a:p>
          <a:p>
            <a:pPr marL="342900" indent="-342900" algn="just">
              <a:buFont typeface="Calibri" pitchFamily="34" charset="0"/>
              <a:buAutoNum type="arabicPeriod"/>
            </a:pPr>
            <a:r>
              <a:rPr lang="en-US" sz="1600"/>
              <a:t>To know the meaning of the concept of force, associating it with the interaction between two objects, and never associating it with something that an object has and to know that forces are responsible for the change of the movement.</a:t>
            </a:r>
          </a:p>
          <a:p>
            <a:pPr marL="342900" indent="-342900" algn="just">
              <a:buFont typeface="Calibri" pitchFamily="34" charset="0"/>
              <a:buAutoNum type="arabicPeriod"/>
            </a:pPr>
            <a:r>
              <a:rPr lang="en-US" sz="1600"/>
              <a:t>To know the differences between weight and mass and to know how to calculate the weight on the Earth's surface, known the mass of an object.</a:t>
            </a:r>
          </a:p>
          <a:p>
            <a:pPr marL="342900" indent="-342900" algn="just">
              <a:buFont typeface="Calibri" pitchFamily="34" charset="0"/>
              <a:buAutoNum type="arabicPeriod"/>
            </a:pPr>
            <a:r>
              <a:rPr lang="en-US" sz="1600"/>
              <a:t>To know that the unit of the international system of force is the Newton (N).</a:t>
            </a:r>
          </a:p>
        </p:txBody>
      </p:sp>
      <p:sp>
        <p:nvSpPr>
          <p:cNvPr id="9219" name="2 CuadroTexto"/>
          <p:cNvSpPr txBox="1">
            <a:spLocks noChangeArrowheads="1"/>
          </p:cNvSpPr>
          <p:nvPr/>
        </p:nvSpPr>
        <p:spPr bwMode="auto">
          <a:xfrm>
            <a:off x="357188" y="-71438"/>
            <a:ext cx="1643062" cy="461963"/>
          </a:xfrm>
          <a:prstGeom prst="rect">
            <a:avLst/>
          </a:prstGeom>
          <a:noFill/>
          <a:ln w="9525">
            <a:noFill/>
            <a:miter lim="800000"/>
            <a:headEnd/>
            <a:tailEnd/>
          </a:ln>
        </p:spPr>
        <p:txBody>
          <a:bodyPr>
            <a:spAutoFit/>
          </a:bodyPr>
          <a:lstStyle/>
          <a:p>
            <a:r>
              <a:rPr lang="en-US" sz="2400">
                <a:solidFill>
                  <a:srgbClr val="E75335"/>
                </a:solidFill>
              </a:rPr>
              <a:t>Objectives</a:t>
            </a:r>
            <a:endParaRPr lang="es-ES" sz="2400">
              <a:solidFill>
                <a:srgbClr val="E75335"/>
              </a:solidFill>
            </a:endParaRPr>
          </a:p>
        </p:txBody>
      </p:sp>
      <p:sp>
        <p:nvSpPr>
          <p:cNvPr id="4" name="3 Marcador de pie de página"/>
          <p:cNvSpPr>
            <a:spLocks noGrp="1"/>
          </p:cNvSpPr>
          <p:nvPr>
            <p:ph type="ftr" sz="quarter" idx="11"/>
          </p:nvPr>
        </p:nvSpPr>
        <p:spPr/>
        <p:txBody>
          <a:bodyPr/>
          <a:lstStyle/>
          <a:p>
            <a:pPr>
              <a:defRPr/>
            </a:pPr>
            <a:r>
              <a:rPr lang="es-ES"/>
              <a:t>Susana Morales Bernal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6</a:t>
            </a:r>
            <a:endParaRPr lang="es-ES" sz="6000" dirty="0">
              <a:solidFill>
                <a:srgbClr val="E75335"/>
              </a:solidFill>
            </a:endParaRPr>
          </a:p>
        </p:txBody>
      </p:sp>
      <p:sp>
        <p:nvSpPr>
          <p:cNvPr id="7" name="6 CuadroTexto"/>
          <p:cNvSpPr txBox="1"/>
          <p:nvPr/>
        </p:nvSpPr>
        <p:spPr>
          <a:xfrm>
            <a:off x="142875" y="1000125"/>
            <a:ext cx="8820150" cy="2268538"/>
          </a:xfrm>
          <a:prstGeom prst="rect">
            <a:avLst/>
          </a:prstGeom>
          <a:solidFill>
            <a:schemeClr val="bg1">
              <a:lumMod val="95000"/>
            </a:schemeClr>
          </a:solidFill>
          <a:ln>
            <a:solidFill>
              <a:srgbClr val="EC6630"/>
            </a:solidFill>
          </a:ln>
        </p:spPr>
        <p:txBody>
          <a:bodyPr>
            <a:spAutoFit/>
          </a:bodyPr>
          <a:lstStyle/>
          <a:p>
            <a:pPr algn="just">
              <a:defRPr/>
            </a:pPr>
            <a:r>
              <a:rPr lang="es-ES" sz="2800" dirty="0"/>
              <a:t>Judith drives from Plymouth to Southampton, a distance of 260 km, in 4 hours. She then drives from Southampton to London, a distance of 145 km, in 1 hour and 30 minutes. Determine her average speed for each journey.</a:t>
            </a:r>
          </a:p>
        </p:txBody>
      </p:sp>
      <p:sp>
        <p:nvSpPr>
          <p:cNvPr id="9" name="8 CuadroTexto"/>
          <p:cNvSpPr txBox="1"/>
          <p:nvPr/>
        </p:nvSpPr>
        <p:spPr>
          <a:xfrm>
            <a:off x="142875" y="3897313"/>
            <a:ext cx="8820150" cy="2266950"/>
          </a:xfrm>
          <a:prstGeom prst="rect">
            <a:avLst/>
          </a:prstGeom>
          <a:solidFill>
            <a:schemeClr val="bg1">
              <a:lumMod val="95000"/>
            </a:schemeClr>
          </a:solidFill>
          <a:ln>
            <a:solidFill>
              <a:srgbClr val="EC6630"/>
            </a:solidFill>
          </a:ln>
        </p:spPr>
        <p:txBody>
          <a:bodyPr>
            <a:spAutoFit/>
          </a:bodyPr>
          <a:lstStyle/>
          <a:p>
            <a:pPr algn="just">
              <a:defRPr/>
            </a:pPr>
            <a:r>
              <a:rPr lang="es-ES" sz="2800" dirty="0"/>
              <a:t>John can type 960 words in 20 minutes. Calculate his typing speed in:</a:t>
            </a:r>
          </a:p>
          <a:p>
            <a:pPr algn="just">
              <a:defRPr/>
            </a:pPr>
            <a:endParaRPr lang="es-ES" sz="2800" dirty="0"/>
          </a:p>
          <a:p>
            <a:pPr marL="514350" indent="-514350" algn="just">
              <a:buFont typeface="+mj-lt"/>
              <a:buAutoNum type="alphaLcParenR"/>
              <a:defRPr/>
            </a:pPr>
            <a:r>
              <a:rPr lang="es-ES" sz="2800" dirty="0"/>
              <a:t>Words per minute</a:t>
            </a:r>
          </a:p>
          <a:p>
            <a:pPr marL="514350" indent="-514350" algn="just">
              <a:buFont typeface="+mj-lt"/>
              <a:buAutoNum type="alphaLcParenR"/>
              <a:defRPr/>
            </a:pPr>
            <a:r>
              <a:rPr lang="es-ES" sz="2800" dirty="0"/>
              <a:t>Words per hour</a:t>
            </a:r>
          </a:p>
        </p:txBody>
      </p:sp>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357158"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7</a:t>
            </a:r>
            <a:endParaRPr lang="es-ES" sz="6000" dirty="0">
              <a:solidFill>
                <a:srgbClr val="E75335"/>
              </a:solidFill>
            </a:endParaRPr>
          </a:p>
        </p:txBody>
      </p:sp>
      <p:sp>
        <p:nvSpPr>
          <p:cNvPr id="26627" name="2 Rectángulo"/>
          <p:cNvSpPr>
            <a:spLocks noChangeArrowheads="1"/>
          </p:cNvSpPr>
          <p:nvPr/>
        </p:nvSpPr>
        <p:spPr bwMode="auto">
          <a:xfrm>
            <a:off x="285750" y="1785938"/>
            <a:ext cx="8572500" cy="4832350"/>
          </a:xfrm>
          <a:prstGeom prst="rect">
            <a:avLst/>
          </a:prstGeom>
          <a:noFill/>
          <a:ln w="57150">
            <a:solidFill>
              <a:srgbClr val="E75335"/>
            </a:solidFill>
            <a:miter lim="800000"/>
            <a:headEnd/>
            <a:tailEnd/>
          </a:ln>
        </p:spPr>
        <p:txBody>
          <a:bodyPr>
            <a:spAutoFit/>
          </a:bodyPr>
          <a:lstStyle/>
          <a:p>
            <a:pPr marL="514350" indent="-514350" algn="just">
              <a:buFont typeface="Calibri" pitchFamily="34" charset="0"/>
              <a:buAutoNum type="alphaUcPeriod"/>
            </a:pPr>
            <a:r>
              <a:rPr lang="en-US" sz="2800"/>
              <a:t>The graph s/t can, or cannot, be a straight line that passes through the origin.    </a:t>
            </a:r>
          </a:p>
          <a:p>
            <a:pPr marL="514350" indent="-514350" algn="just">
              <a:buFont typeface="Calibri" pitchFamily="34" charset="0"/>
              <a:buAutoNum type="alphaUcPeriod"/>
            </a:pPr>
            <a:endParaRPr lang="en-US" sz="2800"/>
          </a:p>
          <a:p>
            <a:pPr marL="514350" indent="-514350" algn="just">
              <a:buFont typeface="Calibri" pitchFamily="34" charset="0"/>
              <a:buAutoNum type="alphaUcPeriod"/>
            </a:pPr>
            <a:r>
              <a:rPr lang="en-US" sz="2800"/>
              <a:t>The graph s/t is a sloping line that passes through the origin.    </a:t>
            </a:r>
          </a:p>
          <a:p>
            <a:pPr marL="514350" indent="-514350" algn="just">
              <a:buFont typeface="Calibri" pitchFamily="34" charset="0"/>
              <a:buAutoNum type="alphaUcPeriod"/>
            </a:pPr>
            <a:endParaRPr lang="en-US" sz="2800"/>
          </a:p>
          <a:p>
            <a:pPr marL="514350" indent="-514350" algn="just">
              <a:buFont typeface="Calibri" pitchFamily="34" charset="0"/>
              <a:buAutoNum type="alphaUcPeriod"/>
            </a:pPr>
            <a:r>
              <a:rPr lang="en-US" sz="2800"/>
              <a:t>The graph s/t is a curve that does not pass through the origin.    </a:t>
            </a:r>
          </a:p>
          <a:p>
            <a:pPr marL="514350" indent="-514350" algn="just">
              <a:buFont typeface="Calibri" pitchFamily="34" charset="0"/>
              <a:buAutoNum type="alphaUcPeriod"/>
            </a:pPr>
            <a:endParaRPr lang="en-US" sz="2800"/>
          </a:p>
          <a:p>
            <a:pPr marL="514350" indent="-514350" algn="just">
              <a:buFont typeface="Calibri" pitchFamily="34" charset="0"/>
              <a:buAutoNum type="alphaUcPeriod"/>
            </a:pPr>
            <a:r>
              <a:rPr lang="en-US" sz="2800"/>
              <a:t>The graph s/t is a straight line that can, or cannot, pass through the origin.</a:t>
            </a:r>
            <a:endParaRPr lang="es-ES" sz="2800"/>
          </a:p>
        </p:txBody>
      </p:sp>
      <p:sp>
        <p:nvSpPr>
          <p:cNvPr id="26628" name="4 Rectángulo"/>
          <p:cNvSpPr>
            <a:spLocks noChangeArrowheads="1"/>
          </p:cNvSpPr>
          <p:nvPr/>
        </p:nvSpPr>
        <p:spPr bwMode="auto">
          <a:xfrm>
            <a:off x="0" y="904875"/>
            <a:ext cx="5884863" cy="523875"/>
          </a:xfrm>
          <a:prstGeom prst="rect">
            <a:avLst/>
          </a:prstGeom>
          <a:noFill/>
          <a:ln w="9525">
            <a:noFill/>
            <a:miter lim="800000"/>
            <a:headEnd/>
            <a:tailEnd/>
          </a:ln>
        </p:spPr>
        <p:txBody>
          <a:bodyPr wrap="none">
            <a:spAutoFit/>
          </a:bodyPr>
          <a:lstStyle/>
          <a:p>
            <a:r>
              <a:rPr lang="en-US" sz="2800"/>
              <a:t>In all rectilinear and uniform motion:</a:t>
            </a:r>
          </a:p>
        </p:txBody>
      </p:sp>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8</a:t>
            </a:r>
            <a:endParaRPr lang="es-ES" sz="6000" dirty="0">
              <a:solidFill>
                <a:srgbClr val="E75335"/>
              </a:solidFill>
            </a:endParaRPr>
          </a:p>
        </p:txBody>
      </p:sp>
      <p:sp>
        <p:nvSpPr>
          <p:cNvPr id="27651" name="8 Rectángulo"/>
          <p:cNvSpPr>
            <a:spLocks noChangeArrowheads="1"/>
          </p:cNvSpPr>
          <p:nvPr/>
        </p:nvSpPr>
        <p:spPr bwMode="auto">
          <a:xfrm>
            <a:off x="0" y="830263"/>
            <a:ext cx="9144000" cy="1384300"/>
          </a:xfrm>
          <a:prstGeom prst="rect">
            <a:avLst/>
          </a:prstGeom>
          <a:noFill/>
          <a:ln w="9525">
            <a:noFill/>
            <a:miter lim="800000"/>
            <a:headEnd/>
            <a:tailEnd/>
          </a:ln>
        </p:spPr>
        <p:txBody>
          <a:bodyPr>
            <a:spAutoFit/>
          </a:bodyPr>
          <a:lstStyle/>
          <a:p>
            <a:pPr algn="just"/>
            <a:r>
              <a:rPr lang="en-US" sz="2800"/>
              <a:t>A car is at rest  and at t = 0 s, it is in the origin of the reference system. If it moves with constant acceleration in the positive sense : </a:t>
            </a:r>
          </a:p>
        </p:txBody>
      </p:sp>
      <p:sp>
        <p:nvSpPr>
          <p:cNvPr id="5" name="4 Rectángulo"/>
          <p:cNvSpPr/>
          <p:nvPr/>
        </p:nvSpPr>
        <p:spPr>
          <a:xfrm>
            <a:off x="285750" y="2968625"/>
            <a:ext cx="8572500" cy="3109913"/>
          </a:xfrm>
          <a:prstGeom prst="rect">
            <a:avLst/>
          </a:prstGeom>
          <a:solidFill>
            <a:schemeClr val="accent6">
              <a:lumMod val="20000"/>
              <a:lumOff val="80000"/>
            </a:schemeClr>
          </a:solidFill>
        </p:spPr>
        <p:txBody>
          <a:bodyPr>
            <a:spAutoFit/>
          </a:bodyPr>
          <a:lstStyle/>
          <a:p>
            <a:pPr marL="342900" indent="-342900" algn="just">
              <a:buFont typeface="+mj-lt"/>
              <a:buAutoNum type="alphaUcPeriod"/>
              <a:defRPr/>
            </a:pPr>
            <a:r>
              <a:rPr lang="en-US" sz="2800" dirty="0"/>
              <a:t> Its final velocity is zero.    </a:t>
            </a:r>
          </a:p>
          <a:p>
            <a:pPr marL="342900" indent="-342900" algn="just">
              <a:buFont typeface="+mj-lt"/>
              <a:buAutoNum type="alphaUcPeriod"/>
              <a:defRPr/>
            </a:pPr>
            <a:endParaRPr lang="en-US" sz="2800" dirty="0"/>
          </a:p>
          <a:p>
            <a:pPr marL="536575" indent="-536575" algn="just">
              <a:buFont typeface="+mj-lt"/>
              <a:buAutoNum type="alphaUcPeriod"/>
              <a:defRPr/>
            </a:pPr>
            <a:r>
              <a:rPr lang="en-US" sz="2800" dirty="0"/>
              <a:t>Its initial position is zero but not its initial speed.    </a:t>
            </a:r>
          </a:p>
          <a:p>
            <a:pPr marL="342900" indent="-342900" algn="just">
              <a:buFont typeface="+mj-lt"/>
              <a:buAutoNum type="alphaUcPeriod"/>
              <a:defRPr/>
            </a:pPr>
            <a:endParaRPr lang="en-US" sz="2800" dirty="0"/>
          </a:p>
          <a:p>
            <a:pPr marL="536575" indent="-536575" algn="just">
              <a:buFont typeface="+mj-lt"/>
              <a:buAutoNum type="alphaUcPeriod"/>
              <a:defRPr/>
            </a:pPr>
            <a:r>
              <a:rPr lang="en-US" sz="2800" dirty="0"/>
              <a:t>Its initial speed is zero but not its initial position.    </a:t>
            </a:r>
          </a:p>
          <a:p>
            <a:pPr marL="342900" indent="-342900" algn="just">
              <a:buFont typeface="+mj-lt"/>
              <a:buAutoNum type="alphaUcPeriod"/>
              <a:defRPr/>
            </a:pPr>
            <a:endParaRPr lang="en-US" sz="2800" dirty="0"/>
          </a:p>
          <a:p>
            <a:pPr marL="342900" indent="-342900" algn="just">
              <a:buFont typeface="+mj-lt"/>
              <a:buAutoNum type="alphaUcPeriod"/>
              <a:defRPr/>
            </a:pPr>
            <a:r>
              <a:rPr lang="en-US" sz="2800" dirty="0"/>
              <a:t>  Its position and initial speed are both zero.</a:t>
            </a:r>
            <a:endParaRPr lang="es-ES" sz="2800" dirty="0"/>
          </a:p>
        </p:txBody>
      </p:sp>
      <p:sp>
        <p:nvSpPr>
          <p:cNvPr id="7" name="6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9</a:t>
            </a:r>
            <a:endParaRPr lang="es-ES" sz="6000" dirty="0">
              <a:solidFill>
                <a:srgbClr val="E75335"/>
              </a:solidFill>
            </a:endParaRPr>
          </a:p>
        </p:txBody>
      </p:sp>
      <p:sp>
        <p:nvSpPr>
          <p:cNvPr id="24579" name="4 Rectángulo"/>
          <p:cNvSpPr>
            <a:spLocks noChangeArrowheads="1"/>
          </p:cNvSpPr>
          <p:nvPr/>
        </p:nvSpPr>
        <p:spPr bwMode="auto">
          <a:xfrm>
            <a:off x="1500188" y="2428875"/>
            <a:ext cx="6286500" cy="3108325"/>
          </a:xfrm>
          <a:prstGeom prst="rect">
            <a:avLst/>
          </a:prstGeom>
          <a:solidFill>
            <a:schemeClr val="bg2">
              <a:lumMod val="90000"/>
            </a:schemeClr>
          </a:solidFill>
          <a:ln w="9525">
            <a:solidFill>
              <a:srgbClr val="E75335"/>
            </a:solidFill>
            <a:miter lim="800000"/>
            <a:headEnd/>
            <a:tailEnd/>
          </a:ln>
        </p:spPr>
        <p:txBody>
          <a:bodyPr>
            <a:spAutoFit/>
          </a:bodyPr>
          <a:lstStyle/>
          <a:p>
            <a:pPr marL="514350" indent="-514350">
              <a:buFont typeface="Calibri" pitchFamily="34" charset="0"/>
              <a:buAutoNum type="alphaUcPeriod"/>
              <a:defRPr/>
            </a:pPr>
            <a:r>
              <a:rPr lang="en-US" sz="2800" dirty="0"/>
              <a:t>It has an average speed of 50 m/s.    </a:t>
            </a:r>
          </a:p>
          <a:p>
            <a:pPr marL="514350" indent="-514350">
              <a:buFont typeface="Calibri" pitchFamily="34" charset="0"/>
              <a:buAutoNum type="alphaUcPeriod"/>
              <a:defRPr/>
            </a:pPr>
            <a:endParaRPr lang="en-US" sz="2800" dirty="0"/>
          </a:p>
          <a:p>
            <a:pPr marL="514350" indent="-514350">
              <a:buFont typeface="Calibri" pitchFamily="34" charset="0"/>
              <a:buAutoNum type="alphaUcPeriod"/>
              <a:defRPr/>
            </a:pPr>
            <a:r>
              <a:rPr lang="en-US" sz="2800" dirty="0"/>
              <a:t>It travels a distance of 50 m.    </a:t>
            </a:r>
          </a:p>
          <a:p>
            <a:pPr marL="514350" indent="-514350">
              <a:buFont typeface="Calibri" pitchFamily="34" charset="0"/>
              <a:buAutoNum type="alphaUcPeriod"/>
              <a:defRPr/>
            </a:pPr>
            <a:endParaRPr lang="en-US" sz="2800" dirty="0"/>
          </a:p>
          <a:p>
            <a:pPr marL="514350" indent="-514350">
              <a:buFont typeface="Calibri" pitchFamily="34" charset="0"/>
              <a:buAutoNum type="alphaUcPeriod"/>
              <a:defRPr/>
            </a:pPr>
            <a:r>
              <a:rPr lang="en-US" sz="2800" dirty="0"/>
              <a:t>Its final speed is 50 m/s.    </a:t>
            </a:r>
          </a:p>
          <a:p>
            <a:pPr marL="514350" indent="-514350">
              <a:buFont typeface="Calibri" pitchFamily="34" charset="0"/>
              <a:buAutoNum type="alphaUcPeriod"/>
              <a:defRPr/>
            </a:pPr>
            <a:endParaRPr lang="en-US" sz="2800" dirty="0"/>
          </a:p>
          <a:p>
            <a:pPr marL="514350" indent="-514350">
              <a:buFont typeface="Calibri" pitchFamily="34" charset="0"/>
              <a:buAutoNum type="alphaUcPeriod"/>
              <a:defRPr/>
            </a:pPr>
            <a:r>
              <a:rPr lang="en-US" sz="2800" dirty="0"/>
              <a:t>It travels a distance of 2 m.</a:t>
            </a:r>
            <a:endParaRPr lang="es-ES" sz="2800" dirty="0"/>
          </a:p>
        </p:txBody>
      </p:sp>
      <p:sp>
        <p:nvSpPr>
          <p:cNvPr id="28676" name="5 Rectángulo"/>
          <p:cNvSpPr>
            <a:spLocks noChangeArrowheads="1"/>
          </p:cNvSpPr>
          <p:nvPr/>
        </p:nvSpPr>
        <p:spPr bwMode="auto">
          <a:xfrm>
            <a:off x="0" y="928688"/>
            <a:ext cx="9144000" cy="954087"/>
          </a:xfrm>
          <a:prstGeom prst="rect">
            <a:avLst/>
          </a:prstGeom>
          <a:noFill/>
          <a:ln w="9525">
            <a:noFill/>
            <a:miter lim="800000"/>
            <a:headEnd/>
            <a:tailEnd/>
          </a:ln>
        </p:spPr>
        <p:txBody>
          <a:bodyPr>
            <a:spAutoFit/>
          </a:bodyPr>
          <a:lstStyle/>
          <a:p>
            <a:r>
              <a:rPr lang="en-US" sz="2800"/>
              <a:t>A car is at rest and accelerates with an acceleration of 5 m/</a:t>
            </a:r>
            <a:r>
              <a:rPr lang="es-ES_tradnl" sz="2800"/>
              <a:t>s</a:t>
            </a:r>
            <a:r>
              <a:rPr lang="es-ES_tradnl" sz="2800" baseline="30000"/>
              <a:t>2</a:t>
            </a:r>
            <a:r>
              <a:rPr lang="en-US" sz="2800"/>
              <a:t> during 10 seconds, we can say that:</a:t>
            </a:r>
          </a:p>
        </p:txBody>
      </p:sp>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10</a:t>
            </a:r>
            <a:endParaRPr lang="es-ES" sz="6000" dirty="0">
              <a:solidFill>
                <a:srgbClr val="E75335"/>
              </a:solidFill>
            </a:endParaRPr>
          </a:p>
        </p:txBody>
      </p:sp>
      <p:grpSp>
        <p:nvGrpSpPr>
          <p:cNvPr id="29699" name="54 Grupo"/>
          <p:cNvGrpSpPr>
            <a:grpSpLocks/>
          </p:cNvGrpSpPr>
          <p:nvPr/>
        </p:nvGrpSpPr>
        <p:grpSpPr bwMode="auto">
          <a:xfrm>
            <a:off x="1042988" y="1785938"/>
            <a:ext cx="6958012" cy="1666875"/>
            <a:chOff x="829372" y="2559909"/>
            <a:chExt cx="6957338" cy="1667051"/>
          </a:xfrm>
        </p:grpSpPr>
        <p:grpSp>
          <p:nvGrpSpPr>
            <p:cNvPr id="29703" name="46 Grupo"/>
            <p:cNvGrpSpPr>
              <a:grpSpLocks/>
            </p:cNvGrpSpPr>
            <p:nvPr/>
          </p:nvGrpSpPr>
          <p:grpSpPr bwMode="auto">
            <a:xfrm>
              <a:off x="1000100" y="2559909"/>
              <a:ext cx="6786610" cy="1297719"/>
              <a:chOff x="1357290" y="1488339"/>
              <a:chExt cx="6786610" cy="1297719"/>
            </a:xfrm>
          </p:grpSpPr>
          <p:grpSp>
            <p:nvGrpSpPr>
              <p:cNvPr id="29711" name="41 Grupo"/>
              <p:cNvGrpSpPr>
                <a:grpSpLocks/>
              </p:cNvGrpSpPr>
              <p:nvPr/>
            </p:nvGrpSpPr>
            <p:grpSpPr bwMode="auto">
              <a:xfrm>
                <a:off x="1357290" y="1488339"/>
                <a:ext cx="6786610" cy="1297719"/>
                <a:chOff x="1285852" y="1488339"/>
                <a:chExt cx="6786610" cy="1297719"/>
              </a:xfrm>
            </p:grpSpPr>
            <p:cxnSp>
              <p:nvCxnSpPr>
                <p:cNvPr id="33" name="32 Conector recto"/>
                <p:cNvCxnSpPr/>
                <p:nvPr/>
              </p:nvCxnSpPr>
              <p:spPr bwMode="auto">
                <a:xfrm rot="5400000" flipH="1" flipV="1">
                  <a:off x="4215153" y="2417124"/>
                  <a:ext cx="57156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716" name="40 Grupo"/>
                <p:cNvGrpSpPr>
                  <a:grpSpLocks/>
                </p:cNvGrpSpPr>
                <p:nvPr/>
              </p:nvGrpSpPr>
              <p:grpSpPr bwMode="auto">
                <a:xfrm>
                  <a:off x="1285852" y="1488339"/>
                  <a:ext cx="6786610" cy="1297719"/>
                  <a:chOff x="1285852" y="1488339"/>
                  <a:chExt cx="6786610" cy="1297719"/>
                </a:xfrm>
              </p:grpSpPr>
              <p:grpSp>
                <p:nvGrpSpPr>
                  <p:cNvPr id="29717" name="31 Grupo"/>
                  <p:cNvGrpSpPr>
                    <a:grpSpLocks/>
                  </p:cNvGrpSpPr>
                  <p:nvPr/>
                </p:nvGrpSpPr>
                <p:grpSpPr bwMode="auto">
                  <a:xfrm>
                    <a:off x="1285852" y="2643182"/>
                    <a:ext cx="6786610" cy="142876"/>
                    <a:chOff x="1285852" y="1357298"/>
                    <a:chExt cx="6786610" cy="142876"/>
                  </a:xfrm>
                </p:grpSpPr>
                <p:grpSp>
                  <p:nvGrpSpPr>
                    <p:cNvPr id="29724" name="28 Grupo"/>
                    <p:cNvGrpSpPr>
                      <a:grpSpLocks/>
                    </p:cNvGrpSpPr>
                    <p:nvPr/>
                  </p:nvGrpSpPr>
                  <p:grpSpPr bwMode="auto">
                    <a:xfrm>
                      <a:off x="1285852" y="1357298"/>
                      <a:ext cx="6786610" cy="142876"/>
                      <a:chOff x="928662" y="1357298"/>
                      <a:chExt cx="6786610" cy="142876"/>
                    </a:xfrm>
                  </p:grpSpPr>
                  <p:cxnSp>
                    <p:nvCxnSpPr>
                      <p:cNvPr id="5" name="4 Conector recto"/>
                      <p:cNvCxnSpPr/>
                      <p:nvPr/>
                    </p:nvCxnSpPr>
                    <p:spPr>
                      <a:xfrm>
                        <a:off x="929367" y="1428134"/>
                        <a:ext cx="6785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5400000">
                        <a:off x="857921"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rot="5400000">
                        <a:off x="1215074"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rot="5400000">
                        <a:off x="1572227"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1929380"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rot="5400000">
                        <a:off x="2286533"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rot="5400000">
                        <a:off x="2643686"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rot="5400000">
                        <a:off x="3000839"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3357991"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3715145"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4072297"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5500909"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a:off x="5143757"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4786603"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a:off x="4429451"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5858062"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6215215"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6572368"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a:off x="6929521"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7286674"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29 Conector recto"/>
                    <p:cNvCxnSpPr/>
                    <p:nvPr/>
                  </p:nvCxnSpPr>
                  <p:spPr>
                    <a:xfrm rot="5400000">
                      <a:off x="8001016" y="1428134"/>
                      <a:ext cx="142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33 Triángulo isósceles"/>
                  <p:cNvSpPr/>
                  <p:nvPr/>
                </p:nvSpPr>
                <p:spPr bwMode="auto">
                  <a:xfrm rot="5400000">
                    <a:off x="4583449" y="1988499"/>
                    <a:ext cx="255614" cy="436520"/>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9719" name="40 CuadroTexto"/>
                  <p:cNvSpPr txBox="1">
                    <a:spLocks noChangeArrowheads="1"/>
                  </p:cNvSpPr>
                  <p:nvPr/>
                </p:nvSpPr>
                <p:spPr bwMode="auto">
                  <a:xfrm>
                    <a:off x="4357399" y="1702540"/>
                    <a:ext cx="3429311" cy="369138"/>
                  </a:xfrm>
                  <a:prstGeom prst="rect">
                    <a:avLst/>
                  </a:prstGeom>
                  <a:noFill/>
                  <a:ln w="9525">
                    <a:noFill/>
                    <a:miter lim="800000"/>
                    <a:headEnd/>
                    <a:tailEnd/>
                  </a:ln>
                </p:spPr>
                <p:txBody>
                  <a:bodyPr>
                    <a:spAutoFit/>
                  </a:bodyPr>
                  <a:lstStyle/>
                  <a:p>
                    <a:r>
                      <a:rPr lang="es-ES"/>
                      <a:t>R </a:t>
                    </a:r>
                  </a:p>
                </p:txBody>
              </p:sp>
              <p:cxnSp>
                <p:nvCxnSpPr>
                  <p:cNvPr id="36" name="35 Conector recto de flecha"/>
                  <p:cNvCxnSpPr/>
                  <p:nvPr/>
                </p:nvCxnSpPr>
                <p:spPr bwMode="auto">
                  <a:xfrm rot="10800000">
                    <a:off x="3746944" y="1917009"/>
                    <a:ext cx="53969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1" name="56 CuadroTexto"/>
                  <p:cNvSpPr txBox="1">
                    <a:spLocks noChangeArrowheads="1"/>
                  </p:cNvSpPr>
                  <p:nvPr/>
                </p:nvSpPr>
                <p:spPr bwMode="auto">
                  <a:xfrm>
                    <a:off x="4857507" y="1488339"/>
                    <a:ext cx="285776" cy="369138"/>
                  </a:xfrm>
                  <a:prstGeom prst="rect">
                    <a:avLst/>
                  </a:prstGeom>
                  <a:noFill/>
                  <a:ln w="9525">
                    <a:noFill/>
                    <a:miter lim="800000"/>
                    <a:headEnd/>
                    <a:tailEnd/>
                  </a:ln>
                </p:spPr>
                <p:txBody>
                  <a:bodyPr>
                    <a:spAutoFit/>
                  </a:bodyPr>
                  <a:lstStyle/>
                  <a:p>
                    <a:r>
                      <a:rPr lang="es-ES"/>
                      <a:t>+</a:t>
                    </a:r>
                  </a:p>
                </p:txBody>
              </p:sp>
              <p:sp>
                <p:nvSpPr>
                  <p:cNvPr id="29722" name="57 CuadroTexto"/>
                  <p:cNvSpPr txBox="1">
                    <a:spLocks noChangeArrowheads="1"/>
                  </p:cNvSpPr>
                  <p:nvPr/>
                </p:nvSpPr>
                <p:spPr bwMode="auto">
                  <a:xfrm>
                    <a:off x="3857291" y="1488339"/>
                    <a:ext cx="285776" cy="369138"/>
                  </a:xfrm>
                  <a:prstGeom prst="rect">
                    <a:avLst/>
                  </a:prstGeom>
                  <a:noFill/>
                  <a:ln w="9525">
                    <a:noFill/>
                    <a:miter lim="800000"/>
                    <a:headEnd/>
                    <a:tailEnd/>
                  </a:ln>
                </p:spPr>
                <p:txBody>
                  <a:bodyPr>
                    <a:spAutoFit/>
                  </a:bodyPr>
                  <a:lstStyle/>
                  <a:p>
                    <a:r>
                      <a:rPr lang="es-ES"/>
                      <a:t>-</a:t>
                    </a:r>
                  </a:p>
                </p:txBody>
              </p:sp>
              <p:cxnSp>
                <p:nvCxnSpPr>
                  <p:cNvPr id="39" name="38 Conector recto de flecha"/>
                  <p:cNvCxnSpPr/>
                  <p:nvPr/>
                </p:nvCxnSpPr>
                <p:spPr bwMode="auto">
                  <a:xfrm>
                    <a:off x="4746972" y="1926535"/>
                    <a:ext cx="59366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9712" name="45 Grupo"/>
              <p:cNvGrpSpPr>
                <a:grpSpLocks/>
              </p:cNvGrpSpPr>
              <p:nvPr/>
            </p:nvGrpSpPr>
            <p:grpSpPr bwMode="auto">
              <a:xfrm>
                <a:off x="6972382" y="2190690"/>
                <a:ext cx="1000132" cy="369332"/>
                <a:chOff x="6972382" y="2190690"/>
                <a:chExt cx="1000132" cy="369332"/>
              </a:xfrm>
            </p:grpSpPr>
            <p:cxnSp>
              <p:nvCxnSpPr>
                <p:cNvPr id="44" name="43 Conector recto de flecha"/>
                <p:cNvCxnSpPr/>
                <p:nvPr/>
              </p:nvCxnSpPr>
              <p:spPr>
                <a:xfrm>
                  <a:off x="7077203" y="2558427"/>
                  <a:ext cx="323819"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14" name="44 CuadroTexto"/>
                <p:cNvSpPr txBox="1">
                  <a:spLocks noChangeArrowheads="1"/>
                </p:cNvSpPr>
                <p:nvPr/>
              </p:nvSpPr>
              <p:spPr bwMode="auto">
                <a:xfrm>
                  <a:off x="6972382" y="2190690"/>
                  <a:ext cx="1000132" cy="369332"/>
                </a:xfrm>
                <a:prstGeom prst="rect">
                  <a:avLst/>
                </a:prstGeom>
                <a:noFill/>
                <a:ln w="9525">
                  <a:noFill/>
                  <a:miter lim="800000"/>
                  <a:headEnd/>
                  <a:tailEnd/>
                </a:ln>
              </p:spPr>
              <p:txBody>
                <a:bodyPr>
                  <a:spAutoFit/>
                </a:bodyPr>
                <a:lstStyle/>
                <a:p>
                  <a:r>
                    <a:rPr lang="es-ES"/>
                    <a:t>5 m</a:t>
                  </a:r>
                </a:p>
              </p:txBody>
            </p:sp>
          </p:grpSp>
        </p:grpSp>
        <p:sp>
          <p:nvSpPr>
            <p:cNvPr id="29704" name="78 Rectángulo"/>
            <p:cNvSpPr>
              <a:spLocks noChangeArrowheads="1"/>
            </p:cNvSpPr>
            <p:nvPr/>
          </p:nvSpPr>
          <p:spPr bwMode="auto">
            <a:xfrm>
              <a:off x="829372" y="3857628"/>
              <a:ext cx="385042" cy="369332"/>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0</a:t>
              </a:r>
              <a:endParaRPr lang="es-ES"/>
            </a:p>
          </p:txBody>
        </p:sp>
        <p:sp>
          <p:nvSpPr>
            <p:cNvPr id="29705" name="78 Rectángulo"/>
            <p:cNvSpPr>
              <a:spLocks noChangeArrowheads="1"/>
            </p:cNvSpPr>
            <p:nvPr/>
          </p:nvSpPr>
          <p:spPr bwMode="auto">
            <a:xfrm>
              <a:off x="1900942" y="3857628"/>
              <a:ext cx="385042" cy="369332"/>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1</a:t>
              </a:r>
              <a:endParaRPr lang="es-ES"/>
            </a:p>
          </p:txBody>
        </p:sp>
        <p:sp>
          <p:nvSpPr>
            <p:cNvPr id="29706" name="78 Rectángulo"/>
            <p:cNvSpPr>
              <a:spLocks noChangeArrowheads="1"/>
            </p:cNvSpPr>
            <p:nvPr/>
          </p:nvSpPr>
          <p:spPr bwMode="auto">
            <a:xfrm>
              <a:off x="2972512" y="3857628"/>
              <a:ext cx="385042" cy="369332"/>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2</a:t>
              </a:r>
              <a:endParaRPr lang="es-ES"/>
            </a:p>
          </p:txBody>
        </p:sp>
        <p:sp>
          <p:nvSpPr>
            <p:cNvPr id="29707" name="78 Rectángulo"/>
            <p:cNvSpPr>
              <a:spLocks noChangeArrowheads="1"/>
            </p:cNvSpPr>
            <p:nvPr/>
          </p:nvSpPr>
          <p:spPr bwMode="auto">
            <a:xfrm>
              <a:off x="4044082" y="3857628"/>
              <a:ext cx="385042" cy="369332"/>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3</a:t>
              </a:r>
              <a:endParaRPr lang="es-ES"/>
            </a:p>
          </p:txBody>
        </p:sp>
        <p:sp>
          <p:nvSpPr>
            <p:cNvPr id="29708" name="78 Rectángulo"/>
            <p:cNvSpPr>
              <a:spLocks noChangeArrowheads="1"/>
            </p:cNvSpPr>
            <p:nvPr/>
          </p:nvSpPr>
          <p:spPr bwMode="auto">
            <a:xfrm>
              <a:off x="5115652" y="3857628"/>
              <a:ext cx="385042" cy="369332"/>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4</a:t>
              </a:r>
              <a:endParaRPr lang="es-ES"/>
            </a:p>
          </p:txBody>
        </p:sp>
        <p:sp>
          <p:nvSpPr>
            <p:cNvPr id="29709" name="78 Rectángulo"/>
            <p:cNvSpPr>
              <a:spLocks noChangeArrowheads="1"/>
            </p:cNvSpPr>
            <p:nvPr/>
          </p:nvSpPr>
          <p:spPr bwMode="auto">
            <a:xfrm>
              <a:off x="6187222" y="3857628"/>
              <a:ext cx="385042" cy="369332"/>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5</a:t>
              </a:r>
              <a:endParaRPr lang="es-ES"/>
            </a:p>
          </p:txBody>
        </p:sp>
        <p:sp>
          <p:nvSpPr>
            <p:cNvPr id="29710" name="78 Rectángulo"/>
            <p:cNvSpPr>
              <a:spLocks noChangeArrowheads="1"/>
            </p:cNvSpPr>
            <p:nvPr/>
          </p:nvSpPr>
          <p:spPr bwMode="auto">
            <a:xfrm>
              <a:off x="7258792" y="3857628"/>
              <a:ext cx="385042" cy="369332"/>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6</a:t>
              </a:r>
              <a:endParaRPr lang="es-ES"/>
            </a:p>
          </p:txBody>
        </p:sp>
      </p:grpSp>
      <p:sp>
        <p:nvSpPr>
          <p:cNvPr id="29700" name="49 Rectángulo"/>
          <p:cNvSpPr>
            <a:spLocks noChangeArrowheads="1"/>
          </p:cNvSpPr>
          <p:nvPr/>
        </p:nvSpPr>
        <p:spPr bwMode="auto">
          <a:xfrm>
            <a:off x="285750" y="857250"/>
            <a:ext cx="8572500" cy="923925"/>
          </a:xfrm>
          <a:prstGeom prst="rect">
            <a:avLst/>
          </a:prstGeom>
          <a:noFill/>
          <a:ln w="9525">
            <a:noFill/>
            <a:miter lim="800000"/>
            <a:headEnd/>
            <a:tailEnd/>
          </a:ln>
        </p:spPr>
        <p:txBody>
          <a:bodyPr>
            <a:spAutoFit/>
          </a:bodyPr>
          <a:lstStyle/>
          <a:p>
            <a:r>
              <a:rPr lang="en-US"/>
              <a:t>The drawing shows the movement of an object; </a:t>
            </a:r>
            <a:r>
              <a:rPr lang="es-ES">
                <a:cs typeface="Times New Roman" pitchFamily="18" charset="0"/>
              </a:rPr>
              <a:t>s</a:t>
            </a:r>
            <a:r>
              <a:rPr lang="es-ES" baseline="-30000">
                <a:cs typeface="Times New Roman" pitchFamily="18" charset="0"/>
              </a:rPr>
              <a:t>0</a:t>
            </a:r>
            <a:r>
              <a:rPr lang="es-ES">
                <a:cs typeface="Times New Roman" pitchFamily="18" charset="0"/>
              </a:rPr>
              <a:t>, s</a:t>
            </a:r>
            <a:r>
              <a:rPr lang="es-ES" baseline="-30000">
                <a:cs typeface="Times New Roman" pitchFamily="18" charset="0"/>
              </a:rPr>
              <a:t>1</a:t>
            </a:r>
            <a:r>
              <a:rPr lang="es-ES">
                <a:cs typeface="Times New Roman" pitchFamily="18" charset="0"/>
              </a:rPr>
              <a:t>,</a:t>
            </a:r>
            <a:r>
              <a:rPr lang="es-ES" baseline="-30000">
                <a:cs typeface="Times New Roman" pitchFamily="18" charset="0"/>
              </a:rPr>
              <a:t> </a:t>
            </a:r>
            <a:r>
              <a:rPr lang="es-ES">
                <a:cs typeface="Times New Roman" pitchFamily="18" charset="0"/>
              </a:rPr>
              <a:t>s</a:t>
            </a:r>
            <a:r>
              <a:rPr lang="es-ES" baseline="-30000">
                <a:cs typeface="Times New Roman" pitchFamily="18" charset="0"/>
              </a:rPr>
              <a:t>2</a:t>
            </a:r>
            <a:r>
              <a:rPr lang="es-ES">
                <a:cs typeface="Times New Roman" pitchFamily="18" charset="0"/>
              </a:rPr>
              <a:t>, s</a:t>
            </a:r>
            <a:r>
              <a:rPr lang="es-ES" baseline="-30000">
                <a:cs typeface="Times New Roman" pitchFamily="18" charset="0"/>
              </a:rPr>
              <a:t>3</a:t>
            </a:r>
            <a:r>
              <a:rPr lang="es-ES">
                <a:cs typeface="Times New Roman" pitchFamily="18" charset="0"/>
              </a:rPr>
              <a:t>,</a:t>
            </a:r>
            <a:r>
              <a:rPr lang="es-ES" baseline="-30000">
                <a:cs typeface="Times New Roman" pitchFamily="18" charset="0"/>
              </a:rPr>
              <a:t> </a:t>
            </a:r>
            <a:r>
              <a:rPr lang="es-ES">
                <a:cs typeface="Times New Roman" pitchFamily="18" charset="0"/>
              </a:rPr>
              <a:t>s</a:t>
            </a:r>
            <a:r>
              <a:rPr lang="es-ES" baseline="-30000">
                <a:cs typeface="Times New Roman" pitchFamily="18" charset="0"/>
              </a:rPr>
              <a:t>4</a:t>
            </a:r>
            <a:r>
              <a:rPr lang="es-ES">
                <a:cs typeface="Times New Roman" pitchFamily="18" charset="0"/>
              </a:rPr>
              <a:t>, s</a:t>
            </a:r>
            <a:r>
              <a:rPr lang="es-ES" baseline="-30000">
                <a:cs typeface="Times New Roman" pitchFamily="18" charset="0"/>
              </a:rPr>
              <a:t>5</a:t>
            </a:r>
            <a:r>
              <a:rPr lang="es-ES">
                <a:cs typeface="Times New Roman" pitchFamily="18" charset="0"/>
              </a:rPr>
              <a:t>  and </a:t>
            </a:r>
            <a:r>
              <a:rPr lang="es-ES" baseline="-30000">
                <a:cs typeface="Times New Roman" pitchFamily="18" charset="0"/>
              </a:rPr>
              <a:t> </a:t>
            </a:r>
            <a:r>
              <a:rPr lang="es-ES">
                <a:cs typeface="Times New Roman" pitchFamily="18" charset="0"/>
              </a:rPr>
              <a:t>s</a:t>
            </a:r>
            <a:r>
              <a:rPr lang="es-ES" baseline="-30000">
                <a:cs typeface="Times New Roman" pitchFamily="18" charset="0"/>
              </a:rPr>
              <a:t>6</a:t>
            </a:r>
            <a:r>
              <a:rPr lang="es-ES">
                <a:cs typeface="Times New Roman" pitchFamily="18" charset="0"/>
              </a:rPr>
              <a:t> </a:t>
            </a:r>
            <a:r>
              <a:rPr lang="en-US"/>
              <a:t> are the positions of the object in the moments: t = 0 s, t = 1 s, t = 2 s, t = 3 s, t = 4 s, t = 5 s and t = 6 s, respectively.</a:t>
            </a:r>
            <a:endParaRPr lang="es-ES"/>
          </a:p>
        </p:txBody>
      </p:sp>
      <p:sp>
        <p:nvSpPr>
          <p:cNvPr id="51" name="50 Rectángulo"/>
          <p:cNvSpPr/>
          <p:nvPr/>
        </p:nvSpPr>
        <p:spPr>
          <a:xfrm>
            <a:off x="71438" y="3646488"/>
            <a:ext cx="9001125" cy="3140075"/>
          </a:xfrm>
          <a:prstGeom prst="rect">
            <a:avLst/>
          </a:prstGeom>
          <a:solidFill>
            <a:schemeClr val="accent2">
              <a:lumMod val="20000"/>
              <a:lumOff val="80000"/>
            </a:schemeClr>
          </a:solidFill>
        </p:spPr>
        <p:txBody>
          <a:bodyPr>
            <a:spAutoFit/>
          </a:bodyPr>
          <a:lstStyle/>
          <a:p>
            <a:pPr marL="342900" indent="-342900">
              <a:buFont typeface="+mj-lt"/>
              <a:buAutoNum type="alphaUcPeriod"/>
              <a:defRPr/>
            </a:pPr>
            <a:r>
              <a:rPr lang="en-US" dirty="0"/>
              <a:t>Make a values table with the data of positions and times.</a:t>
            </a:r>
          </a:p>
          <a:p>
            <a:pPr marL="342900" indent="-342900">
              <a:buFont typeface="+mj-lt"/>
              <a:buAutoNum type="alphaUcPeriod"/>
              <a:defRPr/>
            </a:pPr>
            <a:endParaRPr lang="en-US" dirty="0"/>
          </a:p>
          <a:p>
            <a:pPr marL="342900" indent="-342900">
              <a:buFont typeface="+mj-lt"/>
              <a:buAutoNum type="alphaUcPeriod"/>
              <a:defRPr/>
            </a:pPr>
            <a:r>
              <a:rPr lang="en-US" dirty="0"/>
              <a:t>What speed has the object had in its movement? Express it in m/s and in km/h.</a:t>
            </a:r>
          </a:p>
          <a:p>
            <a:pPr marL="342900" indent="-342900">
              <a:buFont typeface="+mj-lt"/>
              <a:buAutoNum type="alphaUcPeriod"/>
              <a:defRPr/>
            </a:pPr>
            <a:endParaRPr lang="en-US" dirty="0"/>
          </a:p>
          <a:p>
            <a:pPr marL="342900" indent="-342900">
              <a:buFont typeface="+mj-lt"/>
              <a:buAutoNum type="alphaUcPeriod"/>
              <a:defRPr/>
            </a:pPr>
            <a:r>
              <a:rPr lang="en-US" dirty="0"/>
              <a:t>What distance has the object covered from the position, </a:t>
            </a:r>
            <a:r>
              <a:rPr lang="es-ES" dirty="0">
                <a:cs typeface="Times New Roman" pitchFamily="18" charset="0"/>
              </a:rPr>
              <a:t>s</a:t>
            </a:r>
            <a:r>
              <a:rPr lang="es-ES" baseline="-30000" dirty="0">
                <a:cs typeface="Times New Roman" pitchFamily="18" charset="0"/>
              </a:rPr>
              <a:t>1  </a:t>
            </a:r>
            <a:r>
              <a:rPr lang="en-US" dirty="0"/>
              <a:t>to the position, </a:t>
            </a:r>
            <a:r>
              <a:rPr lang="es-ES" dirty="0">
                <a:cs typeface="Times New Roman" pitchFamily="18" charset="0"/>
              </a:rPr>
              <a:t>s</a:t>
            </a:r>
            <a:r>
              <a:rPr lang="es-ES" baseline="-30000" dirty="0">
                <a:cs typeface="Times New Roman" pitchFamily="18" charset="0"/>
              </a:rPr>
              <a:t>5</a:t>
            </a:r>
            <a:r>
              <a:rPr lang="en-US" dirty="0"/>
              <a:t>?</a:t>
            </a:r>
          </a:p>
          <a:p>
            <a:pPr marL="342900" indent="-342900">
              <a:buFont typeface="+mj-lt"/>
              <a:buAutoNum type="alphaUcPeriod"/>
              <a:defRPr/>
            </a:pPr>
            <a:endParaRPr lang="en-US" dirty="0"/>
          </a:p>
          <a:p>
            <a:pPr marL="342900" indent="-342900">
              <a:buFont typeface="+mj-lt"/>
              <a:buAutoNum type="alphaUcPeriod"/>
              <a:defRPr/>
            </a:pPr>
            <a:r>
              <a:rPr lang="en-US" dirty="0"/>
              <a:t>Draw the graph s/t of this movement.</a:t>
            </a:r>
          </a:p>
          <a:p>
            <a:pPr marL="342900" indent="-342900">
              <a:buFont typeface="+mj-lt"/>
              <a:buAutoNum type="alphaUcPeriod"/>
              <a:defRPr/>
            </a:pPr>
            <a:endParaRPr lang="en-US" dirty="0"/>
          </a:p>
          <a:p>
            <a:pPr marL="342900" indent="-342900">
              <a:buFont typeface="+mj-lt"/>
              <a:buAutoNum type="alphaUcPeriod"/>
              <a:defRPr/>
            </a:pPr>
            <a:r>
              <a:rPr lang="en-US" dirty="0"/>
              <a:t>Is it an uniform motion?, ¿why?</a:t>
            </a:r>
          </a:p>
          <a:p>
            <a:pPr marL="342900" indent="-342900">
              <a:buFont typeface="+mj-lt"/>
              <a:buAutoNum type="alphaUcPeriod"/>
              <a:defRPr/>
            </a:pPr>
            <a:endParaRPr lang="en-US" dirty="0"/>
          </a:p>
          <a:p>
            <a:pPr marL="342900" indent="-342900">
              <a:buFont typeface="+mj-lt"/>
              <a:buAutoNum type="alphaUcPeriod"/>
              <a:defRPr/>
            </a:pPr>
            <a:r>
              <a:rPr lang="en-US" dirty="0"/>
              <a:t>Is it a rectilinear motion?, ¿why?</a:t>
            </a:r>
          </a:p>
        </p:txBody>
      </p:sp>
      <p:sp>
        <p:nvSpPr>
          <p:cNvPr id="49" name="48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11</a:t>
            </a:r>
            <a:endParaRPr lang="es-ES" sz="6000" dirty="0">
              <a:solidFill>
                <a:srgbClr val="E75335"/>
              </a:solidFill>
            </a:endParaRPr>
          </a:p>
        </p:txBody>
      </p:sp>
      <p:grpSp>
        <p:nvGrpSpPr>
          <p:cNvPr id="3076" name="6 Grupo"/>
          <p:cNvGrpSpPr>
            <a:grpSpLocks/>
          </p:cNvGrpSpPr>
          <p:nvPr/>
        </p:nvGrpSpPr>
        <p:grpSpPr bwMode="auto">
          <a:xfrm>
            <a:off x="0" y="2500313"/>
            <a:ext cx="5286375" cy="3190875"/>
            <a:chOff x="540154" y="1397000"/>
            <a:chExt cx="7531424" cy="4486079"/>
          </a:xfrm>
        </p:grpSpPr>
        <p:graphicFrame>
          <p:nvGraphicFramePr>
            <p:cNvPr id="3074" name="2 Gráfico"/>
            <p:cNvGraphicFramePr>
              <a:graphicFrameLocks/>
            </p:cNvGraphicFramePr>
            <p:nvPr/>
          </p:nvGraphicFramePr>
          <p:xfrm>
            <a:off x="1523999" y="1397000"/>
            <a:ext cx="6096001" cy="4064000"/>
          </p:xfrm>
          <a:graphic>
            <a:graphicData uri="http://schemas.openxmlformats.org/presentationml/2006/ole">
              <p:oleObj spid="_x0000_s3074" r:id="rId4" imgW="4334632" imgH="2889754" progId="Excel.Chart.8">
                <p:embed/>
              </p:oleObj>
            </a:graphicData>
          </a:graphic>
        </p:graphicFrame>
        <p:sp>
          <p:nvSpPr>
            <p:cNvPr id="3080" name="8 CuadroTexto"/>
            <p:cNvSpPr txBox="1">
              <a:spLocks noChangeArrowheads="1"/>
            </p:cNvSpPr>
            <p:nvPr/>
          </p:nvSpPr>
          <p:spPr bwMode="auto">
            <a:xfrm>
              <a:off x="6961342" y="5363916"/>
              <a:ext cx="1110236" cy="519163"/>
            </a:xfrm>
            <a:prstGeom prst="rect">
              <a:avLst/>
            </a:prstGeom>
            <a:noFill/>
            <a:ln w="9525">
              <a:noFill/>
              <a:miter lim="800000"/>
              <a:headEnd/>
              <a:tailEnd/>
            </a:ln>
          </p:spPr>
          <p:txBody>
            <a:bodyPr>
              <a:spAutoFit/>
            </a:bodyPr>
            <a:lstStyle/>
            <a:p>
              <a:r>
                <a:rPr lang="es-ES" b="1"/>
                <a:t>t (s)</a:t>
              </a:r>
            </a:p>
          </p:txBody>
        </p:sp>
        <p:sp>
          <p:nvSpPr>
            <p:cNvPr id="3081" name="7 CuadroTexto"/>
            <p:cNvSpPr txBox="1">
              <a:spLocks noChangeArrowheads="1"/>
            </p:cNvSpPr>
            <p:nvPr/>
          </p:nvSpPr>
          <p:spPr bwMode="auto">
            <a:xfrm>
              <a:off x="540154" y="1397000"/>
              <a:ext cx="1102888" cy="519163"/>
            </a:xfrm>
            <a:prstGeom prst="rect">
              <a:avLst/>
            </a:prstGeom>
            <a:noFill/>
            <a:ln w="9525">
              <a:noFill/>
              <a:miter lim="800000"/>
              <a:headEnd/>
              <a:tailEnd/>
            </a:ln>
          </p:spPr>
          <p:txBody>
            <a:bodyPr>
              <a:spAutoFit/>
            </a:bodyPr>
            <a:lstStyle/>
            <a:p>
              <a:r>
                <a:rPr lang="es-ES" b="1"/>
                <a:t>s (m)</a:t>
              </a:r>
            </a:p>
          </p:txBody>
        </p:sp>
      </p:grpSp>
      <p:sp>
        <p:nvSpPr>
          <p:cNvPr id="3077" name="6 CuadroTexto"/>
          <p:cNvSpPr txBox="1">
            <a:spLocks noChangeArrowheads="1"/>
          </p:cNvSpPr>
          <p:nvPr/>
        </p:nvSpPr>
        <p:spPr bwMode="auto">
          <a:xfrm>
            <a:off x="5040313" y="1762125"/>
            <a:ext cx="4032250" cy="4524375"/>
          </a:xfrm>
          <a:prstGeom prst="rect">
            <a:avLst/>
          </a:prstGeom>
          <a:solidFill>
            <a:schemeClr val="accent6">
              <a:lumMod val="20000"/>
              <a:lumOff val="80000"/>
            </a:schemeClr>
          </a:solidFill>
          <a:ln w="9525">
            <a:noFill/>
            <a:miter lim="800000"/>
            <a:headEnd/>
            <a:tailEnd/>
          </a:ln>
        </p:spPr>
        <p:txBody>
          <a:bodyPr>
            <a:spAutoFit/>
          </a:bodyPr>
          <a:lstStyle/>
          <a:p>
            <a:pPr marL="342900" indent="-342900" algn="just">
              <a:buFont typeface="Calibri" pitchFamily="34" charset="0"/>
              <a:buAutoNum type="alphaUcPeriod"/>
              <a:defRPr/>
            </a:pPr>
            <a:r>
              <a:rPr lang="es-ES" dirty="0"/>
              <a:t>Is it an uniform motion or an accelerated motion? Justify your answer.</a:t>
            </a:r>
          </a:p>
          <a:p>
            <a:pPr marL="342900" indent="-342900" algn="just">
              <a:buFont typeface="Calibri" pitchFamily="34" charset="0"/>
              <a:buAutoNum type="alphaUcPeriod"/>
              <a:defRPr/>
            </a:pPr>
            <a:r>
              <a:rPr lang="es-ES" dirty="0"/>
              <a:t>The position of the object at 2 seconds from when the movement started. The position of the object at 6 seconds.</a:t>
            </a:r>
          </a:p>
          <a:p>
            <a:pPr marL="342900" indent="-342900" algn="just">
              <a:buFont typeface="Calibri" pitchFamily="34" charset="0"/>
              <a:buAutoNum type="alphaUcPeriod"/>
              <a:defRPr/>
            </a:pPr>
            <a:r>
              <a:rPr lang="es-ES" dirty="0"/>
              <a:t>Speed at the interval 2-6 seconds.</a:t>
            </a:r>
          </a:p>
          <a:p>
            <a:pPr marL="342900" indent="-342900" algn="just">
              <a:buFont typeface="Calibri" pitchFamily="34" charset="0"/>
              <a:buAutoNum type="alphaUcPeriod"/>
              <a:defRPr/>
            </a:pPr>
            <a:r>
              <a:rPr lang="es-ES" dirty="0"/>
              <a:t>The position of the object at 4 seconds from when the movement started. The position of the object at 10 seconds.</a:t>
            </a:r>
          </a:p>
          <a:p>
            <a:pPr marL="342900" indent="-342900" algn="just">
              <a:buFont typeface="Calibri" pitchFamily="34" charset="0"/>
              <a:buAutoNum type="alphaUcPeriod"/>
              <a:defRPr/>
            </a:pPr>
            <a:r>
              <a:rPr lang="es-ES" dirty="0"/>
              <a:t>Speed at the interval 4-10 seconds.</a:t>
            </a:r>
          </a:p>
          <a:p>
            <a:pPr marL="342900" indent="-342900" algn="just">
              <a:buFont typeface="Calibri" pitchFamily="34" charset="0"/>
              <a:buAutoNum type="alphaUcPeriod"/>
              <a:defRPr/>
            </a:pPr>
            <a:r>
              <a:rPr lang="es-ES" dirty="0"/>
              <a:t>How has the trajectory been?</a:t>
            </a:r>
          </a:p>
          <a:p>
            <a:pPr marL="342900" indent="-342900" algn="just">
              <a:buFont typeface="Calibri" pitchFamily="34" charset="0"/>
              <a:buAutoNum type="alphaUcPeriod"/>
              <a:defRPr/>
            </a:pPr>
            <a:endParaRPr lang="es-ES" dirty="0"/>
          </a:p>
        </p:txBody>
      </p:sp>
      <p:sp>
        <p:nvSpPr>
          <p:cNvPr id="3078" name="8 Rectángulo"/>
          <p:cNvSpPr>
            <a:spLocks noChangeArrowheads="1"/>
          </p:cNvSpPr>
          <p:nvPr/>
        </p:nvSpPr>
        <p:spPr bwMode="auto">
          <a:xfrm>
            <a:off x="0" y="760413"/>
            <a:ext cx="9144000" cy="954087"/>
          </a:xfrm>
          <a:prstGeom prst="rect">
            <a:avLst/>
          </a:prstGeom>
          <a:noFill/>
          <a:ln w="9525">
            <a:noFill/>
            <a:miter lim="800000"/>
            <a:headEnd/>
            <a:tailEnd/>
          </a:ln>
        </p:spPr>
        <p:txBody>
          <a:bodyPr>
            <a:spAutoFit/>
          </a:bodyPr>
          <a:lstStyle/>
          <a:p>
            <a:pPr algn="just"/>
            <a:r>
              <a:rPr lang="en-US" sz="2800"/>
              <a:t>The graph represents data of positions and times of the movement of an object.</a:t>
            </a:r>
            <a:endParaRPr lang="es-ES" sz="2800"/>
          </a:p>
        </p:txBody>
      </p:sp>
      <p:sp>
        <p:nvSpPr>
          <p:cNvPr id="9" name="8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12</a:t>
            </a:r>
            <a:endParaRPr lang="es-ES" sz="6000" dirty="0">
              <a:solidFill>
                <a:srgbClr val="E75335"/>
              </a:solidFill>
            </a:endParaRPr>
          </a:p>
        </p:txBody>
      </p:sp>
      <p:grpSp>
        <p:nvGrpSpPr>
          <p:cNvPr id="4100" name="9 Grupo"/>
          <p:cNvGrpSpPr>
            <a:grpSpLocks/>
          </p:cNvGrpSpPr>
          <p:nvPr/>
        </p:nvGrpSpPr>
        <p:grpSpPr bwMode="auto">
          <a:xfrm>
            <a:off x="71438" y="2560638"/>
            <a:ext cx="5219700" cy="3230562"/>
            <a:chOff x="634269" y="1397000"/>
            <a:chExt cx="7158428" cy="4431462"/>
          </a:xfrm>
        </p:grpSpPr>
        <p:grpSp>
          <p:nvGrpSpPr>
            <p:cNvPr id="4104" name="6 Grupo"/>
            <p:cNvGrpSpPr>
              <a:grpSpLocks/>
            </p:cNvGrpSpPr>
            <p:nvPr/>
          </p:nvGrpSpPr>
          <p:grpSpPr bwMode="auto">
            <a:xfrm>
              <a:off x="634269" y="1397000"/>
              <a:ext cx="7158428" cy="4431462"/>
              <a:chOff x="634269" y="1397000"/>
              <a:chExt cx="7158428" cy="4431462"/>
            </a:xfrm>
          </p:grpSpPr>
          <p:graphicFrame>
            <p:nvGraphicFramePr>
              <p:cNvPr id="4098" name="2 Gráfico"/>
              <p:cNvGraphicFramePr>
                <a:graphicFrameLocks/>
              </p:cNvGraphicFramePr>
              <p:nvPr/>
            </p:nvGraphicFramePr>
            <p:xfrm>
              <a:off x="1524000" y="1397000"/>
              <a:ext cx="6096001" cy="4064000"/>
            </p:xfrm>
            <a:graphic>
              <a:graphicData uri="http://schemas.openxmlformats.org/presentationml/2006/ole">
                <p:oleObj spid="_x0000_s4098" r:id="rId4" imgW="4444369" imgH="2962913" progId="Excel.Chart.8">
                  <p:embed/>
                </p:oleObj>
              </a:graphicData>
            </a:graphic>
          </p:graphicFrame>
          <p:sp>
            <p:nvSpPr>
              <p:cNvPr id="4107" name="7 CuadroTexto"/>
              <p:cNvSpPr txBox="1">
                <a:spLocks noChangeArrowheads="1"/>
              </p:cNvSpPr>
              <p:nvPr/>
            </p:nvSpPr>
            <p:spPr bwMode="auto">
              <a:xfrm>
                <a:off x="634269" y="1416654"/>
                <a:ext cx="1080211" cy="506546"/>
              </a:xfrm>
              <a:prstGeom prst="rect">
                <a:avLst/>
              </a:prstGeom>
              <a:noFill/>
              <a:ln w="9525">
                <a:noFill/>
                <a:miter lim="800000"/>
                <a:headEnd/>
                <a:tailEnd/>
              </a:ln>
            </p:spPr>
            <p:txBody>
              <a:bodyPr>
                <a:spAutoFit/>
              </a:bodyPr>
              <a:lstStyle/>
              <a:p>
                <a:r>
                  <a:rPr lang="es-ES" b="1"/>
                  <a:t>s (m)</a:t>
                </a:r>
              </a:p>
            </p:txBody>
          </p:sp>
          <p:sp>
            <p:nvSpPr>
              <p:cNvPr id="4108" name="8 CuadroTexto"/>
              <p:cNvSpPr txBox="1">
                <a:spLocks noChangeArrowheads="1"/>
              </p:cNvSpPr>
              <p:nvPr/>
            </p:nvSpPr>
            <p:spPr bwMode="auto">
              <a:xfrm>
                <a:off x="6708945" y="5321916"/>
                <a:ext cx="1083752" cy="506546"/>
              </a:xfrm>
              <a:prstGeom prst="rect">
                <a:avLst/>
              </a:prstGeom>
              <a:noFill/>
              <a:ln w="9525">
                <a:noFill/>
                <a:miter lim="800000"/>
                <a:headEnd/>
                <a:tailEnd/>
              </a:ln>
            </p:spPr>
            <p:txBody>
              <a:bodyPr>
                <a:spAutoFit/>
              </a:bodyPr>
              <a:lstStyle/>
              <a:p>
                <a:r>
                  <a:rPr lang="es-ES" b="1"/>
                  <a:t>t (s)</a:t>
                </a:r>
              </a:p>
            </p:txBody>
          </p:sp>
        </p:grpSp>
        <p:sp>
          <p:nvSpPr>
            <p:cNvPr id="8" name="7 CuadroTexto"/>
            <p:cNvSpPr txBox="1"/>
            <p:nvPr/>
          </p:nvSpPr>
          <p:spPr>
            <a:xfrm>
              <a:off x="6316598" y="2413949"/>
              <a:ext cx="357051" cy="370196"/>
            </a:xfrm>
            <a:prstGeom prst="rect">
              <a:avLst/>
            </a:prstGeom>
            <a:noFill/>
          </p:spPr>
          <p:txBody>
            <a:bodyPr>
              <a:spAutoFit/>
            </a:bodyPr>
            <a:lstStyle/>
            <a:p>
              <a:pPr>
                <a:defRPr/>
              </a:pPr>
              <a:r>
                <a:rPr lang="es-ES" b="1" dirty="0">
                  <a:solidFill>
                    <a:schemeClr val="accent4">
                      <a:lumMod val="75000"/>
                    </a:schemeClr>
                  </a:solidFill>
                </a:rPr>
                <a:t>A</a:t>
              </a:r>
            </a:p>
          </p:txBody>
        </p:sp>
        <p:sp>
          <p:nvSpPr>
            <p:cNvPr id="9" name="8 CuadroTexto"/>
            <p:cNvSpPr txBox="1"/>
            <p:nvPr/>
          </p:nvSpPr>
          <p:spPr>
            <a:xfrm>
              <a:off x="6351432" y="3687859"/>
              <a:ext cx="357051" cy="370196"/>
            </a:xfrm>
            <a:prstGeom prst="rect">
              <a:avLst/>
            </a:prstGeom>
            <a:noFill/>
          </p:spPr>
          <p:txBody>
            <a:bodyPr>
              <a:spAutoFit/>
            </a:bodyPr>
            <a:lstStyle/>
            <a:p>
              <a:pPr>
                <a:defRPr/>
              </a:pPr>
              <a:r>
                <a:rPr lang="es-ES" b="1" dirty="0">
                  <a:solidFill>
                    <a:schemeClr val="accent2">
                      <a:lumMod val="75000"/>
                    </a:schemeClr>
                  </a:solidFill>
                </a:rPr>
                <a:t>B</a:t>
              </a:r>
            </a:p>
          </p:txBody>
        </p:sp>
      </p:grpSp>
      <p:sp>
        <p:nvSpPr>
          <p:cNvPr id="4101" name="8 Rectángulo"/>
          <p:cNvSpPr>
            <a:spLocks noChangeArrowheads="1"/>
          </p:cNvSpPr>
          <p:nvPr/>
        </p:nvSpPr>
        <p:spPr bwMode="auto">
          <a:xfrm>
            <a:off x="0" y="760413"/>
            <a:ext cx="9144000" cy="1384300"/>
          </a:xfrm>
          <a:prstGeom prst="rect">
            <a:avLst/>
          </a:prstGeom>
          <a:noFill/>
          <a:ln w="9525">
            <a:noFill/>
            <a:miter lim="800000"/>
            <a:headEnd/>
            <a:tailEnd/>
          </a:ln>
        </p:spPr>
        <p:txBody>
          <a:bodyPr>
            <a:spAutoFit/>
          </a:bodyPr>
          <a:lstStyle/>
          <a:p>
            <a:pPr algn="just"/>
            <a:r>
              <a:rPr lang="en-US" sz="2800"/>
              <a:t>The graph represents data of positions and times of the movement of two motorbikes that move with an uniform motion.</a:t>
            </a:r>
            <a:endParaRPr lang="es-ES" sz="2800"/>
          </a:p>
        </p:txBody>
      </p:sp>
      <p:sp>
        <p:nvSpPr>
          <p:cNvPr id="4102" name="10 CuadroTexto"/>
          <p:cNvSpPr txBox="1">
            <a:spLocks noChangeArrowheads="1"/>
          </p:cNvSpPr>
          <p:nvPr/>
        </p:nvSpPr>
        <p:spPr bwMode="auto">
          <a:xfrm>
            <a:off x="5286375" y="2714625"/>
            <a:ext cx="3786188" cy="3416300"/>
          </a:xfrm>
          <a:prstGeom prst="rect">
            <a:avLst/>
          </a:prstGeom>
          <a:solidFill>
            <a:schemeClr val="accent4">
              <a:lumMod val="20000"/>
              <a:lumOff val="80000"/>
            </a:schemeClr>
          </a:solidFill>
          <a:ln w="9525">
            <a:noFill/>
            <a:miter lim="800000"/>
            <a:headEnd/>
            <a:tailEnd/>
          </a:ln>
        </p:spPr>
        <p:txBody>
          <a:bodyPr>
            <a:spAutoFit/>
          </a:bodyPr>
          <a:lstStyle/>
          <a:p>
            <a:pPr marL="342900" indent="-342900" algn="just">
              <a:buFont typeface="Calibri" pitchFamily="34" charset="0"/>
              <a:buAutoNum type="alphaUcPeriod"/>
              <a:defRPr/>
            </a:pPr>
            <a:r>
              <a:rPr lang="es-ES" dirty="0"/>
              <a:t>Calculate the distance travelled by the two motorbikes in five seconds.</a:t>
            </a:r>
          </a:p>
          <a:p>
            <a:pPr marL="342900" indent="-342900" algn="just">
              <a:buFont typeface="Calibri" pitchFamily="34" charset="0"/>
              <a:buAutoNum type="alphaUcPeriod"/>
              <a:defRPr/>
            </a:pPr>
            <a:endParaRPr lang="es-ES" dirty="0"/>
          </a:p>
          <a:p>
            <a:pPr marL="342900" indent="-342900" algn="just">
              <a:buFont typeface="Calibri" pitchFamily="34" charset="0"/>
              <a:buAutoNum type="alphaUcPeriod"/>
              <a:defRPr/>
            </a:pPr>
            <a:r>
              <a:rPr lang="es-ES" dirty="0"/>
              <a:t>Calculate the speed of both motorbikes.</a:t>
            </a:r>
            <a:r>
              <a:rPr lang="en-US" dirty="0"/>
              <a:t> </a:t>
            </a:r>
          </a:p>
          <a:p>
            <a:pPr marL="342900" indent="-342900" algn="just">
              <a:buFont typeface="Calibri" pitchFamily="34" charset="0"/>
              <a:buAutoNum type="alphaUcPeriod"/>
              <a:defRPr/>
            </a:pPr>
            <a:endParaRPr lang="en-US" dirty="0"/>
          </a:p>
          <a:p>
            <a:pPr marL="342900" indent="-342900" algn="just">
              <a:buFont typeface="Calibri" pitchFamily="34" charset="0"/>
              <a:buAutoNum type="alphaUcPeriod"/>
              <a:defRPr/>
            </a:pPr>
            <a:r>
              <a:rPr lang="en-US" dirty="0"/>
              <a:t>What relationship can be established between the speed of each movement and the slope of its graphs?</a:t>
            </a:r>
            <a:endParaRPr lang="es-ES" dirty="0"/>
          </a:p>
          <a:p>
            <a:pPr marL="342900" indent="-342900" algn="just">
              <a:buFont typeface="Calibri" pitchFamily="34" charset="0"/>
              <a:buAutoNum type="alphaUcPeriod"/>
              <a:defRPr/>
            </a:pPr>
            <a:endParaRPr lang="es-ES" dirty="0"/>
          </a:p>
        </p:txBody>
      </p:sp>
      <p:sp>
        <p:nvSpPr>
          <p:cNvPr id="12" name="11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13</a:t>
            </a:r>
            <a:endParaRPr lang="es-ES" sz="6000" dirty="0">
              <a:solidFill>
                <a:srgbClr val="E75335"/>
              </a:solidFill>
            </a:endParaRPr>
          </a:p>
        </p:txBody>
      </p:sp>
      <p:sp>
        <p:nvSpPr>
          <p:cNvPr id="5124" name="8 Rectángulo"/>
          <p:cNvSpPr>
            <a:spLocks noChangeArrowheads="1"/>
          </p:cNvSpPr>
          <p:nvPr/>
        </p:nvSpPr>
        <p:spPr bwMode="auto">
          <a:xfrm>
            <a:off x="0" y="785813"/>
            <a:ext cx="9144000" cy="830262"/>
          </a:xfrm>
          <a:prstGeom prst="rect">
            <a:avLst/>
          </a:prstGeom>
          <a:noFill/>
          <a:ln w="9525">
            <a:noFill/>
            <a:miter lim="800000"/>
            <a:headEnd/>
            <a:tailEnd/>
          </a:ln>
        </p:spPr>
        <p:txBody>
          <a:bodyPr>
            <a:spAutoFit/>
          </a:bodyPr>
          <a:lstStyle/>
          <a:p>
            <a:pPr algn="just"/>
            <a:r>
              <a:rPr lang="en-US" sz="2400"/>
              <a:t>The attached graphic represents the graphics, s/t of the movements of two people.</a:t>
            </a:r>
            <a:endParaRPr lang="es-ES" sz="2400"/>
          </a:p>
        </p:txBody>
      </p:sp>
      <p:grpSp>
        <p:nvGrpSpPr>
          <p:cNvPr id="5125" name="11 Grupo"/>
          <p:cNvGrpSpPr>
            <a:grpSpLocks/>
          </p:cNvGrpSpPr>
          <p:nvPr/>
        </p:nvGrpSpPr>
        <p:grpSpPr bwMode="auto">
          <a:xfrm>
            <a:off x="3917950" y="2208213"/>
            <a:ext cx="5226050" cy="3230562"/>
            <a:chOff x="455787" y="1588826"/>
            <a:chExt cx="5226431" cy="3231624"/>
          </a:xfrm>
        </p:grpSpPr>
        <p:grpSp>
          <p:nvGrpSpPr>
            <p:cNvPr id="5128" name="6 Grupo"/>
            <p:cNvGrpSpPr>
              <a:grpSpLocks/>
            </p:cNvGrpSpPr>
            <p:nvPr/>
          </p:nvGrpSpPr>
          <p:grpSpPr bwMode="auto">
            <a:xfrm>
              <a:off x="455787" y="1588826"/>
              <a:ext cx="5226431" cy="3231624"/>
              <a:chOff x="972282" y="1397000"/>
              <a:chExt cx="6886911" cy="4258335"/>
            </a:xfrm>
          </p:grpSpPr>
          <p:graphicFrame>
            <p:nvGraphicFramePr>
              <p:cNvPr id="5122" name="2 Gráfico"/>
              <p:cNvGraphicFramePr>
                <a:graphicFrameLocks/>
              </p:cNvGraphicFramePr>
              <p:nvPr/>
            </p:nvGraphicFramePr>
            <p:xfrm>
              <a:off x="1524000" y="1397000"/>
              <a:ext cx="6096000" cy="4064000"/>
            </p:xfrm>
            <a:graphic>
              <a:graphicData uri="http://schemas.openxmlformats.org/presentationml/2006/ole">
                <p:oleObj spid="_x0000_s5122" r:id="rId4" imgW="4627265" imgH="3084843" progId="Excel.Chart.8">
                  <p:embed/>
                </p:oleObj>
              </a:graphicData>
            </a:graphic>
          </p:graphicFrame>
          <p:sp>
            <p:nvSpPr>
              <p:cNvPr id="5131" name="8 CuadroTexto"/>
              <p:cNvSpPr txBox="1">
                <a:spLocks noChangeArrowheads="1"/>
              </p:cNvSpPr>
              <p:nvPr/>
            </p:nvSpPr>
            <p:spPr bwMode="auto">
              <a:xfrm>
                <a:off x="6866922" y="5249775"/>
                <a:ext cx="992271" cy="405560"/>
              </a:xfrm>
              <a:prstGeom prst="rect">
                <a:avLst/>
              </a:prstGeom>
              <a:noFill/>
              <a:ln w="9525">
                <a:noFill/>
                <a:miter lim="800000"/>
                <a:headEnd/>
                <a:tailEnd/>
              </a:ln>
            </p:spPr>
            <p:txBody>
              <a:bodyPr>
                <a:spAutoFit/>
              </a:bodyPr>
              <a:lstStyle/>
              <a:p>
                <a:r>
                  <a:rPr lang="es-ES" sz="1400" b="1"/>
                  <a:t>t (s)</a:t>
                </a:r>
              </a:p>
            </p:txBody>
          </p:sp>
          <p:sp>
            <p:nvSpPr>
              <p:cNvPr id="5132" name="7 CuadroTexto"/>
              <p:cNvSpPr txBox="1">
                <a:spLocks noChangeArrowheads="1"/>
              </p:cNvSpPr>
              <p:nvPr/>
            </p:nvSpPr>
            <p:spPr bwMode="auto">
              <a:xfrm>
                <a:off x="972282" y="1416651"/>
                <a:ext cx="1238845" cy="405560"/>
              </a:xfrm>
              <a:prstGeom prst="rect">
                <a:avLst/>
              </a:prstGeom>
              <a:noFill/>
              <a:ln w="9525">
                <a:noFill/>
                <a:miter lim="800000"/>
                <a:headEnd/>
                <a:tailEnd/>
              </a:ln>
            </p:spPr>
            <p:txBody>
              <a:bodyPr>
                <a:spAutoFit/>
              </a:bodyPr>
              <a:lstStyle/>
              <a:p>
                <a:r>
                  <a:rPr lang="es-ES" sz="1400" b="1"/>
                  <a:t>s (m)</a:t>
                </a:r>
              </a:p>
            </p:txBody>
          </p:sp>
        </p:grpSp>
        <p:sp>
          <p:nvSpPr>
            <p:cNvPr id="10" name="9 CuadroTexto"/>
            <p:cNvSpPr txBox="1"/>
            <p:nvPr/>
          </p:nvSpPr>
          <p:spPr bwMode="auto">
            <a:xfrm>
              <a:off x="3858048" y="2357429"/>
              <a:ext cx="260369" cy="370009"/>
            </a:xfrm>
            <a:prstGeom prst="rect">
              <a:avLst/>
            </a:prstGeom>
            <a:noFill/>
          </p:spPr>
          <p:txBody>
            <a:bodyPr>
              <a:spAutoFit/>
            </a:bodyPr>
            <a:lstStyle/>
            <a:p>
              <a:pPr>
                <a:defRPr/>
              </a:pPr>
              <a:r>
                <a:rPr lang="es-ES" b="1" dirty="0">
                  <a:solidFill>
                    <a:schemeClr val="accent3">
                      <a:lumMod val="75000"/>
                    </a:schemeClr>
                  </a:solidFill>
                </a:rPr>
                <a:t>A</a:t>
              </a:r>
            </a:p>
          </p:txBody>
        </p:sp>
        <p:sp>
          <p:nvSpPr>
            <p:cNvPr id="11" name="10 CuadroTexto"/>
            <p:cNvSpPr txBox="1"/>
            <p:nvPr/>
          </p:nvSpPr>
          <p:spPr bwMode="auto">
            <a:xfrm>
              <a:off x="4000933" y="3072038"/>
              <a:ext cx="260369" cy="368421"/>
            </a:xfrm>
            <a:prstGeom prst="rect">
              <a:avLst/>
            </a:prstGeom>
            <a:noFill/>
          </p:spPr>
          <p:txBody>
            <a:bodyPr>
              <a:spAutoFit/>
            </a:bodyPr>
            <a:lstStyle/>
            <a:p>
              <a:pPr>
                <a:defRPr/>
              </a:pPr>
              <a:r>
                <a:rPr lang="es-ES" b="1" dirty="0">
                  <a:solidFill>
                    <a:schemeClr val="accent5">
                      <a:lumMod val="75000"/>
                    </a:schemeClr>
                  </a:solidFill>
                </a:rPr>
                <a:t>B</a:t>
              </a:r>
            </a:p>
          </p:txBody>
        </p:sp>
      </p:grpSp>
      <p:sp>
        <p:nvSpPr>
          <p:cNvPr id="14" name="13 Rectángulo"/>
          <p:cNvSpPr/>
          <p:nvPr/>
        </p:nvSpPr>
        <p:spPr>
          <a:xfrm>
            <a:off x="71438" y="1785938"/>
            <a:ext cx="3786187" cy="4708525"/>
          </a:xfrm>
          <a:prstGeom prst="rect">
            <a:avLst/>
          </a:prstGeom>
          <a:solidFill>
            <a:schemeClr val="accent5">
              <a:lumMod val="20000"/>
              <a:lumOff val="80000"/>
            </a:schemeClr>
          </a:solidFill>
        </p:spPr>
        <p:txBody>
          <a:bodyPr>
            <a:spAutoFit/>
          </a:bodyPr>
          <a:lstStyle/>
          <a:p>
            <a:pPr marL="457200" indent="-457200" algn="just">
              <a:buFont typeface="+mj-lt"/>
              <a:buAutoNum type="alphaUcPeriod"/>
              <a:defRPr/>
            </a:pPr>
            <a:r>
              <a:rPr lang="en-US" sz="2000" dirty="0"/>
              <a:t>Which one does it move faster? </a:t>
            </a:r>
          </a:p>
          <a:p>
            <a:pPr marL="457200" indent="-457200" algn="just">
              <a:buFont typeface="+mj-lt"/>
              <a:buAutoNum type="alphaUcPeriod"/>
              <a:defRPr/>
            </a:pPr>
            <a:endParaRPr lang="en-US" sz="2000" dirty="0"/>
          </a:p>
          <a:p>
            <a:pPr marL="457200" indent="-457200" algn="just">
              <a:buFont typeface="+mj-lt"/>
              <a:buAutoNum type="alphaUcPeriod"/>
              <a:defRPr/>
            </a:pPr>
            <a:r>
              <a:rPr lang="en-US" sz="2000" dirty="0"/>
              <a:t>Are they in the same position at some time? If yes, indicates at what moment. </a:t>
            </a:r>
          </a:p>
          <a:p>
            <a:pPr marL="457200" indent="-457200" algn="just">
              <a:buFont typeface="+mj-lt"/>
              <a:buAutoNum type="alphaUcPeriod"/>
              <a:defRPr/>
            </a:pPr>
            <a:endParaRPr lang="en-US" sz="2000" dirty="0"/>
          </a:p>
          <a:p>
            <a:pPr marL="457200" indent="-457200" algn="just">
              <a:buFont typeface="+mj-lt"/>
              <a:buAutoNum type="alphaUcPeriod"/>
              <a:defRPr/>
            </a:pPr>
            <a:r>
              <a:rPr lang="en-US" sz="2000" dirty="0"/>
              <a:t>What distance do they cover in the first five seconds? And in the last five seconds? </a:t>
            </a:r>
          </a:p>
          <a:p>
            <a:pPr marL="457200" indent="-457200" algn="just">
              <a:buFont typeface="+mj-lt"/>
              <a:buAutoNum type="alphaUcPeriod"/>
              <a:defRPr/>
            </a:pPr>
            <a:endParaRPr lang="en-US" sz="2000" dirty="0"/>
          </a:p>
          <a:p>
            <a:pPr marL="457200" indent="-457200" algn="just">
              <a:buFont typeface="+mj-lt"/>
              <a:buAutoNum type="alphaUcPeriod"/>
              <a:defRPr/>
            </a:pPr>
            <a:r>
              <a:rPr lang="en-US" sz="2000" dirty="0"/>
              <a:t>Is the trajectory travelled by A, rectilinear or curvilinear?</a:t>
            </a:r>
            <a:endParaRPr lang="es-ES" sz="2000" dirty="0"/>
          </a:p>
        </p:txBody>
      </p:sp>
      <p:sp>
        <p:nvSpPr>
          <p:cNvPr id="12" name="11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14</a:t>
            </a:r>
            <a:endParaRPr lang="es-ES" sz="6000" dirty="0">
              <a:solidFill>
                <a:srgbClr val="E75335"/>
              </a:solidFill>
            </a:endParaRPr>
          </a:p>
        </p:txBody>
      </p:sp>
      <p:sp>
        <p:nvSpPr>
          <p:cNvPr id="30723" name="84 Rectángulo"/>
          <p:cNvSpPr>
            <a:spLocks noChangeArrowheads="1"/>
          </p:cNvSpPr>
          <p:nvPr/>
        </p:nvSpPr>
        <p:spPr bwMode="auto">
          <a:xfrm>
            <a:off x="71438" y="857250"/>
            <a:ext cx="3571875" cy="2586038"/>
          </a:xfrm>
          <a:prstGeom prst="rect">
            <a:avLst/>
          </a:prstGeom>
          <a:noFill/>
          <a:ln w="9525">
            <a:noFill/>
            <a:miter lim="800000"/>
            <a:headEnd/>
            <a:tailEnd/>
          </a:ln>
        </p:spPr>
        <p:txBody>
          <a:bodyPr>
            <a:spAutoFit/>
          </a:bodyPr>
          <a:lstStyle/>
          <a:p>
            <a:pPr algn="just"/>
            <a:r>
              <a:rPr lang="en-US"/>
              <a:t>The drawing shows the movement of an object. Each drawn division in the trajectory corresponds to a distance of 5 cm. The times, </a:t>
            </a:r>
            <a:r>
              <a:rPr lang="es-ES">
                <a:cs typeface="Times New Roman" pitchFamily="18" charset="0"/>
              </a:rPr>
              <a:t>t</a:t>
            </a:r>
            <a:r>
              <a:rPr lang="es-ES" baseline="-30000">
                <a:cs typeface="Times New Roman" pitchFamily="18" charset="0"/>
              </a:rPr>
              <a:t>0</a:t>
            </a:r>
            <a:r>
              <a:rPr lang="es-ES">
                <a:cs typeface="Times New Roman" pitchFamily="18" charset="0"/>
              </a:rPr>
              <a:t>, t</a:t>
            </a:r>
            <a:r>
              <a:rPr lang="es-ES" baseline="-30000">
                <a:cs typeface="Times New Roman" pitchFamily="18" charset="0"/>
              </a:rPr>
              <a:t>1</a:t>
            </a:r>
            <a:r>
              <a:rPr lang="es-ES">
                <a:cs typeface="Times New Roman" pitchFamily="18" charset="0"/>
              </a:rPr>
              <a:t>,</a:t>
            </a:r>
            <a:r>
              <a:rPr lang="es-ES" baseline="-30000">
                <a:cs typeface="Times New Roman" pitchFamily="18" charset="0"/>
              </a:rPr>
              <a:t> </a:t>
            </a:r>
            <a:r>
              <a:rPr lang="es-ES">
                <a:cs typeface="Times New Roman" pitchFamily="18" charset="0"/>
              </a:rPr>
              <a:t>t</a:t>
            </a:r>
            <a:r>
              <a:rPr lang="es-ES" baseline="-30000">
                <a:cs typeface="Times New Roman" pitchFamily="18" charset="0"/>
              </a:rPr>
              <a:t>2</a:t>
            </a:r>
            <a:r>
              <a:rPr lang="es-ES">
                <a:cs typeface="Times New Roman" pitchFamily="18" charset="0"/>
              </a:rPr>
              <a:t>, t</a:t>
            </a:r>
            <a:r>
              <a:rPr lang="es-ES" baseline="-30000">
                <a:cs typeface="Times New Roman" pitchFamily="18" charset="0"/>
              </a:rPr>
              <a:t>3</a:t>
            </a:r>
            <a:r>
              <a:rPr lang="es-ES">
                <a:cs typeface="Times New Roman" pitchFamily="18" charset="0"/>
              </a:rPr>
              <a:t>, t</a:t>
            </a:r>
            <a:r>
              <a:rPr lang="es-ES" baseline="-30000">
                <a:cs typeface="Times New Roman" pitchFamily="18" charset="0"/>
              </a:rPr>
              <a:t>4</a:t>
            </a:r>
            <a:r>
              <a:rPr lang="es-ES">
                <a:cs typeface="Times New Roman" pitchFamily="18" charset="0"/>
              </a:rPr>
              <a:t>, t</a:t>
            </a:r>
            <a:r>
              <a:rPr lang="es-ES" baseline="-30000">
                <a:cs typeface="Times New Roman" pitchFamily="18" charset="0"/>
              </a:rPr>
              <a:t>5</a:t>
            </a:r>
            <a:r>
              <a:rPr lang="es-ES">
                <a:cs typeface="Times New Roman" pitchFamily="18" charset="0"/>
              </a:rPr>
              <a:t> and t</a:t>
            </a:r>
            <a:r>
              <a:rPr lang="es-ES" baseline="-30000">
                <a:cs typeface="Times New Roman" pitchFamily="18" charset="0"/>
              </a:rPr>
              <a:t>6</a:t>
            </a:r>
            <a:r>
              <a:rPr lang="es-ES">
                <a:cs typeface="Times New Roman" pitchFamily="18" charset="0"/>
              </a:rPr>
              <a:t>,</a:t>
            </a:r>
            <a:r>
              <a:rPr lang="es-ES" baseline="-30000">
                <a:cs typeface="Times New Roman" pitchFamily="18" charset="0"/>
              </a:rPr>
              <a:t> </a:t>
            </a:r>
            <a:r>
              <a:rPr lang="en-US"/>
              <a:t>indicate the moment in which the object has passed through these points. These times are expressed in minutes.</a:t>
            </a:r>
            <a:endParaRPr lang="es-ES"/>
          </a:p>
        </p:txBody>
      </p:sp>
      <p:grpSp>
        <p:nvGrpSpPr>
          <p:cNvPr id="30724" name="44 Grupo"/>
          <p:cNvGrpSpPr>
            <a:grpSpLocks/>
          </p:cNvGrpSpPr>
          <p:nvPr/>
        </p:nvGrpSpPr>
        <p:grpSpPr bwMode="auto">
          <a:xfrm>
            <a:off x="3797300" y="1285875"/>
            <a:ext cx="5346700" cy="1833563"/>
            <a:chOff x="4214810" y="1571612"/>
            <a:chExt cx="4857784" cy="1665099"/>
          </a:xfrm>
        </p:grpSpPr>
        <p:grpSp>
          <p:nvGrpSpPr>
            <p:cNvPr id="30727" name="82 Grupo"/>
            <p:cNvGrpSpPr>
              <a:grpSpLocks/>
            </p:cNvGrpSpPr>
            <p:nvPr/>
          </p:nvGrpSpPr>
          <p:grpSpPr bwMode="auto">
            <a:xfrm>
              <a:off x="4214810" y="1571612"/>
              <a:ext cx="4857784" cy="1395413"/>
              <a:chOff x="1428728" y="1928802"/>
              <a:chExt cx="5214974" cy="1395008"/>
            </a:xfrm>
          </p:grpSpPr>
          <p:cxnSp>
            <p:nvCxnSpPr>
              <p:cNvPr id="14" name="13 Conector recto"/>
              <p:cNvCxnSpPr/>
              <p:nvPr/>
            </p:nvCxnSpPr>
            <p:spPr>
              <a:xfrm>
                <a:off x="1428728" y="3071694"/>
                <a:ext cx="252388" cy="214742"/>
              </a:xfrm>
              <a:prstGeom prst="line">
                <a:avLst/>
              </a:prstGeom>
              <a:ln w="381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16200000" flipH="1">
                <a:off x="1785874" y="2714802"/>
                <a:ext cx="214742" cy="213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16200000" flipH="1">
                <a:off x="2142777" y="2428666"/>
                <a:ext cx="214742" cy="215226"/>
              </a:xfrm>
              <a:prstGeom prst="line">
                <a:avLst/>
              </a:prstGeom>
              <a:ln w="381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2874235" y="2126971"/>
                <a:ext cx="252215" cy="0"/>
              </a:xfrm>
              <a:prstGeom prst="line">
                <a:avLst/>
              </a:prstGeom>
              <a:ln w="381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3286263" y="2144077"/>
                <a:ext cx="214742" cy="213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10800000" flipV="1">
                <a:off x="3571698" y="2499527"/>
                <a:ext cx="215227" cy="214743"/>
              </a:xfrm>
              <a:prstGeom prst="line">
                <a:avLst/>
              </a:prstGeom>
              <a:ln w="381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16200000" flipH="1">
                <a:off x="2500402" y="2143356"/>
                <a:ext cx="213301" cy="213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3856898" y="2858204"/>
                <a:ext cx="216184" cy="2136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rot="5400000">
                <a:off x="4232173" y="3197801"/>
                <a:ext cx="252214" cy="0"/>
              </a:xfrm>
              <a:prstGeom prst="line">
                <a:avLst/>
              </a:prstGeom>
              <a:ln w="381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rot="5400000">
                <a:off x="4659528" y="3125740"/>
                <a:ext cx="2522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rot="5400000">
                <a:off x="5088432" y="2912438"/>
                <a:ext cx="252214" cy="0"/>
              </a:xfrm>
              <a:prstGeom prst="line">
                <a:avLst/>
              </a:prstGeom>
              <a:ln w="381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rot="5400000">
                <a:off x="5446109" y="2660224"/>
                <a:ext cx="2522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rot="5400000">
                <a:off x="5803788" y="2445481"/>
                <a:ext cx="252214" cy="0"/>
              </a:xfrm>
              <a:prstGeom prst="line">
                <a:avLst/>
              </a:prstGeom>
              <a:ln w="38100">
                <a:solidFill>
                  <a:srgbClr val="E43D1C"/>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rot="5400000">
                <a:off x="6159918" y="2197591"/>
                <a:ext cx="2522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749" name="76 Grupo"/>
              <p:cNvGrpSpPr>
                <a:grpSpLocks/>
              </p:cNvGrpSpPr>
              <p:nvPr/>
            </p:nvGrpSpPr>
            <p:grpSpPr bwMode="auto">
              <a:xfrm>
                <a:off x="1543574" y="1928802"/>
                <a:ext cx="5100128" cy="1285884"/>
                <a:chOff x="1543574" y="1928802"/>
                <a:chExt cx="5100128" cy="1285884"/>
              </a:xfrm>
            </p:grpSpPr>
            <p:sp>
              <p:nvSpPr>
                <p:cNvPr id="12" name="11 Forma libre"/>
                <p:cNvSpPr/>
                <p:nvPr/>
              </p:nvSpPr>
              <p:spPr>
                <a:xfrm>
                  <a:off x="1543309" y="2032570"/>
                  <a:ext cx="4874329" cy="1181804"/>
                </a:xfrm>
                <a:custGeom>
                  <a:avLst/>
                  <a:gdLst>
                    <a:gd name="connsiteX0" fmla="*/ 0 w 4874004"/>
                    <a:gd name="connsiteY0" fmla="*/ 1140903 h 1182848"/>
                    <a:gd name="connsiteX1" fmla="*/ 1484852 w 4874004"/>
                    <a:gd name="connsiteY1" fmla="*/ 58723 h 1182848"/>
                    <a:gd name="connsiteX2" fmla="*/ 2860646 w 4874004"/>
                    <a:gd name="connsiteY2" fmla="*/ 1182848 h 1182848"/>
                    <a:gd name="connsiteX3" fmla="*/ 4832059 w 4874004"/>
                    <a:gd name="connsiteY3" fmla="*/ 58723 h 1182848"/>
                    <a:gd name="connsiteX4" fmla="*/ 4832059 w 4874004"/>
                    <a:gd name="connsiteY4" fmla="*/ 58723 h 1182848"/>
                    <a:gd name="connsiteX5" fmla="*/ 4874004 w 4874004"/>
                    <a:gd name="connsiteY5" fmla="*/ 0 h 1182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4004" h="1182848">
                      <a:moveTo>
                        <a:pt x="0" y="1140903"/>
                      </a:moveTo>
                      <a:cubicBezTo>
                        <a:pt x="504039" y="596317"/>
                        <a:pt x="1008078" y="51732"/>
                        <a:pt x="1484852" y="58723"/>
                      </a:cubicBezTo>
                      <a:cubicBezTo>
                        <a:pt x="1961626" y="65714"/>
                        <a:pt x="2302778" y="1182848"/>
                        <a:pt x="2860646" y="1182848"/>
                      </a:cubicBezTo>
                      <a:cubicBezTo>
                        <a:pt x="3418514" y="1182848"/>
                        <a:pt x="4832059" y="58723"/>
                        <a:pt x="4832059" y="58723"/>
                      </a:cubicBezTo>
                      <a:lnTo>
                        <a:pt x="4832059" y="58723"/>
                      </a:lnTo>
                      <a:lnTo>
                        <a:pt x="4874004"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
                </a:p>
              </p:txBody>
            </p:sp>
            <p:sp>
              <p:nvSpPr>
                <p:cNvPr id="30751" name="73 CuadroTexto"/>
                <p:cNvSpPr txBox="1">
                  <a:spLocks noChangeArrowheads="1"/>
                </p:cNvSpPr>
                <p:nvPr/>
              </p:nvSpPr>
              <p:spPr bwMode="auto">
                <a:xfrm>
                  <a:off x="6357950" y="1928802"/>
                  <a:ext cx="285752" cy="369332"/>
                </a:xfrm>
                <a:prstGeom prst="rect">
                  <a:avLst/>
                </a:prstGeom>
                <a:solidFill>
                  <a:schemeClr val="bg1"/>
                </a:solidFill>
                <a:ln w="9525">
                  <a:noFill/>
                  <a:miter lim="800000"/>
                  <a:headEnd/>
                  <a:tailEnd/>
                </a:ln>
              </p:spPr>
              <p:txBody>
                <a:bodyPr>
                  <a:spAutoFit/>
                </a:bodyPr>
                <a:lstStyle/>
                <a:p>
                  <a:endParaRPr lang="es-ES"/>
                </a:p>
              </p:txBody>
            </p:sp>
          </p:grpSp>
        </p:grpSp>
        <p:sp>
          <p:nvSpPr>
            <p:cNvPr id="30728" name="36 Rectángulo"/>
            <p:cNvSpPr>
              <a:spLocks noChangeArrowheads="1"/>
            </p:cNvSpPr>
            <p:nvPr/>
          </p:nvSpPr>
          <p:spPr bwMode="auto">
            <a:xfrm>
              <a:off x="8229791" y="2143116"/>
              <a:ext cx="771365" cy="307777"/>
            </a:xfrm>
            <a:prstGeom prst="rect">
              <a:avLst/>
            </a:prstGeom>
            <a:noFill/>
            <a:ln w="9525">
              <a:noFill/>
              <a:miter lim="800000"/>
              <a:headEnd/>
              <a:tailEnd/>
            </a:ln>
          </p:spPr>
          <p:txBody>
            <a:bodyPr wrap="none">
              <a:spAutoFit/>
            </a:bodyPr>
            <a:lstStyle/>
            <a:p>
              <a:r>
                <a:rPr lang="es-ES" sz="1400">
                  <a:cs typeface="Times New Roman" pitchFamily="18" charset="0"/>
                </a:rPr>
                <a:t>t</a:t>
              </a:r>
              <a:r>
                <a:rPr lang="es-ES" sz="1400" baseline="-30000">
                  <a:cs typeface="Times New Roman" pitchFamily="18" charset="0"/>
                </a:rPr>
                <a:t>6</a:t>
              </a:r>
              <a:r>
                <a:rPr lang="es-ES" sz="1400">
                  <a:cs typeface="Times New Roman" pitchFamily="18" charset="0"/>
                </a:rPr>
                <a:t> = 18</a:t>
              </a:r>
              <a:r>
                <a:rPr lang="es-ES" sz="1400" baseline="-30000">
                  <a:cs typeface="Times New Roman" pitchFamily="18" charset="0"/>
                </a:rPr>
                <a:t>  </a:t>
              </a:r>
              <a:endParaRPr lang="es-ES" sz="1400"/>
            </a:p>
          </p:txBody>
        </p:sp>
        <p:sp>
          <p:nvSpPr>
            <p:cNvPr id="30729" name="37 Rectángulo"/>
            <p:cNvSpPr>
              <a:spLocks noChangeArrowheads="1"/>
            </p:cNvSpPr>
            <p:nvPr/>
          </p:nvSpPr>
          <p:spPr bwMode="auto">
            <a:xfrm>
              <a:off x="7572396" y="2643182"/>
              <a:ext cx="771365" cy="307777"/>
            </a:xfrm>
            <a:prstGeom prst="rect">
              <a:avLst/>
            </a:prstGeom>
            <a:noFill/>
            <a:ln w="9525">
              <a:noFill/>
              <a:miter lim="800000"/>
              <a:headEnd/>
              <a:tailEnd/>
            </a:ln>
          </p:spPr>
          <p:txBody>
            <a:bodyPr wrap="none">
              <a:spAutoFit/>
            </a:bodyPr>
            <a:lstStyle/>
            <a:p>
              <a:r>
                <a:rPr lang="es-ES" sz="1400">
                  <a:cs typeface="Times New Roman" pitchFamily="18" charset="0"/>
                </a:rPr>
                <a:t>t</a:t>
              </a:r>
              <a:r>
                <a:rPr lang="es-ES" sz="1400" baseline="-30000">
                  <a:cs typeface="Times New Roman" pitchFamily="18" charset="0"/>
                </a:rPr>
                <a:t>5</a:t>
              </a:r>
              <a:r>
                <a:rPr lang="es-ES" sz="1400">
                  <a:cs typeface="Times New Roman" pitchFamily="18" charset="0"/>
                </a:rPr>
                <a:t> = 15</a:t>
              </a:r>
              <a:r>
                <a:rPr lang="es-ES" sz="1400" baseline="-30000">
                  <a:cs typeface="Times New Roman" pitchFamily="18" charset="0"/>
                </a:rPr>
                <a:t>  </a:t>
              </a:r>
              <a:endParaRPr lang="es-ES" sz="1400"/>
            </a:p>
          </p:txBody>
        </p:sp>
        <p:sp>
          <p:nvSpPr>
            <p:cNvPr id="30730" name="38 Rectángulo"/>
            <p:cNvSpPr>
              <a:spLocks noChangeArrowheads="1"/>
            </p:cNvSpPr>
            <p:nvPr/>
          </p:nvSpPr>
          <p:spPr bwMode="auto">
            <a:xfrm>
              <a:off x="4286248" y="2857496"/>
              <a:ext cx="671979" cy="307777"/>
            </a:xfrm>
            <a:prstGeom prst="rect">
              <a:avLst/>
            </a:prstGeom>
            <a:noFill/>
            <a:ln w="9525">
              <a:noFill/>
              <a:miter lim="800000"/>
              <a:headEnd/>
              <a:tailEnd/>
            </a:ln>
          </p:spPr>
          <p:txBody>
            <a:bodyPr wrap="none">
              <a:spAutoFit/>
            </a:bodyPr>
            <a:lstStyle/>
            <a:p>
              <a:r>
                <a:rPr lang="es-ES" sz="1400">
                  <a:cs typeface="Times New Roman" pitchFamily="18" charset="0"/>
                </a:rPr>
                <a:t>t</a:t>
              </a:r>
              <a:r>
                <a:rPr lang="es-ES" sz="1400" baseline="-30000">
                  <a:cs typeface="Times New Roman" pitchFamily="18" charset="0"/>
                </a:rPr>
                <a:t>0</a:t>
              </a:r>
              <a:r>
                <a:rPr lang="es-ES" sz="1400">
                  <a:cs typeface="Times New Roman" pitchFamily="18" charset="0"/>
                </a:rPr>
                <a:t> = 0</a:t>
              </a:r>
              <a:r>
                <a:rPr lang="es-ES" sz="1400" baseline="-30000">
                  <a:cs typeface="Times New Roman" pitchFamily="18" charset="0"/>
                </a:rPr>
                <a:t>  </a:t>
              </a:r>
              <a:endParaRPr lang="es-ES" sz="1400"/>
            </a:p>
          </p:txBody>
        </p:sp>
        <p:sp>
          <p:nvSpPr>
            <p:cNvPr id="30731" name="39 Rectángulo"/>
            <p:cNvSpPr>
              <a:spLocks noChangeArrowheads="1"/>
            </p:cNvSpPr>
            <p:nvPr/>
          </p:nvSpPr>
          <p:spPr bwMode="auto">
            <a:xfrm>
              <a:off x="4900153" y="2214554"/>
              <a:ext cx="671979" cy="307777"/>
            </a:xfrm>
            <a:prstGeom prst="rect">
              <a:avLst/>
            </a:prstGeom>
            <a:noFill/>
            <a:ln w="9525">
              <a:noFill/>
              <a:miter lim="800000"/>
              <a:headEnd/>
              <a:tailEnd/>
            </a:ln>
          </p:spPr>
          <p:txBody>
            <a:bodyPr wrap="none">
              <a:spAutoFit/>
            </a:bodyPr>
            <a:lstStyle/>
            <a:p>
              <a:r>
                <a:rPr lang="es-ES" sz="1400">
                  <a:cs typeface="Times New Roman" pitchFamily="18" charset="0"/>
                </a:rPr>
                <a:t>t</a:t>
              </a:r>
              <a:r>
                <a:rPr lang="es-ES" sz="1400" baseline="-30000">
                  <a:cs typeface="Times New Roman" pitchFamily="18" charset="0"/>
                </a:rPr>
                <a:t>1</a:t>
              </a:r>
              <a:r>
                <a:rPr lang="es-ES" sz="1400">
                  <a:cs typeface="Times New Roman" pitchFamily="18" charset="0"/>
                </a:rPr>
                <a:t> = 3</a:t>
              </a:r>
              <a:r>
                <a:rPr lang="es-ES" sz="1400" baseline="-30000">
                  <a:cs typeface="Times New Roman" pitchFamily="18" charset="0"/>
                </a:rPr>
                <a:t>  </a:t>
              </a:r>
              <a:endParaRPr lang="es-ES" sz="1400"/>
            </a:p>
          </p:txBody>
        </p:sp>
        <p:sp>
          <p:nvSpPr>
            <p:cNvPr id="30732" name="40 Rectángulo"/>
            <p:cNvSpPr>
              <a:spLocks noChangeArrowheads="1"/>
            </p:cNvSpPr>
            <p:nvPr/>
          </p:nvSpPr>
          <p:spPr bwMode="auto">
            <a:xfrm>
              <a:off x="5429256" y="1857364"/>
              <a:ext cx="671979" cy="307777"/>
            </a:xfrm>
            <a:prstGeom prst="rect">
              <a:avLst/>
            </a:prstGeom>
            <a:noFill/>
            <a:ln w="9525">
              <a:noFill/>
              <a:miter lim="800000"/>
              <a:headEnd/>
              <a:tailEnd/>
            </a:ln>
          </p:spPr>
          <p:txBody>
            <a:bodyPr wrap="none">
              <a:spAutoFit/>
            </a:bodyPr>
            <a:lstStyle/>
            <a:p>
              <a:r>
                <a:rPr lang="es-ES" sz="1400">
                  <a:cs typeface="Times New Roman" pitchFamily="18" charset="0"/>
                </a:rPr>
                <a:t>t</a:t>
              </a:r>
              <a:r>
                <a:rPr lang="es-ES" sz="1400" baseline="-30000">
                  <a:cs typeface="Times New Roman" pitchFamily="18" charset="0"/>
                </a:rPr>
                <a:t>2</a:t>
              </a:r>
              <a:r>
                <a:rPr lang="es-ES" sz="1400">
                  <a:cs typeface="Times New Roman" pitchFamily="18" charset="0"/>
                </a:rPr>
                <a:t> = 6</a:t>
              </a:r>
              <a:r>
                <a:rPr lang="es-ES" sz="1400" baseline="-30000">
                  <a:cs typeface="Times New Roman" pitchFamily="18" charset="0"/>
                </a:rPr>
                <a:t>  </a:t>
              </a:r>
              <a:endParaRPr lang="es-ES" sz="1400"/>
            </a:p>
          </p:txBody>
        </p:sp>
        <p:sp>
          <p:nvSpPr>
            <p:cNvPr id="30733" name="41 Rectángulo"/>
            <p:cNvSpPr>
              <a:spLocks noChangeArrowheads="1"/>
            </p:cNvSpPr>
            <p:nvPr/>
          </p:nvSpPr>
          <p:spPr bwMode="auto">
            <a:xfrm>
              <a:off x="5757409" y="2335405"/>
              <a:ext cx="671979" cy="307777"/>
            </a:xfrm>
            <a:prstGeom prst="rect">
              <a:avLst/>
            </a:prstGeom>
            <a:noFill/>
            <a:ln w="9525">
              <a:noFill/>
              <a:miter lim="800000"/>
              <a:headEnd/>
              <a:tailEnd/>
            </a:ln>
          </p:spPr>
          <p:txBody>
            <a:bodyPr wrap="none">
              <a:spAutoFit/>
            </a:bodyPr>
            <a:lstStyle/>
            <a:p>
              <a:r>
                <a:rPr lang="es-ES" sz="1400">
                  <a:cs typeface="Times New Roman" pitchFamily="18" charset="0"/>
                </a:rPr>
                <a:t>t</a:t>
              </a:r>
              <a:r>
                <a:rPr lang="es-ES" sz="1400" baseline="-30000">
                  <a:cs typeface="Times New Roman" pitchFamily="18" charset="0"/>
                </a:rPr>
                <a:t>3</a:t>
              </a:r>
              <a:r>
                <a:rPr lang="es-ES" sz="1400">
                  <a:cs typeface="Times New Roman" pitchFamily="18" charset="0"/>
                </a:rPr>
                <a:t> = 9</a:t>
              </a:r>
              <a:r>
                <a:rPr lang="es-ES" sz="1400" baseline="-30000">
                  <a:cs typeface="Times New Roman" pitchFamily="18" charset="0"/>
                </a:rPr>
                <a:t>  </a:t>
              </a:r>
              <a:endParaRPr lang="es-ES" sz="1400"/>
            </a:p>
          </p:txBody>
        </p:sp>
        <p:sp>
          <p:nvSpPr>
            <p:cNvPr id="30734" name="42 Rectángulo"/>
            <p:cNvSpPr>
              <a:spLocks noChangeArrowheads="1"/>
            </p:cNvSpPr>
            <p:nvPr/>
          </p:nvSpPr>
          <p:spPr bwMode="auto">
            <a:xfrm>
              <a:off x="6729593" y="2928934"/>
              <a:ext cx="771365" cy="307777"/>
            </a:xfrm>
            <a:prstGeom prst="rect">
              <a:avLst/>
            </a:prstGeom>
            <a:noFill/>
            <a:ln w="9525">
              <a:noFill/>
              <a:miter lim="800000"/>
              <a:headEnd/>
              <a:tailEnd/>
            </a:ln>
          </p:spPr>
          <p:txBody>
            <a:bodyPr wrap="none">
              <a:spAutoFit/>
            </a:bodyPr>
            <a:lstStyle/>
            <a:p>
              <a:r>
                <a:rPr lang="es-ES" sz="1400">
                  <a:cs typeface="Times New Roman" pitchFamily="18" charset="0"/>
                </a:rPr>
                <a:t>t</a:t>
              </a:r>
              <a:r>
                <a:rPr lang="es-ES" sz="1400" baseline="-30000">
                  <a:cs typeface="Times New Roman" pitchFamily="18" charset="0"/>
                </a:rPr>
                <a:t>4</a:t>
              </a:r>
              <a:r>
                <a:rPr lang="es-ES" sz="1400">
                  <a:cs typeface="Times New Roman" pitchFamily="18" charset="0"/>
                </a:rPr>
                <a:t> = 12</a:t>
              </a:r>
              <a:r>
                <a:rPr lang="es-ES" sz="1400" baseline="-30000">
                  <a:cs typeface="Times New Roman" pitchFamily="18" charset="0"/>
                </a:rPr>
                <a:t>  </a:t>
              </a:r>
              <a:endParaRPr lang="es-ES" sz="1400"/>
            </a:p>
          </p:txBody>
        </p:sp>
      </p:grpSp>
      <p:sp>
        <p:nvSpPr>
          <p:cNvPr id="46" name="45 Rectángulo"/>
          <p:cNvSpPr/>
          <p:nvPr/>
        </p:nvSpPr>
        <p:spPr>
          <a:xfrm>
            <a:off x="0" y="3575050"/>
            <a:ext cx="9144000" cy="3140075"/>
          </a:xfrm>
          <a:prstGeom prst="rect">
            <a:avLst/>
          </a:prstGeom>
          <a:solidFill>
            <a:schemeClr val="accent6">
              <a:lumMod val="20000"/>
              <a:lumOff val="80000"/>
            </a:schemeClr>
          </a:solidFill>
        </p:spPr>
        <p:txBody>
          <a:bodyPr>
            <a:spAutoFit/>
          </a:bodyPr>
          <a:lstStyle/>
          <a:p>
            <a:pPr marL="342900" indent="-342900">
              <a:buFont typeface="+mj-lt"/>
              <a:buAutoNum type="alphaUcPeriod"/>
              <a:defRPr/>
            </a:pPr>
            <a:r>
              <a:rPr lang="en-US" dirty="0"/>
              <a:t>Make a values table with the data of positions and times.</a:t>
            </a:r>
          </a:p>
          <a:p>
            <a:pPr marL="342900" indent="-342900">
              <a:buFont typeface="+mj-lt"/>
              <a:buAutoNum type="alphaUcPeriod"/>
              <a:defRPr/>
            </a:pPr>
            <a:endParaRPr lang="en-US" dirty="0"/>
          </a:p>
          <a:p>
            <a:pPr marL="342900" indent="-342900">
              <a:buFont typeface="+mj-lt"/>
              <a:buAutoNum type="alphaUcPeriod"/>
              <a:defRPr/>
            </a:pPr>
            <a:r>
              <a:rPr lang="en-US" dirty="0"/>
              <a:t>What speed has the object had in its movement? Express it in m/s and in km/h.</a:t>
            </a:r>
          </a:p>
          <a:p>
            <a:pPr marL="342900" indent="-342900">
              <a:buFont typeface="+mj-lt"/>
              <a:buAutoNum type="alphaUcPeriod"/>
              <a:defRPr/>
            </a:pPr>
            <a:endParaRPr lang="en-US" dirty="0"/>
          </a:p>
          <a:p>
            <a:pPr marL="342900" indent="-342900">
              <a:buFont typeface="+mj-lt"/>
              <a:buAutoNum type="alphaUcPeriod"/>
              <a:defRPr/>
            </a:pPr>
            <a:r>
              <a:rPr lang="en-US" dirty="0"/>
              <a:t>What distance has the object covered from the position, </a:t>
            </a:r>
            <a:r>
              <a:rPr lang="es-ES" dirty="0">
                <a:cs typeface="Times New Roman" pitchFamily="18" charset="0"/>
              </a:rPr>
              <a:t>0 cm</a:t>
            </a:r>
            <a:r>
              <a:rPr lang="es-ES" baseline="-30000" dirty="0">
                <a:cs typeface="Times New Roman" pitchFamily="18" charset="0"/>
              </a:rPr>
              <a:t>  </a:t>
            </a:r>
            <a:r>
              <a:rPr lang="en-US" dirty="0"/>
              <a:t>to the position, </a:t>
            </a:r>
            <a:r>
              <a:rPr lang="es-ES" dirty="0">
                <a:cs typeface="Times New Roman" pitchFamily="18" charset="0"/>
              </a:rPr>
              <a:t>50 cm</a:t>
            </a:r>
            <a:r>
              <a:rPr lang="en-US" dirty="0"/>
              <a:t>?</a:t>
            </a:r>
          </a:p>
          <a:p>
            <a:pPr marL="342900" indent="-342900">
              <a:buFont typeface="+mj-lt"/>
              <a:buAutoNum type="alphaUcPeriod"/>
              <a:defRPr/>
            </a:pPr>
            <a:endParaRPr lang="en-US" dirty="0"/>
          </a:p>
          <a:p>
            <a:pPr marL="342900" indent="-342900">
              <a:buFont typeface="+mj-lt"/>
              <a:buAutoNum type="alphaUcPeriod"/>
              <a:defRPr/>
            </a:pPr>
            <a:r>
              <a:rPr lang="en-US" dirty="0"/>
              <a:t>Draw the graph s/t of this movement.</a:t>
            </a:r>
          </a:p>
          <a:p>
            <a:pPr marL="342900" indent="-342900">
              <a:buFont typeface="+mj-lt"/>
              <a:buAutoNum type="alphaUcPeriod"/>
              <a:defRPr/>
            </a:pPr>
            <a:endParaRPr lang="en-US" dirty="0"/>
          </a:p>
          <a:p>
            <a:pPr marL="342900" indent="-342900">
              <a:buFont typeface="+mj-lt"/>
              <a:buAutoNum type="alphaUcPeriod"/>
              <a:defRPr/>
            </a:pPr>
            <a:r>
              <a:rPr lang="en-US" dirty="0"/>
              <a:t>¿Is it an uniform motion?, ¿why?</a:t>
            </a:r>
          </a:p>
          <a:p>
            <a:pPr marL="342900" indent="-342900">
              <a:buFont typeface="+mj-lt"/>
              <a:buAutoNum type="alphaUcPeriod"/>
              <a:defRPr/>
            </a:pPr>
            <a:endParaRPr lang="en-US" dirty="0"/>
          </a:p>
          <a:p>
            <a:pPr marL="342900" indent="-342900">
              <a:buFont typeface="+mj-lt"/>
              <a:buAutoNum type="alphaUcPeriod"/>
              <a:defRPr/>
            </a:pPr>
            <a:r>
              <a:rPr lang="en-US" dirty="0"/>
              <a:t>¿Is it a rectilinear motion?, ¿why?</a:t>
            </a:r>
          </a:p>
        </p:txBody>
      </p:sp>
      <p:sp>
        <p:nvSpPr>
          <p:cNvPr id="32" name="31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43D1C"/>
                </a:solidFill>
                <a:effectLst>
                  <a:outerShdw blurRad="63500" dir="3600000" algn="tl" rotWithShape="0">
                    <a:srgbClr val="000000">
                      <a:alpha val="70000"/>
                    </a:srgbClr>
                  </a:outerShdw>
                </a:effectLst>
              </a:rPr>
              <a:t>EXERCISE 15</a:t>
            </a:r>
            <a:endParaRPr lang="es-ES" sz="6000" dirty="0">
              <a:solidFill>
                <a:srgbClr val="E43D1C"/>
              </a:solidFill>
            </a:endParaRPr>
          </a:p>
        </p:txBody>
      </p:sp>
      <p:grpSp>
        <p:nvGrpSpPr>
          <p:cNvPr id="6148" name="7 Grupo"/>
          <p:cNvGrpSpPr>
            <a:grpSpLocks/>
          </p:cNvGrpSpPr>
          <p:nvPr/>
        </p:nvGrpSpPr>
        <p:grpSpPr bwMode="auto">
          <a:xfrm>
            <a:off x="1428750" y="1489075"/>
            <a:ext cx="5572125" cy="3440113"/>
            <a:chOff x="988599" y="1397000"/>
            <a:chExt cx="6798111" cy="4197165"/>
          </a:xfrm>
        </p:grpSpPr>
        <p:graphicFrame>
          <p:nvGraphicFramePr>
            <p:cNvPr id="6146" name="4 Gráfico"/>
            <p:cNvGraphicFramePr>
              <a:graphicFrameLocks/>
            </p:cNvGraphicFramePr>
            <p:nvPr/>
          </p:nvGraphicFramePr>
          <p:xfrm>
            <a:off x="1524000" y="1397000"/>
            <a:ext cx="6096000" cy="4064001"/>
          </p:xfrm>
          <a:graphic>
            <a:graphicData uri="http://schemas.openxmlformats.org/presentationml/2006/ole">
              <p:oleObj spid="_x0000_s6146" r:id="rId4" imgW="4999153" imgH="3334801" progId="Excel.Chart.8">
                <p:embed/>
              </p:oleObj>
            </a:graphicData>
          </a:graphic>
        </p:graphicFrame>
        <p:sp>
          <p:nvSpPr>
            <p:cNvPr id="6155" name="7 CuadroTexto"/>
            <p:cNvSpPr txBox="1">
              <a:spLocks noChangeArrowheads="1"/>
            </p:cNvSpPr>
            <p:nvPr/>
          </p:nvSpPr>
          <p:spPr bwMode="auto">
            <a:xfrm>
              <a:off x="988599" y="1428736"/>
              <a:ext cx="787656" cy="307777"/>
            </a:xfrm>
            <a:prstGeom prst="rect">
              <a:avLst/>
            </a:prstGeom>
            <a:noFill/>
            <a:ln w="9525">
              <a:noFill/>
              <a:miter lim="800000"/>
              <a:headEnd/>
              <a:tailEnd/>
            </a:ln>
          </p:spPr>
          <p:txBody>
            <a:bodyPr>
              <a:spAutoFit/>
            </a:bodyPr>
            <a:lstStyle/>
            <a:p>
              <a:r>
                <a:rPr lang="es-ES" sz="1400" b="1"/>
                <a:t>s (m)</a:t>
              </a:r>
            </a:p>
          </p:txBody>
        </p:sp>
        <p:sp>
          <p:nvSpPr>
            <p:cNvPr id="6156" name="8 CuadroTexto"/>
            <p:cNvSpPr txBox="1">
              <a:spLocks noChangeArrowheads="1"/>
            </p:cNvSpPr>
            <p:nvPr/>
          </p:nvSpPr>
          <p:spPr bwMode="auto">
            <a:xfrm>
              <a:off x="6996472" y="5286388"/>
              <a:ext cx="790238" cy="307777"/>
            </a:xfrm>
            <a:prstGeom prst="rect">
              <a:avLst/>
            </a:prstGeom>
            <a:noFill/>
            <a:ln w="9525">
              <a:noFill/>
              <a:miter lim="800000"/>
              <a:headEnd/>
              <a:tailEnd/>
            </a:ln>
          </p:spPr>
          <p:txBody>
            <a:bodyPr>
              <a:spAutoFit/>
            </a:bodyPr>
            <a:lstStyle/>
            <a:p>
              <a:r>
                <a:rPr lang="es-ES" sz="1400" b="1"/>
                <a:t>t (s)</a:t>
              </a:r>
            </a:p>
          </p:txBody>
        </p:sp>
      </p:grpSp>
      <p:sp>
        <p:nvSpPr>
          <p:cNvPr id="6149" name="8 Rectángulo"/>
          <p:cNvSpPr>
            <a:spLocks noChangeArrowheads="1"/>
          </p:cNvSpPr>
          <p:nvPr/>
        </p:nvSpPr>
        <p:spPr bwMode="auto">
          <a:xfrm>
            <a:off x="0" y="714375"/>
            <a:ext cx="9144000" cy="830263"/>
          </a:xfrm>
          <a:prstGeom prst="rect">
            <a:avLst/>
          </a:prstGeom>
          <a:noFill/>
          <a:ln w="9525">
            <a:noFill/>
            <a:miter lim="800000"/>
            <a:headEnd/>
            <a:tailEnd/>
          </a:ln>
        </p:spPr>
        <p:txBody>
          <a:bodyPr>
            <a:spAutoFit/>
          </a:bodyPr>
          <a:lstStyle/>
          <a:p>
            <a:pPr algn="just"/>
            <a:r>
              <a:rPr lang="en-US" sz="2400"/>
              <a:t>The graph represents data of positions and times of the movement of three objects.</a:t>
            </a:r>
            <a:endParaRPr lang="es-ES" sz="2400"/>
          </a:p>
        </p:txBody>
      </p:sp>
      <p:sp>
        <p:nvSpPr>
          <p:cNvPr id="11" name="10 Rectángulo"/>
          <p:cNvSpPr/>
          <p:nvPr/>
        </p:nvSpPr>
        <p:spPr>
          <a:xfrm>
            <a:off x="0" y="5072063"/>
            <a:ext cx="9144000" cy="1754187"/>
          </a:xfrm>
          <a:prstGeom prst="rect">
            <a:avLst/>
          </a:prstGeom>
          <a:solidFill>
            <a:schemeClr val="accent3">
              <a:lumMod val="20000"/>
              <a:lumOff val="80000"/>
            </a:schemeClr>
          </a:solidFill>
        </p:spPr>
        <p:txBody>
          <a:bodyPr>
            <a:spAutoFit/>
          </a:bodyPr>
          <a:lstStyle/>
          <a:p>
            <a:pPr marL="342900" indent="-342900" algn="just">
              <a:buFont typeface="+mj-lt"/>
              <a:buAutoNum type="alphaUcPeriod"/>
              <a:defRPr/>
            </a:pPr>
            <a:r>
              <a:rPr lang="en-US" dirty="0"/>
              <a:t>Which one has travelled a greater distance in 20 seconds? </a:t>
            </a:r>
          </a:p>
          <a:p>
            <a:pPr marL="342900" indent="-342900" algn="just">
              <a:buFont typeface="+mj-lt"/>
              <a:buAutoNum type="alphaUcPeriod"/>
              <a:defRPr/>
            </a:pPr>
            <a:r>
              <a:rPr lang="en-US" dirty="0"/>
              <a:t>Are they in the same position at some time? If yes, indicates at what moment.</a:t>
            </a:r>
          </a:p>
          <a:p>
            <a:pPr marL="342900" indent="-342900" algn="just">
              <a:buFont typeface="+mj-lt"/>
              <a:buAutoNum type="alphaUcPeriod"/>
              <a:defRPr/>
            </a:pPr>
            <a:r>
              <a:rPr lang="en-US" dirty="0"/>
              <a:t>Calculate the average speed of each one in that time.</a:t>
            </a:r>
          </a:p>
          <a:p>
            <a:pPr marL="342900" indent="-342900" algn="just">
              <a:buFont typeface="+mj-lt"/>
              <a:buAutoNum type="alphaUcPeriod"/>
              <a:defRPr/>
            </a:pPr>
            <a:r>
              <a:rPr lang="en-US" dirty="0"/>
              <a:t>Indicate which of the movements has been an uniform motion. Explain your answer.</a:t>
            </a:r>
          </a:p>
          <a:p>
            <a:pPr marL="342900" indent="-342900" algn="just">
              <a:buFont typeface="+mj-lt"/>
              <a:buAutoNum type="alphaUcPeriod"/>
              <a:defRPr/>
            </a:pPr>
            <a:r>
              <a:rPr lang="en-US" dirty="0"/>
              <a:t>Indicate which of the movements  has been an accelerated motion. Explain your answer. </a:t>
            </a:r>
          </a:p>
        </p:txBody>
      </p:sp>
      <p:sp>
        <p:nvSpPr>
          <p:cNvPr id="9" name="8 Marcador de pie de página"/>
          <p:cNvSpPr>
            <a:spLocks noGrp="1"/>
          </p:cNvSpPr>
          <p:nvPr>
            <p:ph type="ftr" sz="quarter" idx="11"/>
          </p:nvPr>
        </p:nvSpPr>
        <p:spPr/>
        <p:txBody>
          <a:bodyPr/>
          <a:lstStyle/>
          <a:p>
            <a:pPr>
              <a:defRPr/>
            </a:pPr>
            <a:r>
              <a:rPr lang="es-ES"/>
              <a:t>Susana Morales Bernal</a:t>
            </a:r>
          </a:p>
        </p:txBody>
      </p:sp>
      <p:sp>
        <p:nvSpPr>
          <p:cNvPr id="10" name="9 CuadroTexto"/>
          <p:cNvSpPr txBox="1"/>
          <p:nvPr/>
        </p:nvSpPr>
        <p:spPr>
          <a:xfrm>
            <a:off x="4429125" y="2286000"/>
            <a:ext cx="357188" cy="369888"/>
          </a:xfrm>
          <a:prstGeom prst="rect">
            <a:avLst/>
          </a:prstGeom>
          <a:noFill/>
        </p:spPr>
        <p:txBody>
          <a:bodyPr>
            <a:spAutoFit/>
          </a:bodyPr>
          <a:lstStyle/>
          <a:p>
            <a:pPr>
              <a:defRPr/>
            </a:pPr>
            <a:r>
              <a:rPr lang="es-ES" b="1" dirty="0">
                <a:solidFill>
                  <a:schemeClr val="accent3">
                    <a:lumMod val="60000"/>
                    <a:lumOff val="40000"/>
                  </a:schemeClr>
                </a:solidFill>
              </a:rPr>
              <a:t>A</a:t>
            </a:r>
          </a:p>
        </p:txBody>
      </p:sp>
      <p:sp>
        <p:nvSpPr>
          <p:cNvPr id="12" name="11 CuadroTexto"/>
          <p:cNvSpPr txBox="1"/>
          <p:nvPr/>
        </p:nvSpPr>
        <p:spPr>
          <a:xfrm>
            <a:off x="4581525" y="2857500"/>
            <a:ext cx="357188" cy="369888"/>
          </a:xfrm>
          <a:prstGeom prst="rect">
            <a:avLst/>
          </a:prstGeom>
          <a:noFill/>
        </p:spPr>
        <p:txBody>
          <a:bodyPr>
            <a:spAutoFit/>
          </a:bodyPr>
          <a:lstStyle/>
          <a:p>
            <a:pPr>
              <a:defRPr/>
            </a:pPr>
            <a:r>
              <a:rPr lang="es-ES" b="1" dirty="0">
                <a:solidFill>
                  <a:schemeClr val="accent2">
                    <a:lumMod val="60000"/>
                    <a:lumOff val="40000"/>
                  </a:schemeClr>
                </a:solidFill>
              </a:rPr>
              <a:t>B</a:t>
            </a:r>
          </a:p>
        </p:txBody>
      </p:sp>
      <p:sp>
        <p:nvSpPr>
          <p:cNvPr id="13" name="12 CuadroTexto"/>
          <p:cNvSpPr txBox="1"/>
          <p:nvPr/>
        </p:nvSpPr>
        <p:spPr>
          <a:xfrm>
            <a:off x="5000625" y="3071813"/>
            <a:ext cx="357188" cy="369887"/>
          </a:xfrm>
          <a:prstGeom prst="rect">
            <a:avLst/>
          </a:prstGeom>
          <a:noFill/>
        </p:spPr>
        <p:txBody>
          <a:bodyPr>
            <a:spAutoFit/>
          </a:bodyPr>
          <a:lstStyle/>
          <a:p>
            <a:pPr>
              <a:defRPr/>
            </a:pPr>
            <a:r>
              <a:rPr lang="es-ES" b="1" dirty="0">
                <a:solidFill>
                  <a:schemeClr val="tx2">
                    <a:lumMod val="60000"/>
                    <a:lumOff val="40000"/>
                  </a:schemeClr>
                </a:solidFill>
              </a:rPr>
              <a:t>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Rectángulo"/>
          <p:cNvSpPr>
            <a:spLocks noChangeArrowheads="1"/>
          </p:cNvSpPr>
          <p:nvPr/>
        </p:nvSpPr>
        <p:spPr bwMode="auto">
          <a:xfrm>
            <a:off x="0" y="785813"/>
            <a:ext cx="9144000" cy="1200150"/>
          </a:xfrm>
          <a:prstGeom prst="rect">
            <a:avLst/>
          </a:prstGeom>
          <a:noFill/>
          <a:ln w="9525">
            <a:noFill/>
            <a:miter lim="800000"/>
            <a:headEnd/>
            <a:tailEnd/>
          </a:ln>
        </p:spPr>
        <p:txBody>
          <a:bodyPr>
            <a:spAutoFit/>
          </a:bodyPr>
          <a:lstStyle/>
          <a:p>
            <a:pPr algn="just"/>
            <a:r>
              <a:rPr lang="en-US"/>
              <a:t>Everything in the universe moves. It might only be a small amount of a very slow movement, but movement does happen. Don't forget that even if you appear to be standing still, the Earth is moving around the Sun, and the Sun is moving around our galaxy. </a:t>
            </a:r>
            <a:endParaRPr lang="es-ES"/>
          </a:p>
        </p:txBody>
      </p:sp>
      <p:pic>
        <p:nvPicPr>
          <p:cNvPr id="10243" name="Picture 2" descr="C:\Users\Susana\Pictures\Cambridge\CAMBRIDGE 182.JPG"/>
          <p:cNvPicPr>
            <a:picLocks noChangeAspect="1" noChangeArrowheads="1"/>
          </p:cNvPicPr>
          <p:nvPr/>
        </p:nvPicPr>
        <p:blipFill>
          <a:blip r:embed="rId3" cstate="print"/>
          <a:srcRect/>
          <a:stretch>
            <a:fillRect/>
          </a:stretch>
        </p:blipFill>
        <p:spPr bwMode="auto">
          <a:xfrm>
            <a:off x="107950" y="2152650"/>
            <a:ext cx="4464050" cy="3348038"/>
          </a:xfrm>
          <a:prstGeom prst="rect">
            <a:avLst/>
          </a:prstGeom>
          <a:noFill/>
          <a:ln w="9525">
            <a:noFill/>
            <a:miter lim="800000"/>
            <a:headEnd/>
            <a:tailEnd/>
          </a:ln>
        </p:spPr>
      </p:pic>
      <p:sp>
        <p:nvSpPr>
          <p:cNvPr id="10244" name="5 Rectángulo"/>
          <p:cNvSpPr>
            <a:spLocks noChangeArrowheads="1"/>
          </p:cNvSpPr>
          <p:nvPr/>
        </p:nvSpPr>
        <p:spPr bwMode="auto">
          <a:xfrm>
            <a:off x="5072063" y="2143125"/>
            <a:ext cx="3779837" cy="1200150"/>
          </a:xfrm>
          <a:prstGeom prst="rect">
            <a:avLst/>
          </a:prstGeom>
          <a:noFill/>
          <a:ln w="9525">
            <a:noFill/>
            <a:miter lim="800000"/>
            <a:headEnd/>
            <a:tailEnd/>
          </a:ln>
        </p:spPr>
        <p:txBody>
          <a:bodyPr>
            <a:spAutoFit/>
          </a:bodyPr>
          <a:lstStyle/>
          <a:p>
            <a:pPr algn="just"/>
            <a:r>
              <a:rPr lang="en-US"/>
              <a:t>We say that an object is moving when it changes its position with respect to  another one that we consider as fixed. </a:t>
            </a:r>
            <a:endParaRPr lang="es-ES"/>
          </a:p>
        </p:txBody>
      </p:sp>
      <p:sp>
        <p:nvSpPr>
          <p:cNvPr id="10245" name="7 Rectángulo"/>
          <p:cNvSpPr>
            <a:spLocks noChangeArrowheads="1"/>
          </p:cNvSpPr>
          <p:nvPr/>
        </p:nvSpPr>
        <p:spPr bwMode="auto">
          <a:xfrm>
            <a:off x="0" y="5926138"/>
            <a:ext cx="9144000" cy="646112"/>
          </a:xfrm>
          <a:prstGeom prst="rect">
            <a:avLst/>
          </a:prstGeom>
          <a:noFill/>
          <a:ln w="9525">
            <a:noFill/>
            <a:miter lim="800000"/>
            <a:headEnd/>
            <a:tailEnd/>
          </a:ln>
        </p:spPr>
        <p:txBody>
          <a:bodyPr>
            <a:spAutoFit/>
          </a:bodyPr>
          <a:lstStyle/>
          <a:p>
            <a:pPr algn="just"/>
            <a:r>
              <a:rPr lang="en-US"/>
              <a:t>In fact, for people on the big wheel, the boat moves but to those on the boat, it will be at rest.</a:t>
            </a:r>
            <a:endParaRPr lang="es-ES"/>
          </a:p>
        </p:txBody>
      </p:sp>
      <p:sp>
        <p:nvSpPr>
          <p:cNvPr id="10246" name="5 Rectángulo"/>
          <p:cNvSpPr>
            <a:spLocks noChangeArrowheads="1"/>
          </p:cNvSpPr>
          <p:nvPr/>
        </p:nvSpPr>
        <p:spPr bwMode="auto">
          <a:xfrm>
            <a:off x="5072063" y="3429000"/>
            <a:ext cx="3779837" cy="923925"/>
          </a:xfrm>
          <a:prstGeom prst="rect">
            <a:avLst/>
          </a:prstGeom>
          <a:noFill/>
          <a:ln w="9525">
            <a:noFill/>
            <a:miter lim="800000"/>
            <a:headEnd/>
            <a:tailEnd/>
          </a:ln>
        </p:spPr>
        <p:txBody>
          <a:bodyPr>
            <a:spAutoFit/>
          </a:bodyPr>
          <a:lstStyle/>
          <a:p>
            <a:pPr algn="just"/>
            <a:r>
              <a:rPr lang="en-US"/>
              <a:t>It is not possible to say that an object is in motion or rested without a  reference to another one. </a:t>
            </a:r>
            <a:endParaRPr lang="es-ES"/>
          </a:p>
        </p:txBody>
      </p:sp>
      <p:sp>
        <p:nvSpPr>
          <p:cNvPr id="10247" name="3 CuadroTexto"/>
          <p:cNvSpPr txBox="1">
            <a:spLocks noChangeArrowheads="1"/>
          </p:cNvSpPr>
          <p:nvPr/>
        </p:nvSpPr>
        <p:spPr bwMode="auto">
          <a:xfrm>
            <a:off x="0" y="58738"/>
            <a:ext cx="9144000" cy="584200"/>
          </a:xfrm>
          <a:prstGeom prst="rect">
            <a:avLst/>
          </a:prstGeom>
          <a:noFill/>
          <a:ln w="9525">
            <a:noFill/>
            <a:miter lim="800000"/>
            <a:headEnd/>
            <a:tailEnd/>
          </a:ln>
        </p:spPr>
        <p:txBody>
          <a:bodyPr>
            <a:spAutoFit/>
          </a:bodyPr>
          <a:lstStyle/>
          <a:p>
            <a:pPr algn="ctr"/>
            <a:r>
              <a:rPr lang="es-ES" sz="3200"/>
              <a:t>What is the movement?</a:t>
            </a:r>
          </a:p>
        </p:txBody>
      </p:sp>
      <p:sp>
        <p:nvSpPr>
          <p:cNvPr id="10248" name="7 Rectángulo"/>
          <p:cNvSpPr>
            <a:spLocks noChangeArrowheads="1"/>
          </p:cNvSpPr>
          <p:nvPr/>
        </p:nvSpPr>
        <p:spPr bwMode="auto">
          <a:xfrm>
            <a:off x="5072063" y="4357688"/>
            <a:ext cx="3779837" cy="1477962"/>
          </a:xfrm>
          <a:prstGeom prst="rect">
            <a:avLst/>
          </a:prstGeom>
          <a:noFill/>
          <a:ln w="9525">
            <a:noFill/>
            <a:miter lim="800000"/>
            <a:headEnd/>
            <a:tailEnd/>
          </a:ln>
        </p:spPr>
        <p:txBody>
          <a:bodyPr>
            <a:spAutoFit/>
          </a:bodyPr>
          <a:lstStyle/>
          <a:p>
            <a:pPr algn="just"/>
            <a:r>
              <a:rPr lang="en-US"/>
              <a:t>In physics, </a:t>
            </a:r>
            <a:r>
              <a:rPr lang="en-US" b="1"/>
              <a:t>motion</a:t>
            </a:r>
            <a:r>
              <a:rPr lang="en-US"/>
              <a:t> is the change of location or position of an object with respect to time . Motion is always observed and measured related to a frame of reference.</a:t>
            </a:r>
            <a:endParaRPr lang="es-ES"/>
          </a:p>
        </p:txBody>
      </p:sp>
      <p:sp>
        <p:nvSpPr>
          <p:cNvPr id="9" name="8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43D1C"/>
                </a:solidFill>
                <a:effectLst>
                  <a:outerShdw blurRad="63500" dir="3600000" algn="tl" rotWithShape="0">
                    <a:srgbClr val="000000">
                      <a:alpha val="70000"/>
                    </a:srgbClr>
                  </a:outerShdw>
                </a:effectLst>
              </a:rPr>
              <a:t>EXERCISE 16</a:t>
            </a:r>
            <a:endParaRPr lang="es-ES" sz="6000" dirty="0">
              <a:solidFill>
                <a:srgbClr val="E43D1C"/>
              </a:solidFill>
            </a:endParaRPr>
          </a:p>
        </p:txBody>
      </p:sp>
      <p:sp>
        <p:nvSpPr>
          <p:cNvPr id="31747" name="4 Rectángulo"/>
          <p:cNvSpPr>
            <a:spLocks noChangeArrowheads="1"/>
          </p:cNvSpPr>
          <p:nvPr/>
        </p:nvSpPr>
        <p:spPr bwMode="auto">
          <a:xfrm>
            <a:off x="0" y="785813"/>
            <a:ext cx="9144000" cy="461962"/>
          </a:xfrm>
          <a:prstGeom prst="rect">
            <a:avLst/>
          </a:prstGeom>
          <a:noFill/>
          <a:ln w="9525">
            <a:noFill/>
            <a:miter lim="800000"/>
            <a:headEnd/>
            <a:tailEnd/>
          </a:ln>
        </p:spPr>
        <p:txBody>
          <a:bodyPr>
            <a:spAutoFit/>
          </a:bodyPr>
          <a:lstStyle/>
          <a:p>
            <a:r>
              <a:rPr lang="en-US" sz="2400"/>
              <a:t>Given the following values tables, answer the following questions.</a:t>
            </a:r>
            <a:endParaRPr lang="es-ES" sz="2400"/>
          </a:p>
        </p:txBody>
      </p:sp>
      <p:graphicFrame>
        <p:nvGraphicFramePr>
          <p:cNvPr id="6" name="5 Tabla"/>
          <p:cNvGraphicFramePr>
            <a:graphicFrameLocks noGrp="1"/>
          </p:cNvGraphicFramePr>
          <p:nvPr/>
        </p:nvGraphicFramePr>
        <p:xfrm>
          <a:off x="357188" y="1992313"/>
          <a:ext cx="1857375" cy="4449762"/>
        </p:xfrm>
        <a:graphic>
          <a:graphicData uri="http://schemas.openxmlformats.org/drawingml/2006/table">
            <a:tbl>
              <a:tblPr firstRow="1" bandRow="1">
                <a:tableStyleId>{5C22544A-7EE6-4342-B048-85BDC9FD1C3A}</a:tableStyleId>
              </a:tblPr>
              <a:tblGrid>
                <a:gridCol w="904892"/>
                <a:gridCol w="952496"/>
              </a:tblGrid>
              <a:tr h="370840">
                <a:tc>
                  <a:txBody>
                    <a:bodyPr/>
                    <a:lstStyle/>
                    <a:p>
                      <a:pPr algn="ctr"/>
                      <a:r>
                        <a:rPr lang="es-ES" dirty="0" smtClean="0">
                          <a:solidFill>
                            <a:schemeClr val="tx1"/>
                          </a:solidFill>
                        </a:rPr>
                        <a:t>s (m)</a:t>
                      </a:r>
                      <a:endParaRPr lang="es-E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630"/>
                    </a:solidFill>
                  </a:tcPr>
                </a:tc>
                <a:tc>
                  <a:txBody>
                    <a:bodyPr/>
                    <a:lstStyle/>
                    <a:p>
                      <a:pPr algn="ctr"/>
                      <a:r>
                        <a:rPr lang="es-ES" dirty="0" smtClean="0">
                          <a:solidFill>
                            <a:schemeClr val="tx1"/>
                          </a:solidFill>
                        </a:rPr>
                        <a:t>t (s)</a:t>
                      </a:r>
                      <a:endParaRPr lang="es-E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630"/>
                    </a:solidFill>
                  </a:tcPr>
                </a:tc>
              </a:tr>
              <a:tr h="370840">
                <a:tc>
                  <a:txBody>
                    <a:bodyPr/>
                    <a:lstStyle/>
                    <a:p>
                      <a:pPr algn="ctr"/>
                      <a:r>
                        <a:rPr lang="es-ES" dirty="0" smtClean="0"/>
                        <a:t>2</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0</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4,5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1</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7</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2</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9,5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3</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12</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14,5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17</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6</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19,5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7</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22</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8</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24,5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27</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10</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graphicFrame>
        <p:nvGraphicFramePr>
          <p:cNvPr id="9" name="8 Tabla"/>
          <p:cNvGraphicFramePr>
            <a:graphicFrameLocks noGrp="1"/>
          </p:cNvGraphicFramePr>
          <p:nvPr/>
        </p:nvGraphicFramePr>
        <p:xfrm>
          <a:off x="2500313" y="2000250"/>
          <a:ext cx="1857375" cy="4449763"/>
        </p:xfrm>
        <a:graphic>
          <a:graphicData uri="http://schemas.openxmlformats.org/drawingml/2006/table">
            <a:tbl>
              <a:tblPr firstRow="1" bandRow="1">
                <a:tableStyleId>{5C22544A-7EE6-4342-B048-85BDC9FD1C3A}</a:tableStyleId>
              </a:tblPr>
              <a:tblGrid>
                <a:gridCol w="904892"/>
                <a:gridCol w="952496"/>
              </a:tblGrid>
              <a:tr h="370840">
                <a:tc>
                  <a:txBody>
                    <a:bodyPr/>
                    <a:lstStyle/>
                    <a:p>
                      <a:pPr algn="ctr"/>
                      <a:r>
                        <a:rPr lang="es-ES" dirty="0" smtClean="0">
                          <a:solidFill>
                            <a:schemeClr val="tx1"/>
                          </a:solidFill>
                        </a:rPr>
                        <a:t>s (m)</a:t>
                      </a:r>
                      <a:endParaRPr lang="es-E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630"/>
                    </a:solidFill>
                  </a:tcPr>
                </a:tc>
                <a:tc>
                  <a:txBody>
                    <a:bodyPr/>
                    <a:lstStyle/>
                    <a:p>
                      <a:pPr algn="ctr"/>
                      <a:r>
                        <a:rPr lang="es-ES" dirty="0" smtClean="0">
                          <a:solidFill>
                            <a:schemeClr val="tx1"/>
                          </a:solidFill>
                        </a:rPr>
                        <a:t>t (s)</a:t>
                      </a:r>
                      <a:endParaRPr lang="es-E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630"/>
                    </a:solidFill>
                  </a:tcPr>
                </a:tc>
              </a:tr>
              <a:tr h="370840">
                <a:tc>
                  <a:txBody>
                    <a:bodyPr/>
                    <a:lstStyle/>
                    <a:p>
                      <a:pPr algn="ctr"/>
                      <a:r>
                        <a:rPr lang="es-ES" dirty="0" smtClean="0"/>
                        <a:t>0</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0</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2</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1</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2</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3</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14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20</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27</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6</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35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7</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44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8</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54</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9</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70840">
                <a:tc>
                  <a:txBody>
                    <a:bodyPr/>
                    <a:lstStyle/>
                    <a:p>
                      <a:pPr algn="ctr"/>
                      <a:r>
                        <a:rPr lang="es-ES" dirty="0" smtClean="0"/>
                        <a:t>65</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dirty="0" smtClean="0"/>
                        <a:t>10</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31830" name="9 CuadroTexto"/>
          <p:cNvSpPr txBox="1">
            <a:spLocks noChangeArrowheads="1"/>
          </p:cNvSpPr>
          <p:nvPr/>
        </p:nvSpPr>
        <p:spPr bwMode="auto">
          <a:xfrm>
            <a:off x="357188" y="1571625"/>
            <a:ext cx="1857375" cy="369888"/>
          </a:xfrm>
          <a:prstGeom prst="rect">
            <a:avLst/>
          </a:prstGeom>
          <a:noFill/>
          <a:ln w="9525">
            <a:noFill/>
            <a:miter lim="800000"/>
            <a:headEnd/>
            <a:tailEnd/>
          </a:ln>
        </p:spPr>
        <p:txBody>
          <a:bodyPr>
            <a:spAutoFit/>
          </a:bodyPr>
          <a:lstStyle/>
          <a:p>
            <a:r>
              <a:rPr lang="es-ES" b="1">
                <a:solidFill>
                  <a:srgbClr val="EC6630"/>
                </a:solidFill>
              </a:rPr>
              <a:t>Values table A</a:t>
            </a:r>
          </a:p>
        </p:txBody>
      </p:sp>
      <p:sp>
        <p:nvSpPr>
          <p:cNvPr id="31831" name="10 CuadroTexto"/>
          <p:cNvSpPr txBox="1">
            <a:spLocks noChangeArrowheads="1"/>
          </p:cNvSpPr>
          <p:nvPr/>
        </p:nvSpPr>
        <p:spPr bwMode="auto">
          <a:xfrm>
            <a:off x="2500313" y="1571625"/>
            <a:ext cx="1857375" cy="369888"/>
          </a:xfrm>
          <a:prstGeom prst="rect">
            <a:avLst/>
          </a:prstGeom>
          <a:noFill/>
          <a:ln w="9525">
            <a:noFill/>
            <a:miter lim="800000"/>
            <a:headEnd/>
            <a:tailEnd/>
          </a:ln>
        </p:spPr>
        <p:txBody>
          <a:bodyPr>
            <a:spAutoFit/>
          </a:bodyPr>
          <a:lstStyle/>
          <a:p>
            <a:r>
              <a:rPr lang="es-ES" b="1">
                <a:solidFill>
                  <a:srgbClr val="EC6630"/>
                </a:solidFill>
              </a:rPr>
              <a:t>Values table B</a:t>
            </a:r>
          </a:p>
        </p:txBody>
      </p:sp>
      <p:sp>
        <p:nvSpPr>
          <p:cNvPr id="12" name="11 Rectángulo"/>
          <p:cNvSpPr/>
          <p:nvPr/>
        </p:nvSpPr>
        <p:spPr>
          <a:xfrm>
            <a:off x="4700588" y="2028825"/>
            <a:ext cx="4086225" cy="4400550"/>
          </a:xfrm>
          <a:prstGeom prst="rect">
            <a:avLst/>
          </a:prstGeom>
          <a:solidFill>
            <a:schemeClr val="accent4">
              <a:lumMod val="20000"/>
              <a:lumOff val="80000"/>
            </a:schemeClr>
          </a:solidFill>
        </p:spPr>
        <p:txBody>
          <a:bodyPr>
            <a:spAutoFit/>
          </a:bodyPr>
          <a:lstStyle/>
          <a:p>
            <a:pPr marL="342900" indent="-342900" algn="just">
              <a:buFont typeface="+mj-lt"/>
              <a:buAutoNum type="alphaUcPeriod"/>
              <a:defRPr/>
            </a:pPr>
            <a:r>
              <a:rPr lang="en-US" sz="2000" dirty="0"/>
              <a:t>Draw the graph s/t of each movement.</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Calculate the average speed in the first five seconds for each values table.</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Calculate the average speed in the time elapsed from the second five to the second ten for each values table.</a:t>
            </a:r>
          </a:p>
          <a:p>
            <a:pPr marL="342900" indent="-342900" algn="just">
              <a:buFont typeface="+mj-lt"/>
              <a:buAutoNum type="alphaUcPeriod"/>
              <a:defRPr/>
            </a:pPr>
            <a:endParaRPr lang="en-US" sz="2000" dirty="0"/>
          </a:p>
          <a:p>
            <a:pPr marL="342900" indent="-342900" algn="just">
              <a:buFont typeface="+mj-lt"/>
              <a:buAutoNum type="alphaUcPeriod"/>
              <a:defRPr/>
            </a:pPr>
            <a:r>
              <a:rPr lang="en-US" sz="2000" dirty="0"/>
              <a:t>Indicate the type of movement represented in each graph.</a:t>
            </a:r>
          </a:p>
        </p:txBody>
      </p:sp>
      <p:sp>
        <p:nvSpPr>
          <p:cNvPr id="10" name="9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43D1C"/>
                </a:solidFill>
                <a:effectLst>
                  <a:outerShdw blurRad="63500" dir="3600000" algn="tl" rotWithShape="0">
                    <a:srgbClr val="000000">
                      <a:alpha val="70000"/>
                    </a:srgbClr>
                  </a:outerShdw>
                </a:effectLst>
              </a:rPr>
              <a:t>EXERCISE 17</a:t>
            </a:r>
            <a:endParaRPr lang="es-ES" sz="6000" dirty="0">
              <a:solidFill>
                <a:srgbClr val="E43D1C"/>
              </a:solidFill>
            </a:endParaRPr>
          </a:p>
        </p:txBody>
      </p:sp>
      <p:sp>
        <p:nvSpPr>
          <p:cNvPr id="32771" name="2 CuadroTexto"/>
          <p:cNvSpPr txBox="1">
            <a:spLocks noChangeArrowheads="1"/>
          </p:cNvSpPr>
          <p:nvPr/>
        </p:nvSpPr>
        <p:spPr bwMode="auto">
          <a:xfrm>
            <a:off x="357188" y="1000125"/>
            <a:ext cx="5929312" cy="523875"/>
          </a:xfrm>
          <a:prstGeom prst="rect">
            <a:avLst/>
          </a:prstGeom>
          <a:noFill/>
          <a:ln w="9525">
            <a:noFill/>
            <a:miter lim="800000"/>
            <a:headEnd/>
            <a:tailEnd/>
          </a:ln>
        </p:spPr>
        <p:txBody>
          <a:bodyPr>
            <a:spAutoFit/>
          </a:bodyPr>
          <a:lstStyle/>
          <a:p>
            <a:r>
              <a:rPr lang="es-ES" sz="2800"/>
              <a:t>Complete the  following chart:</a:t>
            </a:r>
          </a:p>
        </p:txBody>
      </p:sp>
      <p:graphicFrame>
        <p:nvGraphicFramePr>
          <p:cNvPr id="5" name="4 Tabla"/>
          <p:cNvGraphicFramePr>
            <a:graphicFrameLocks noGrp="1"/>
          </p:cNvGraphicFramePr>
          <p:nvPr/>
        </p:nvGraphicFramePr>
        <p:xfrm>
          <a:off x="752475" y="3857625"/>
          <a:ext cx="7605713" cy="2312988"/>
        </p:xfrm>
        <a:graphic>
          <a:graphicData uri="http://schemas.openxmlformats.org/drawingml/2006/table">
            <a:tbl>
              <a:tblPr firstRow="1" bandRow="1">
                <a:tableStyleId>{5C22544A-7EE6-4342-B048-85BDC9FD1C3A}</a:tableStyleId>
              </a:tblPr>
              <a:tblGrid>
                <a:gridCol w="3802711"/>
                <a:gridCol w="3802711"/>
              </a:tblGrid>
              <a:tr h="462663">
                <a:tc>
                  <a:txBody>
                    <a:bodyPr/>
                    <a:lstStyle/>
                    <a:p>
                      <a:pPr algn="ctr"/>
                      <a:r>
                        <a:rPr lang="es-ES" sz="2200" dirty="0" smtClean="0">
                          <a:solidFill>
                            <a:schemeClr val="tx1"/>
                          </a:solidFill>
                        </a:rPr>
                        <a:t>MASS</a:t>
                      </a: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630"/>
                    </a:solidFill>
                  </a:tcPr>
                </a:tc>
                <a:tc>
                  <a:txBody>
                    <a:bodyPr/>
                    <a:lstStyle/>
                    <a:p>
                      <a:pPr algn="ctr"/>
                      <a:r>
                        <a:rPr lang="es-ES" sz="2200" dirty="0" smtClean="0">
                          <a:solidFill>
                            <a:schemeClr val="tx1"/>
                          </a:solidFill>
                        </a:rPr>
                        <a:t>WEIGHT</a:t>
                      </a: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6630"/>
                    </a:solidFill>
                  </a:tcPr>
                </a:tc>
              </a:tr>
              <a:tr h="462663">
                <a:tc>
                  <a:txBody>
                    <a:bodyPr/>
                    <a:lstStyle/>
                    <a:p>
                      <a:pPr algn="ctr"/>
                      <a:r>
                        <a:rPr lang="es-ES" sz="2200" dirty="0" smtClean="0">
                          <a:solidFill>
                            <a:schemeClr val="tx1"/>
                          </a:solidFill>
                        </a:rPr>
                        <a:t>5 g</a:t>
                      </a: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62663">
                <a:tc>
                  <a:txBody>
                    <a:bodyPr/>
                    <a:lstStyle/>
                    <a:p>
                      <a:pPr algn="ct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sz="2200" dirty="0" smtClean="0">
                          <a:solidFill>
                            <a:schemeClr val="tx1"/>
                          </a:solidFill>
                        </a:rPr>
                        <a:t>30 N</a:t>
                      </a: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62663">
                <a:tc>
                  <a:txBody>
                    <a:bodyPr/>
                    <a:lstStyle/>
                    <a:p>
                      <a:pPr algn="ctr"/>
                      <a:r>
                        <a:rPr lang="es-ES" sz="2200" dirty="0" smtClean="0">
                          <a:solidFill>
                            <a:schemeClr val="tx1"/>
                          </a:solidFill>
                        </a:rPr>
                        <a:t>3,</a:t>
                      </a:r>
                      <a:r>
                        <a:rPr lang="es-ES" sz="2200" baseline="0" dirty="0" smtClean="0">
                          <a:solidFill>
                            <a:schemeClr val="tx1"/>
                          </a:solidFill>
                        </a:rPr>
                        <a:t> 2 kg</a:t>
                      </a: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62663">
                <a:tc>
                  <a:txBody>
                    <a:bodyPr/>
                    <a:lstStyle/>
                    <a:p>
                      <a:pPr algn="ct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s-ES" sz="2200" dirty="0" smtClean="0">
                          <a:solidFill>
                            <a:schemeClr val="tx1"/>
                          </a:solidFill>
                        </a:rPr>
                        <a:t>100 N</a:t>
                      </a:r>
                      <a:endParaRPr lang="es-ES" sz="2200" dirty="0">
                        <a:solidFill>
                          <a:schemeClr val="tx1"/>
                        </a:solidFill>
                      </a:endParaRPr>
                    </a:p>
                  </a:txBody>
                  <a:tcPr marL="114081" marR="114081" marT="57041" marB="570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bl>
          </a:graphicData>
        </a:graphic>
      </p:graphicFrame>
      <p:sp>
        <p:nvSpPr>
          <p:cNvPr id="16" name="15 Llamada con línea 2 (borde y barra de énfasis)"/>
          <p:cNvSpPr/>
          <p:nvPr/>
        </p:nvSpPr>
        <p:spPr>
          <a:xfrm>
            <a:off x="3143250" y="1857375"/>
            <a:ext cx="4572000" cy="1328738"/>
          </a:xfrm>
          <a:prstGeom prst="accentBorderCallout2">
            <a:avLst/>
          </a:prstGeom>
          <a:solidFill>
            <a:schemeClr val="accent6">
              <a:lumMod val="60000"/>
              <a:lumOff val="40000"/>
            </a:schemeClr>
          </a:solidFill>
          <a:ln>
            <a:solidFill>
              <a:srgbClr val="EC66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dirty="0">
                <a:solidFill>
                  <a:schemeClr val="tx1"/>
                </a:solidFill>
                <a:latin typeface="Arial" pitchFamily="34" charset="0"/>
                <a:cs typeface="Arial" pitchFamily="34" charset="0"/>
              </a:rPr>
              <a:t>Remember that for calculating the weight of an object on the Earth, you have to multiply by 9,8 the value of its mass expressed in kilograms.</a:t>
            </a:r>
          </a:p>
        </p:txBody>
      </p:sp>
      <p:sp>
        <p:nvSpPr>
          <p:cNvPr id="6" name="5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18</a:t>
            </a:r>
            <a:endParaRPr lang="es-ES" sz="6000" dirty="0">
              <a:solidFill>
                <a:srgbClr val="E75335"/>
              </a:solidFill>
            </a:endParaRPr>
          </a:p>
        </p:txBody>
      </p:sp>
      <p:sp>
        <p:nvSpPr>
          <p:cNvPr id="33795" name="2 Rectángulo"/>
          <p:cNvSpPr>
            <a:spLocks noChangeArrowheads="1"/>
          </p:cNvSpPr>
          <p:nvPr/>
        </p:nvSpPr>
        <p:spPr bwMode="auto">
          <a:xfrm>
            <a:off x="0" y="904875"/>
            <a:ext cx="9144000" cy="523875"/>
          </a:xfrm>
          <a:prstGeom prst="rect">
            <a:avLst/>
          </a:prstGeom>
          <a:noFill/>
          <a:ln w="9525">
            <a:noFill/>
            <a:miter lim="800000"/>
            <a:headEnd/>
            <a:tailEnd/>
          </a:ln>
        </p:spPr>
        <p:txBody>
          <a:bodyPr>
            <a:spAutoFit/>
          </a:bodyPr>
          <a:lstStyle/>
          <a:p>
            <a:pPr algn="just"/>
            <a:r>
              <a:rPr lang="en-US" sz="2800"/>
              <a:t>Tell if the following affirmations  are true or false.</a:t>
            </a:r>
            <a:endParaRPr lang="es-ES" sz="2800"/>
          </a:p>
        </p:txBody>
      </p:sp>
      <p:sp>
        <p:nvSpPr>
          <p:cNvPr id="33796" name="5 Rectángulo"/>
          <p:cNvSpPr>
            <a:spLocks noChangeArrowheads="1"/>
          </p:cNvSpPr>
          <p:nvPr/>
        </p:nvSpPr>
        <p:spPr bwMode="auto">
          <a:xfrm>
            <a:off x="142875" y="1739900"/>
            <a:ext cx="8858250" cy="4832350"/>
          </a:xfrm>
          <a:prstGeom prst="rect">
            <a:avLst/>
          </a:prstGeom>
          <a:solidFill>
            <a:srgbClr val="E98051"/>
          </a:solidFill>
          <a:ln w="9525">
            <a:noFill/>
            <a:miter lim="800000"/>
            <a:headEnd/>
            <a:tailEnd/>
          </a:ln>
        </p:spPr>
        <p:txBody>
          <a:bodyPr>
            <a:spAutoFit/>
          </a:bodyPr>
          <a:lstStyle/>
          <a:p>
            <a:pPr marL="514350" indent="-514350">
              <a:buFont typeface="Calibri" pitchFamily="34" charset="0"/>
              <a:buAutoNum type="alphaUcPeriod"/>
            </a:pPr>
            <a:r>
              <a:rPr lang="en-US" sz="2800"/>
              <a:t>You weigh the same wherever you are.</a:t>
            </a:r>
          </a:p>
          <a:p>
            <a:pPr marL="514350" indent="-514350">
              <a:buFont typeface="Calibri" pitchFamily="34" charset="0"/>
              <a:buAutoNum type="alphaUcPeriod"/>
            </a:pPr>
            <a:endParaRPr lang="en-US" sz="2800"/>
          </a:p>
          <a:p>
            <a:pPr marL="514350" indent="-514350">
              <a:buFont typeface="Calibri" pitchFamily="34" charset="0"/>
              <a:buAutoNum type="alphaUcPeriod"/>
            </a:pPr>
            <a:r>
              <a:rPr lang="en-US" sz="2800"/>
              <a:t>Two objects with the same mass, weigh always the same.</a:t>
            </a:r>
          </a:p>
          <a:p>
            <a:pPr marL="514350" indent="-514350">
              <a:buFont typeface="Calibri" pitchFamily="34" charset="0"/>
              <a:buAutoNum type="alphaUcPeriod"/>
            </a:pPr>
            <a:endParaRPr lang="en-US" sz="2800"/>
          </a:p>
          <a:p>
            <a:pPr marL="514350" indent="-514350">
              <a:buFont typeface="Calibri" pitchFamily="34" charset="0"/>
              <a:buAutoNum type="alphaUcPeriod"/>
            </a:pPr>
            <a:r>
              <a:rPr lang="en-US" sz="2800"/>
              <a:t>You have the same mass wherever you are.</a:t>
            </a:r>
          </a:p>
          <a:p>
            <a:pPr marL="514350" indent="-514350">
              <a:buFont typeface="Calibri" pitchFamily="34" charset="0"/>
              <a:buAutoNum type="alphaUcPeriod"/>
            </a:pPr>
            <a:endParaRPr lang="en-US" sz="2800"/>
          </a:p>
          <a:p>
            <a:pPr marL="514350" indent="-514350">
              <a:buFont typeface="Calibri" pitchFamily="34" charset="0"/>
              <a:buAutoNum type="alphaUcPeriod"/>
            </a:pPr>
            <a:r>
              <a:rPr lang="en-US" sz="2800"/>
              <a:t>Your father has a lot of force.</a:t>
            </a:r>
          </a:p>
          <a:p>
            <a:pPr marL="514350" indent="-514350">
              <a:buFont typeface="Calibri" pitchFamily="34" charset="0"/>
              <a:buAutoNum type="alphaUcPeriod"/>
            </a:pPr>
            <a:endParaRPr lang="en-US" sz="2800"/>
          </a:p>
          <a:p>
            <a:pPr marL="514350" indent="-514350">
              <a:buFont typeface="Calibri" pitchFamily="34" charset="0"/>
              <a:buAutoNum type="alphaUcPeriod"/>
            </a:pPr>
            <a:r>
              <a:rPr lang="en-US" sz="2800"/>
              <a:t>The SI unit of force is the kilogram (kg). </a:t>
            </a:r>
          </a:p>
          <a:p>
            <a:pPr marL="514350" indent="-514350">
              <a:buFont typeface="Calibri" pitchFamily="34" charset="0"/>
              <a:buAutoNum type="alphaUcPeriod"/>
            </a:pPr>
            <a:endParaRPr lang="es-ES" sz="2800"/>
          </a:p>
        </p:txBody>
      </p:sp>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19</a:t>
            </a:r>
            <a:endParaRPr lang="es-ES" sz="6000" dirty="0">
              <a:solidFill>
                <a:srgbClr val="E75335"/>
              </a:solidFill>
            </a:endParaRPr>
          </a:p>
        </p:txBody>
      </p:sp>
      <p:sp>
        <p:nvSpPr>
          <p:cNvPr id="34819" name="2 Rectángulo"/>
          <p:cNvSpPr>
            <a:spLocks noChangeArrowheads="1"/>
          </p:cNvSpPr>
          <p:nvPr/>
        </p:nvSpPr>
        <p:spPr bwMode="auto">
          <a:xfrm>
            <a:off x="0" y="714375"/>
            <a:ext cx="5364163" cy="523875"/>
          </a:xfrm>
          <a:prstGeom prst="rect">
            <a:avLst/>
          </a:prstGeom>
          <a:noFill/>
          <a:ln w="9525">
            <a:noFill/>
            <a:miter lim="800000"/>
            <a:headEnd/>
            <a:tailEnd/>
          </a:ln>
        </p:spPr>
        <p:txBody>
          <a:bodyPr wrap="none">
            <a:spAutoFit/>
          </a:bodyPr>
          <a:lstStyle/>
          <a:p>
            <a:r>
              <a:rPr lang="es-ES" sz="2800"/>
              <a:t>Unscramble the following words:</a:t>
            </a:r>
          </a:p>
        </p:txBody>
      </p:sp>
      <p:sp>
        <p:nvSpPr>
          <p:cNvPr id="34820" name="4 CuadroTexto"/>
          <p:cNvSpPr txBox="1">
            <a:spLocks noChangeArrowheads="1"/>
          </p:cNvSpPr>
          <p:nvPr/>
        </p:nvSpPr>
        <p:spPr bwMode="auto">
          <a:xfrm>
            <a:off x="1214438" y="1285875"/>
            <a:ext cx="5214937" cy="5354638"/>
          </a:xfrm>
          <a:prstGeom prst="rect">
            <a:avLst/>
          </a:prstGeom>
          <a:solidFill>
            <a:srgbClr val="E98051"/>
          </a:solidFill>
          <a:ln w="28575">
            <a:solidFill>
              <a:srgbClr val="E75335"/>
            </a:solidFill>
            <a:miter lim="800000"/>
            <a:headEnd/>
            <a:tailEnd/>
          </a:ln>
        </p:spPr>
        <p:txBody>
          <a:bodyPr>
            <a:spAutoFit/>
          </a:bodyPr>
          <a:lstStyle/>
          <a:p>
            <a:pPr marL="342900" indent="-342900">
              <a:buFont typeface="Calibri" pitchFamily="34" charset="0"/>
              <a:buAutoNum type="alphaUcPeriod"/>
            </a:pPr>
            <a:r>
              <a:rPr lang="es-ES"/>
              <a:t>aliptelcli  		_ _ _ _ _ _ _ _ _ _ </a:t>
            </a:r>
          </a:p>
          <a:p>
            <a:pPr marL="342900" indent="-342900">
              <a:buFont typeface="Calibri" pitchFamily="34" charset="0"/>
              <a:buAutoNum type="alphaUcPeriod"/>
            </a:pPr>
            <a:endParaRPr lang="es-ES"/>
          </a:p>
          <a:p>
            <a:pPr marL="342900" indent="-342900">
              <a:buFont typeface="Calibri" pitchFamily="34" charset="0"/>
              <a:buAutoNum type="alphaUcPeriod"/>
            </a:pPr>
            <a:r>
              <a:rPr lang="es-ES"/>
              <a:t>torib 			_ _ _ _ _</a:t>
            </a:r>
          </a:p>
          <a:p>
            <a:pPr marL="342900" indent="-342900">
              <a:buFont typeface="Calibri" pitchFamily="34" charset="0"/>
              <a:buAutoNum type="alphaUcPeriod"/>
            </a:pPr>
            <a:endParaRPr lang="es-ES"/>
          </a:p>
          <a:p>
            <a:pPr marL="342900" indent="-342900">
              <a:buFont typeface="Calibri" pitchFamily="34" charset="0"/>
              <a:buAutoNum type="alphaUcPeriod"/>
            </a:pPr>
            <a:r>
              <a:rPr lang="es-ES"/>
              <a:t>medtnaoerym		_ _ _ _ _ _ _ _ _ _ _  </a:t>
            </a:r>
          </a:p>
          <a:p>
            <a:pPr marL="342900" indent="-342900">
              <a:buFont typeface="Calibri" pitchFamily="34" charset="0"/>
              <a:buAutoNum type="alphaUcPeriod"/>
            </a:pPr>
            <a:endParaRPr lang="es-ES"/>
          </a:p>
          <a:p>
            <a:pPr marL="342900" indent="-342900">
              <a:buFont typeface="Calibri" pitchFamily="34" charset="0"/>
              <a:buAutoNum type="alphaUcPeriod"/>
            </a:pPr>
            <a:r>
              <a:rPr lang="es-ES"/>
              <a:t>learabvi		_ _ _ _ _ _ _ _ </a:t>
            </a:r>
          </a:p>
          <a:p>
            <a:pPr marL="342900" indent="-342900">
              <a:buFont typeface="Calibri" pitchFamily="34" charset="0"/>
              <a:buAutoNum type="alphaUcPeriod"/>
            </a:pPr>
            <a:endParaRPr lang="es-ES"/>
          </a:p>
          <a:p>
            <a:pPr marL="342900" indent="-342900">
              <a:buFont typeface="Calibri" pitchFamily="34" charset="0"/>
              <a:buAutoNum type="alphaUcPeriod"/>
            </a:pPr>
            <a:r>
              <a:rPr lang="es-ES"/>
              <a:t>tsepe			_ _ _ _ _  </a:t>
            </a:r>
          </a:p>
          <a:p>
            <a:pPr marL="342900" indent="-342900">
              <a:buFont typeface="Calibri" pitchFamily="34" charset="0"/>
              <a:buAutoNum type="alphaUcPeriod"/>
            </a:pPr>
            <a:endParaRPr lang="es-ES"/>
          </a:p>
          <a:p>
            <a:pPr marL="342900" indent="-342900">
              <a:buFont typeface="Calibri" pitchFamily="34" charset="0"/>
              <a:buAutoNum type="alphaUcPeriod"/>
            </a:pPr>
            <a:r>
              <a:rPr lang="es-ES"/>
              <a:t>shtyipics		_ _ _ _ _ _ _ _ _  </a:t>
            </a:r>
          </a:p>
          <a:p>
            <a:pPr marL="342900" indent="-342900">
              <a:buFont typeface="Calibri" pitchFamily="34" charset="0"/>
              <a:buAutoNum type="alphaUcPeriod"/>
            </a:pPr>
            <a:endParaRPr lang="es-ES"/>
          </a:p>
          <a:p>
            <a:pPr marL="342900" indent="-342900">
              <a:buFont typeface="Calibri" pitchFamily="34" charset="0"/>
              <a:buAutoNum type="alphaUcPeriod"/>
            </a:pPr>
            <a:r>
              <a:rPr lang="es-ES"/>
              <a:t>taph			_ _ _ _  </a:t>
            </a:r>
          </a:p>
          <a:p>
            <a:pPr marL="342900" indent="-342900">
              <a:buFont typeface="Calibri" pitchFamily="34" charset="0"/>
              <a:buAutoNum type="alphaUcPeriod"/>
            </a:pPr>
            <a:endParaRPr lang="es-ES"/>
          </a:p>
          <a:p>
            <a:pPr marL="342900" indent="-342900">
              <a:buFont typeface="Calibri" pitchFamily="34" charset="0"/>
              <a:buAutoNum type="alphaUcPeriod"/>
            </a:pPr>
            <a:r>
              <a:rPr lang="es-ES"/>
              <a:t>calbane		_ _ _ _ _ _ _ </a:t>
            </a:r>
          </a:p>
          <a:p>
            <a:pPr marL="342900" indent="-342900">
              <a:buFont typeface="Calibri" pitchFamily="34" charset="0"/>
              <a:buAutoNum type="alphaUcPeriod"/>
            </a:pPr>
            <a:endParaRPr lang="es-ES"/>
          </a:p>
          <a:p>
            <a:pPr marL="342900" indent="-342900">
              <a:buFont typeface="Calibri" pitchFamily="34" charset="0"/>
              <a:buAutoNum type="alphaUcPeriod"/>
            </a:pPr>
            <a:r>
              <a:rPr lang="es-ES"/>
              <a:t>irclucar		_ _ _ _ _ _ _ _</a:t>
            </a:r>
          </a:p>
          <a:p>
            <a:pPr marL="342900" indent="-342900">
              <a:buFont typeface="Calibri" pitchFamily="34" charset="0"/>
              <a:buAutoNum type="alphaUcPeriod"/>
            </a:pPr>
            <a:endParaRPr lang="es-ES"/>
          </a:p>
          <a:p>
            <a:pPr marL="342900" indent="-342900">
              <a:buFont typeface="Calibri" pitchFamily="34" charset="0"/>
              <a:buAutoNum type="alphaUcPeriod"/>
            </a:pPr>
            <a:r>
              <a:rPr lang="es-ES"/>
              <a:t>ghpcrai		_ _ _ _ _ _ _</a:t>
            </a:r>
          </a:p>
        </p:txBody>
      </p:sp>
      <p:sp>
        <p:nvSpPr>
          <p:cNvPr id="5" name="4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14338"/>
            <a:ext cx="8229600" cy="1143000"/>
          </a:xfrm>
        </p:spPr>
        <p:txBody>
          <a:bodyPr>
            <a:normAutofit/>
          </a:bodyPr>
          <a:lstStyle/>
          <a:p>
            <a:pPr>
              <a:defRPr/>
            </a:pPr>
            <a:r>
              <a:rPr lang="es-ES" sz="6000" b="1" dirty="0" smtClean="0">
                <a:ln w="18415" cmpd="sng">
                  <a:solidFill>
                    <a:schemeClr val="tx1"/>
                  </a:solidFill>
                  <a:prstDash val="solid"/>
                </a:ln>
                <a:solidFill>
                  <a:srgbClr val="E75335"/>
                </a:solidFill>
                <a:effectLst>
                  <a:outerShdw blurRad="63500" dir="3600000" algn="tl" rotWithShape="0">
                    <a:srgbClr val="000000">
                      <a:alpha val="70000"/>
                    </a:srgbClr>
                  </a:outerShdw>
                </a:effectLst>
              </a:rPr>
              <a:t>EXERCISE 20</a:t>
            </a:r>
            <a:endParaRPr lang="es-ES" sz="6000" dirty="0">
              <a:solidFill>
                <a:srgbClr val="E75335"/>
              </a:solidFill>
            </a:endParaRPr>
          </a:p>
        </p:txBody>
      </p:sp>
      <p:sp>
        <p:nvSpPr>
          <p:cNvPr id="35843" name="2 CuadroTexto"/>
          <p:cNvSpPr txBox="1">
            <a:spLocks noChangeArrowheads="1"/>
          </p:cNvSpPr>
          <p:nvPr/>
        </p:nvSpPr>
        <p:spPr bwMode="auto">
          <a:xfrm>
            <a:off x="214313" y="642938"/>
            <a:ext cx="4071937" cy="369887"/>
          </a:xfrm>
          <a:prstGeom prst="rect">
            <a:avLst/>
          </a:prstGeom>
          <a:noFill/>
          <a:ln w="9525">
            <a:noFill/>
            <a:miter lim="800000"/>
            <a:headEnd/>
            <a:tailEnd/>
          </a:ln>
        </p:spPr>
        <p:txBody>
          <a:bodyPr>
            <a:spAutoFit/>
          </a:bodyPr>
          <a:lstStyle/>
          <a:p>
            <a:r>
              <a:rPr lang="es-ES" b="1"/>
              <a:t>Revise your vocabulary</a:t>
            </a:r>
          </a:p>
        </p:txBody>
      </p:sp>
      <p:sp>
        <p:nvSpPr>
          <p:cNvPr id="35844" name="4 CuadroTexto"/>
          <p:cNvSpPr txBox="1">
            <a:spLocks noChangeArrowheads="1"/>
          </p:cNvSpPr>
          <p:nvPr/>
        </p:nvSpPr>
        <p:spPr bwMode="auto">
          <a:xfrm>
            <a:off x="214313" y="928688"/>
            <a:ext cx="7215187" cy="369887"/>
          </a:xfrm>
          <a:prstGeom prst="rect">
            <a:avLst/>
          </a:prstGeom>
          <a:noFill/>
          <a:ln w="9525">
            <a:noFill/>
            <a:miter lim="800000"/>
            <a:headEnd/>
            <a:tailEnd/>
          </a:ln>
        </p:spPr>
        <p:txBody>
          <a:bodyPr>
            <a:spAutoFit/>
          </a:bodyPr>
          <a:lstStyle/>
          <a:p>
            <a:r>
              <a:rPr lang="es-ES" b="1"/>
              <a:t>Choose a word and fill the blanks below</a:t>
            </a:r>
          </a:p>
        </p:txBody>
      </p:sp>
      <p:sp>
        <p:nvSpPr>
          <p:cNvPr id="35845" name="5 Rectángulo"/>
          <p:cNvSpPr>
            <a:spLocks noChangeArrowheads="1"/>
          </p:cNvSpPr>
          <p:nvPr/>
        </p:nvSpPr>
        <p:spPr bwMode="auto">
          <a:xfrm>
            <a:off x="214313" y="1214438"/>
            <a:ext cx="8715375" cy="738187"/>
          </a:xfrm>
          <a:prstGeom prst="rect">
            <a:avLst/>
          </a:prstGeom>
          <a:noFill/>
          <a:ln w="12700">
            <a:solidFill>
              <a:srgbClr val="E75335"/>
            </a:solidFill>
            <a:miter lim="800000"/>
            <a:headEnd/>
            <a:tailEnd/>
          </a:ln>
        </p:spPr>
        <p:txBody>
          <a:bodyPr>
            <a:spAutoFit/>
          </a:bodyPr>
          <a:lstStyle/>
          <a:p>
            <a:pPr algn="just"/>
            <a:r>
              <a:rPr lang="es-ES" sz="1400" b="1" i="1"/>
              <a:t>Position, speed, positive, deform, Speed, distance, ratio, interaction, Acceleration, measures, positions, Mass. Force, changing, negative, motion, final, Trayectory, Weight, position, initial, travelled,  fast, physical, force</a:t>
            </a:r>
          </a:p>
        </p:txBody>
      </p:sp>
      <p:sp>
        <p:nvSpPr>
          <p:cNvPr id="35846" name="6 CuadroTexto"/>
          <p:cNvSpPr txBox="1">
            <a:spLocks noChangeArrowheads="1"/>
          </p:cNvSpPr>
          <p:nvPr/>
        </p:nvSpPr>
        <p:spPr bwMode="auto">
          <a:xfrm>
            <a:off x="214313" y="2000250"/>
            <a:ext cx="8715375" cy="4800600"/>
          </a:xfrm>
          <a:prstGeom prst="rect">
            <a:avLst/>
          </a:prstGeom>
          <a:solidFill>
            <a:srgbClr val="E98051"/>
          </a:solidFill>
          <a:ln w="9525">
            <a:noFill/>
            <a:miter lim="800000"/>
            <a:headEnd/>
            <a:tailEnd/>
          </a:ln>
        </p:spPr>
        <p:txBody>
          <a:bodyPr>
            <a:spAutoFit/>
          </a:bodyPr>
          <a:lstStyle/>
          <a:p>
            <a:pPr marL="342900" indent="-342900" algn="just">
              <a:buFont typeface="Calibri" pitchFamily="34" charset="0"/>
              <a:buAutoNum type="alphaUcPeriod"/>
            </a:pPr>
            <a:r>
              <a:rPr lang="en-US"/>
              <a:t>In physics, …………… is change of location or …………….. of an object with respect to time . </a:t>
            </a:r>
            <a:endParaRPr lang="es-ES"/>
          </a:p>
          <a:p>
            <a:pPr marL="342900" indent="-342900" algn="just">
              <a:buFont typeface="Calibri" pitchFamily="34" charset="0"/>
              <a:buAutoNum type="alphaUcPeriod"/>
            </a:pPr>
            <a:r>
              <a:rPr lang="en-US"/>
              <a:t>…………………. is the path that a moving object follows through space</a:t>
            </a:r>
            <a:r>
              <a:rPr lang="es-ES"/>
              <a:t>.</a:t>
            </a:r>
          </a:p>
          <a:p>
            <a:pPr marL="342900" indent="-342900" algn="just">
              <a:buFont typeface="Calibri" pitchFamily="34" charset="0"/>
              <a:buAutoNum type="alphaUcPeriod"/>
            </a:pPr>
            <a:r>
              <a:rPr lang="en-US"/>
              <a:t>………………. is  where an object is located.</a:t>
            </a:r>
            <a:endParaRPr lang="es-ES"/>
          </a:p>
          <a:p>
            <a:pPr marL="342900" indent="-342900" algn="just">
              <a:buFont typeface="Calibri" pitchFamily="34" charset="0"/>
              <a:buAutoNum type="alphaUcPeriod"/>
            </a:pPr>
            <a:r>
              <a:rPr lang="en-US"/>
              <a:t>The ………………. travelled is equal to the subtraction between two …………….., the ……….. position minus the ………….. position if there is no change in the sense of the movement.</a:t>
            </a:r>
            <a:endParaRPr lang="es-ES"/>
          </a:p>
          <a:p>
            <a:pPr marL="342900" indent="-342900" algn="just">
              <a:buFont typeface="Calibri" pitchFamily="34" charset="0"/>
              <a:buAutoNum type="alphaUcPeriod"/>
            </a:pPr>
            <a:r>
              <a:rPr lang="es-ES"/>
              <a:t>The position can be either a …………….. number or a …………….. number but the distance ………………. is always a positive number. </a:t>
            </a:r>
          </a:p>
          <a:p>
            <a:pPr marL="342900" indent="-342900" algn="just">
              <a:buFont typeface="Calibri" pitchFamily="34" charset="0"/>
              <a:buAutoNum type="alphaUcPeriod"/>
            </a:pPr>
            <a:r>
              <a:rPr lang="en-US"/>
              <a:t>…………… is precisely how</a:t>
            </a:r>
            <a:r>
              <a:rPr lang="en-US" i="1"/>
              <a:t> </a:t>
            </a:r>
            <a:r>
              <a:rPr lang="en-US"/>
              <a:t>……… an object is moving. It is the ………. between the distance travelled and the time elapsed to do it.</a:t>
            </a:r>
            <a:endParaRPr lang="es-ES"/>
          </a:p>
          <a:p>
            <a:pPr marL="342900" indent="-342900" algn="just">
              <a:buFont typeface="Calibri" pitchFamily="34" charset="0"/>
              <a:buAutoNum type="alphaUcPeriod"/>
            </a:pPr>
            <a:r>
              <a:rPr lang="en-US"/>
              <a:t>…………………. is how</a:t>
            </a:r>
            <a:r>
              <a:rPr lang="en-US" i="1"/>
              <a:t> </a:t>
            </a:r>
            <a:r>
              <a:rPr lang="en-US"/>
              <a:t>fast the speed of an object is ………………….. .</a:t>
            </a:r>
          </a:p>
          <a:p>
            <a:pPr marL="342900" indent="-342900" algn="just">
              <a:buFont typeface="Calibri" pitchFamily="34" charset="0"/>
              <a:buAutoNum type="alphaUcPeriod"/>
            </a:pPr>
            <a:r>
              <a:rPr lang="en-US"/>
              <a:t>………… is a ……………. magnitude that measures the …………….. between two objects. </a:t>
            </a:r>
          </a:p>
          <a:p>
            <a:pPr marL="342900" indent="-342900" algn="just">
              <a:buFont typeface="Calibri" pitchFamily="34" charset="0"/>
              <a:buAutoNum type="alphaUcPeriod"/>
            </a:pPr>
            <a:r>
              <a:rPr lang="en-US"/>
              <a:t>The forces that act on objects can …………….. them or change their ………….. .</a:t>
            </a:r>
            <a:endParaRPr lang="es-ES"/>
          </a:p>
          <a:p>
            <a:pPr marL="342900" indent="-342900" algn="just">
              <a:buFont typeface="Calibri" pitchFamily="34" charset="0"/>
              <a:buAutoNum type="alphaUcPeriod"/>
            </a:pPr>
            <a:r>
              <a:rPr lang="en-US"/>
              <a:t>……………. is an inherent property that ……………… the amount of matter. </a:t>
            </a:r>
          </a:p>
          <a:p>
            <a:pPr marL="342900" indent="-342900" algn="just">
              <a:buFont typeface="Calibri" pitchFamily="34" charset="0"/>
              <a:buAutoNum type="alphaUcPeriod"/>
            </a:pPr>
            <a:r>
              <a:rPr lang="en-US"/>
              <a:t>……………… is the gravitational …………….. acting on an object. </a:t>
            </a:r>
          </a:p>
        </p:txBody>
      </p:sp>
      <p:sp>
        <p:nvSpPr>
          <p:cNvPr id="7" name="6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142900"/>
            <a:ext cx="8229600" cy="1143000"/>
          </a:xfrm>
          <a:ln>
            <a:solidFill>
              <a:schemeClr val="bg1"/>
            </a:solidFill>
          </a:ln>
        </p:spPr>
        <p:txBody>
          <a:bodyPr>
            <a:normAutofit/>
          </a:bodyPr>
          <a:lstStyle/>
          <a:p>
            <a:pPr eaLnBrk="1" hangingPunct="1">
              <a:defRPr/>
            </a:pPr>
            <a:r>
              <a:rPr lang="es-ES" sz="6000" b="1" dirty="0" smtClean="0">
                <a:ln w="12700">
                  <a:solidFill>
                    <a:schemeClr val="bg1"/>
                  </a:solidFill>
                  <a:prstDash val="solid"/>
                </a:ln>
                <a:solidFill>
                  <a:srgbClr val="E75335"/>
                </a:solidFill>
              </a:rPr>
              <a:t>GLOSSARY</a:t>
            </a:r>
            <a:endParaRPr lang="es-ES_tradnl" sz="6000" b="1" dirty="0" smtClean="0">
              <a:ln w="12700">
                <a:solidFill>
                  <a:schemeClr val="bg1"/>
                </a:solidFill>
                <a:prstDash val="solid"/>
              </a:ln>
              <a:solidFill>
                <a:srgbClr val="E75335"/>
              </a:solidFill>
            </a:endParaRPr>
          </a:p>
        </p:txBody>
      </p:sp>
      <p:sp>
        <p:nvSpPr>
          <p:cNvPr id="5" name="2 Marcador de contenido"/>
          <p:cNvSpPr>
            <a:spLocks noGrp="1"/>
          </p:cNvSpPr>
          <p:nvPr>
            <p:ph idx="1"/>
          </p:nvPr>
        </p:nvSpPr>
        <p:spPr>
          <a:xfrm>
            <a:off x="214282" y="785794"/>
            <a:ext cx="2880000" cy="5760000"/>
          </a:xfrm>
          <a:ln w="3175"/>
        </p:spPr>
        <p:txBody>
          <a:bodyPr rtlCol="0">
            <a:noAutofit/>
          </a:bodyPr>
          <a:lstStyle/>
          <a:p>
            <a:pPr>
              <a:spcBef>
                <a:spcPts val="600"/>
              </a:spcBef>
              <a:buFont typeface="Wingdings" pitchFamily="2" charset="2"/>
              <a:buChar char="q"/>
              <a:defRPr/>
            </a:pPr>
            <a:r>
              <a:rPr lang="en-US" sz="1600" b="1" dirty="0" smtClean="0">
                <a:solidFill>
                  <a:srgbClr val="E75335"/>
                </a:solidFill>
              </a:rPr>
              <a:t>Acceleration</a:t>
            </a:r>
            <a:endParaRPr lang="es-ES" sz="1600" b="1" dirty="0" smtClean="0">
              <a:solidFill>
                <a:srgbClr val="E75335"/>
              </a:solidFill>
            </a:endParaRPr>
          </a:p>
          <a:p>
            <a:pPr>
              <a:spcBef>
                <a:spcPts val="600"/>
              </a:spcBef>
              <a:buFont typeface="Wingdings" pitchFamily="2" charset="2"/>
              <a:buChar char="q"/>
              <a:defRPr/>
            </a:pPr>
            <a:r>
              <a:rPr lang="en-US" sz="1600" b="1" dirty="0" smtClean="0">
                <a:solidFill>
                  <a:srgbClr val="E75335"/>
                </a:solidFill>
              </a:rPr>
              <a:t>Average speed</a:t>
            </a:r>
            <a:endParaRPr lang="es-ES" sz="1600" b="1" dirty="0" smtClean="0">
              <a:solidFill>
                <a:srgbClr val="E75335"/>
              </a:solidFill>
            </a:endParaRPr>
          </a:p>
          <a:p>
            <a:pPr>
              <a:spcBef>
                <a:spcPts val="600"/>
              </a:spcBef>
              <a:buFont typeface="Wingdings" pitchFamily="2" charset="2"/>
              <a:buChar char="q"/>
              <a:defRPr/>
            </a:pPr>
            <a:r>
              <a:rPr lang="es-ES" sz="1600" b="1" dirty="0" smtClean="0">
                <a:solidFill>
                  <a:srgbClr val="E75335"/>
                </a:solidFill>
              </a:rPr>
              <a:t>Balance</a:t>
            </a:r>
          </a:p>
          <a:p>
            <a:pPr>
              <a:spcBef>
                <a:spcPts val="600"/>
              </a:spcBef>
              <a:buFont typeface="Wingdings" pitchFamily="2" charset="2"/>
              <a:buChar char="q"/>
              <a:defRPr/>
            </a:pPr>
            <a:r>
              <a:rPr lang="es-ES" sz="1600" b="1" dirty="0" smtClean="0">
                <a:solidFill>
                  <a:srgbClr val="E75335"/>
                </a:solidFill>
              </a:rPr>
              <a:t>Circle</a:t>
            </a:r>
          </a:p>
          <a:p>
            <a:pPr>
              <a:spcBef>
                <a:spcPts val="600"/>
              </a:spcBef>
              <a:buFont typeface="Wingdings" pitchFamily="2" charset="2"/>
              <a:buChar char="q"/>
              <a:defRPr/>
            </a:pPr>
            <a:r>
              <a:rPr lang="es-ES" sz="1600" b="1" dirty="0" smtClean="0">
                <a:solidFill>
                  <a:srgbClr val="E75335"/>
                </a:solidFill>
              </a:rPr>
              <a:t>Circular</a:t>
            </a:r>
          </a:p>
          <a:p>
            <a:pPr>
              <a:spcBef>
                <a:spcPts val="600"/>
              </a:spcBef>
              <a:buFont typeface="Wingdings" pitchFamily="2" charset="2"/>
              <a:buChar char="q"/>
              <a:defRPr/>
            </a:pPr>
            <a:r>
              <a:rPr lang="es-ES" sz="1600" b="1" dirty="0" err="1" smtClean="0">
                <a:solidFill>
                  <a:srgbClr val="E75335"/>
                </a:solidFill>
              </a:rPr>
              <a:t>Dependant</a:t>
            </a:r>
            <a:r>
              <a:rPr lang="es-ES" sz="1600" b="1" dirty="0" smtClean="0">
                <a:solidFill>
                  <a:srgbClr val="E75335"/>
                </a:solidFill>
              </a:rPr>
              <a:t> variable </a:t>
            </a:r>
          </a:p>
          <a:p>
            <a:pPr>
              <a:spcBef>
                <a:spcPts val="600"/>
              </a:spcBef>
              <a:buFont typeface="Wingdings" pitchFamily="2" charset="2"/>
              <a:buChar char="q"/>
              <a:defRPr/>
            </a:pPr>
            <a:r>
              <a:rPr lang="es-ES" sz="1600" b="1" dirty="0" smtClean="0">
                <a:solidFill>
                  <a:srgbClr val="E75335"/>
                </a:solidFill>
              </a:rPr>
              <a:t>Distance travelled</a:t>
            </a:r>
          </a:p>
          <a:p>
            <a:pPr>
              <a:spcBef>
                <a:spcPts val="600"/>
              </a:spcBef>
              <a:buFont typeface="Wingdings" pitchFamily="2" charset="2"/>
              <a:buChar char="q"/>
              <a:defRPr/>
            </a:pPr>
            <a:r>
              <a:rPr lang="es-ES" sz="1600" b="1" dirty="0" smtClean="0">
                <a:solidFill>
                  <a:srgbClr val="E75335"/>
                </a:solidFill>
              </a:rPr>
              <a:t>Dynamometer</a:t>
            </a:r>
          </a:p>
          <a:p>
            <a:pPr>
              <a:spcBef>
                <a:spcPts val="600"/>
              </a:spcBef>
              <a:buFont typeface="Wingdings" pitchFamily="2" charset="2"/>
              <a:buChar char="q"/>
              <a:defRPr/>
            </a:pPr>
            <a:r>
              <a:rPr lang="es-ES" sz="1600" b="1" dirty="0" smtClean="0">
                <a:solidFill>
                  <a:srgbClr val="E75335"/>
                </a:solidFill>
              </a:rPr>
              <a:t>Ellipse</a:t>
            </a:r>
          </a:p>
          <a:p>
            <a:pPr>
              <a:spcBef>
                <a:spcPts val="600"/>
              </a:spcBef>
              <a:buFont typeface="Wingdings" pitchFamily="2" charset="2"/>
              <a:buChar char="q"/>
              <a:defRPr/>
            </a:pPr>
            <a:r>
              <a:rPr lang="es-ES" sz="1600" b="1" dirty="0" smtClean="0">
                <a:solidFill>
                  <a:srgbClr val="E75335"/>
                </a:solidFill>
              </a:rPr>
              <a:t>Elliptical</a:t>
            </a:r>
          </a:p>
          <a:p>
            <a:pPr>
              <a:spcBef>
                <a:spcPts val="600"/>
              </a:spcBef>
              <a:buFont typeface="Wingdings" pitchFamily="2" charset="2"/>
              <a:buChar char="q"/>
              <a:defRPr/>
            </a:pPr>
            <a:r>
              <a:rPr lang="es-ES" sz="1600" b="1" dirty="0" smtClean="0">
                <a:solidFill>
                  <a:srgbClr val="E75335"/>
                </a:solidFill>
              </a:rPr>
              <a:t>Final</a:t>
            </a:r>
          </a:p>
          <a:p>
            <a:pPr>
              <a:spcBef>
                <a:spcPts val="600"/>
              </a:spcBef>
              <a:buFont typeface="Wingdings" pitchFamily="2" charset="2"/>
              <a:buChar char="q"/>
              <a:defRPr/>
            </a:pPr>
            <a:r>
              <a:rPr lang="es-ES" sz="1600" b="1" dirty="0" smtClean="0">
                <a:solidFill>
                  <a:srgbClr val="E75335"/>
                </a:solidFill>
              </a:rPr>
              <a:t>Force</a:t>
            </a:r>
          </a:p>
          <a:p>
            <a:pPr>
              <a:spcBef>
                <a:spcPts val="600"/>
              </a:spcBef>
              <a:buFont typeface="Wingdings" pitchFamily="2" charset="2"/>
              <a:buChar char="q"/>
              <a:defRPr/>
            </a:pPr>
            <a:r>
              <a:rPr lang="es-ES" sz="1600" b="1" dirty="0" smtClean="0">
                <a:solidFill>
                  <a:srgbClr val="E75335"/>
                </a:solidFill>
              </a:rPr>
              <a:t>Frame of reference</a:t>
            </a:r>
          </a:p>
          <a:p>
            <a:pPr>
              <a:spcBef>
                <a:spcPts val="600"/>
              </a:spcBef>
              <a:buFont typeface="Wingdings" pitchFamily="2" charset="2"/>
              <a:buChar char="q"/>
              <a:defRPr/>
            </a:pPr>
            <a:r>
              <a:rPr lang="es-ES" sz="1600" b="1" dirty="0" smtClean="0">
                <a:solidFill>
                  <a:srgbClr val="E75335"/>
                </a:solidFill>
              </a:rPr>
              <a:t>Graph</a:t>
            </a:r>
          </a:p>
          <a:p>
            <a:pPr>
              <a:spcBef>
                <a:spcPts val="600"/>
              </a:spcBef>
              <a:buFont typeface="Wingdings" pitchFamily="2" charset="2"/>
              <a:buChar char="q"/>
              <a:defRPr/>
            </a:pPr>
            <a:r>
              <a:rPr lang="es-ES" sz="1600" b="1" dirty="0" smtClean="0">
                <a:solidFill>
                  <a:srgbClr val="E75335"/>
                </a:solidFill>
              </a:rPr>
              <a:t>Graphic</a:t>
            </a:r>
          </a:p>
          <a:p>
            <a:pPr>
              <a:spcBef>
                <a:spcPts val="600"/>
              </a:spcBef>
              <a:buFont typeface="Wingdings" pitchFamily="2" charset="2"/>
              <a:buChar char="q"/>
              <a:defRPr/>
            </a:pPr>
            <a:r>
              <a:rPr lang="es-ES" sz="1600" b="1" dirty="0" smtClean="0">
                <a:solidFill>
                  <a:srgbClr val="E75335"/>
                </a:solidFill>
              </a:rPr>
              <a:t>Gravitational</a:t>
            </a:r>
          </a:p>
          <a:p>
            <a:pPr>
              <a:spcBef>
                <a:spcPts val="600"/>
              </a:spcBef>
              <a:buFont typeface="Wingdings" pitchFamily="2" charset="2"/>
              <a:buChar char="q"/>
              <a:defRPr/>
            </a:pPr>
            <a:r>
              <a:rPr lang="es-ES" sz="1600" b="1" dirty="0" smtClean="0">
                <a:solidFill>
                  <a:srgbClr val="E75335"/>
                </a:solidFill>
              </a:rPr>
              <a:t>Hyperbola</a:t>
            </a:r>
            <a:r>
              <a:rPr lang="en-US" sz="1600" b="1" dirty="0" smtClean="0">
                <a:solidFill>
                  <a:srgbClr val="E75335"/>
                </a:solidFill>
              </a:rPr>
              <a:t> </a:t>
            </a:r>
          </a:p>
          <a:p>
            <a:pPr>
              <a:spcBef>
                <a:spcPts val="600"/>
              </a:spcBef>
              <a:buFont typeface="Wingdings" pitchFamily="2" charset="2"/>
              <a:buChar char="q"/>
              <a:defRPr/>
            </a:pPr>
            <a:r>
              <a:rPr lang="en-US" sz="1600" b="1" dirty="0" smtClean="0">
                <a:solidFill>
                  <a:srgbClr val="E75335"/>
                </a:solidFill>
              </a:rPr>
              <a:t>Hyperbolic</a:t>
            </a:r>
          </a:p>
          <a:p>
            <a:pPr>
              <a:buFont typeface="Arial" charset="0"/>
              <a:buNone/>
              <a:defRPr/>
            </a:pPr>
            <a:r>
              <a:rPr lang="es-ES" sz="1600" b="1" dirty="0" smtClean="0">
                <a:solidFill>
                  <a:srgbClr val="E75335"/>
                </a:solidFill>
              </a:rPr>
              <a:t>	</a:t>
            </a:r>
            <a:endParaRPr lang="es-ES" sz="1600" b="1" dirty="0" smtClean="0">
              <a:ln w="12700">
                <a:solidFill>
                  <a:schemeClr val="tx2">
                    <a:satMod val="155000"/>
                  </a:schemeClr>
                </a:solidFill>
                <a:prstDash val="solid"/>
              </a:ln>
              <a:solidFill>
                <a:srgbClr val="E75335"/>
              </a:solidFill>
            </a:endParaRPr>
          </a:p>
          <a:p>
            <a:pPr>
              <a:buFont typeface="Wingdings" pitchFamily="2" charset="2"/>
              <a:buChar char="q"/>
              <a:defRPr/>
            </a:pPr>
            <a:endParaRPr lang="es-ES" sz="1600" b="1" dirty="0" smtClean="0">
              <a:solidFill>
                <a:srgbClr val="E75335"/>
              </a:solidFill>
            </a:endParaRPr>
          </a:p>
          <a:p>
            <a:pPr>
              <a:buFont typeface="Wingdings" pitchFamily="2" charset="2"/>
              <a:buChar char="q"/>
              <a:defRPr/>
            </a:pPr>
            <a:endParaRPr lang="es-ES" sz="1600" b="1" dirty="0" smtClean="0">
              <a:solidFill>
                <a:srgbClr val="E75335"/>
              </a:solidFill>
            </a:endParaRPr>
          </a:p>
          <a:p>
            <a:pPr>
              <a:buFont typeface="Arial" charset="0"/>
              <a:buNone/>
              <a:defRPr/>
            </a:pPr>
            <a:endParaRPr lang="es-ES" sz="1600" b="1" dirty="0" smtClean="0">
              <a:ln w="12700">
                <a:solidFill>
                  <a:schemeClr val="tx2">
                    <a:satMod val="155000"/>
                  </a:schemeClr>
                </a:solidFill>
                <a:prstDash val="solid"/>
              </a:ln>
              <a:solidFill>
                <a:srgbClr val="E75335"/>
              </a:solidFill>
            </a:endParaRPr>
          </a:p>
          <a:p>
            <a:pPr>
              <a:buFont typeface="Arial" charset="0"/>
              <a:buNone/>
              <a:defRPr/>
            </a:pPr>
            <a:endParaRPr lang="es-ES" sz="1600" b="1" dirty="0" smtClean="0">
              <a:ln w="12700">
                <a:solidFill>
                  <a:schemeClr val="tx2">
                    <a:satMod val="155000"/>
                  </a:schemeClr>
                </a:solidFill>
                <a:prstDash val="solid"/>
              </a:ln>
              <a:solidFill>
                <a:srgbClr val="E75335"/>
              </a:solidFill>
            </a:endParaRPr>
          </a:p>
          <a:p>
            <a:pPr>
              <a:buFont typeface="Arial" charset="0"/>
              <a:buNone/>
              <a:defRPr/>
            </a:pPr>
            <a:endParaRPr lang="es-ES" sz="1600" b="1" dirty="0" smtClean="0">
              <a:solidFill>
                <a:srgbClr val="E75335"/>
              </a:solidFill>
            </a:endParaRPr>
          </a:p>
          <a:p>
            <a:pPr eaLnBrk="1" fontAlgn="auto" hangingPunct="1">
              <a:spcAft>
                <a:spcPts val="0"/>
              </a:spcAft>
              <a:buFont typeface="Arial" charset="0"/>
              <a:buNone/>
              <a:defRPr/>
            </a:pPr>
            <a:endParaRPr lang="es-ES" sz="1600" b="1" dirty="0" smtClean="0">
              <a:solidFill>
                <a:srgbClr val="E75335"/>
              </a:solidFill>
            </a:endParaRPr>
          </a:p>
          <a:p>
            <a:pPr eaLnBrk="1" fontAlgn="auto" hangingPunct="1">
              <a:spcAft>
                <a:spcPts val="0"/>
              </a:spcAft>
              <a:buFont typeface="Wingdings" pitchFamily="2" charset="2"/>
              <a:buChar char="q"/>
              <a:defRPr/>
            </a:pPr>
            <a:endParaRPr lang="es-ES" sz="1600" b="1" dirty="0" smtClean="0">
              <a:solidFill>
                <a:srgbClr val="E75335"/>
              </a:solidFill>
            </a:endParaRPr>
          </a:p>
          <a:p>
            <a:pPr eaLnBrk="1" fontAlgn="auto" hangingPunct="1">
              <a:spcAft>
                <a:spcPts val="0"/>
              </a:spcAft>
              <a:buFont typeface="Wingdings" pitchFamily="2" charset="2"/>
              <a:buChar char="q"/>
              <a:defRPr/>
            </a:pPr>
            <a:endParaRPr lang="es-ES" sz="1600" b="1" dirty="0" smtClean="0">
              <a:solidFill>
                <a:srgbClr val="E75335"/>
              </a:solidFill>
            </a:endParaRPr>
          </a:p>
          <a:p>
            <a:pPr eaLnBrk="1" fontAlgn="auto" hangingPunct="1">
              <a:spcAft>
                <a:spcPts val="0"/>
              </a:spcAft>
              <a:buFont typeface="Wingdings" pitchFamily="2" charset="2"/>
              <a:buChar char="q"/>
              <a:defRPr/>
            </a:pPr>
            <a:endParaRPr lang="es-ES_tradnl" sz="1600" b="1" dirty="0" smtClean="0">
              <a:solidFill>
                <a:srgbClr val="E75335"/>
              </a:solidFill>
            </a:endParaRPr>
          </a:p>
        </p:txBody>
      </p:sp>
      <p:sp>
        <p:nvSpPr>
          <p:cNvPr id="8" name="2 Marcador de contenido"/>
          <p:cNvSpPr txBox="1">
            <a:spLocks/>
          </p:cNvSpPr>
          <p:nvPr/>
        </p:nvSpPr>
        <p:spPr bwMode="auto">
          <a:xfrm>
            <a:off x="3263636" y="785794"/>
            <a:ext cx="2880000" cy="5760000"/>
          </a:xfrm>
          <a:prstGeom prst="rect">
            <a:avLst/>
          </a:prstGeom>
          <a:noFill/>
          <a:ln w="3175">
            <a:noFill/>
            <a:miter lim="800000"/>
            <a:headEnd/>
            <a:tailEnd/>
          </a:ln>
        </p:spPr>
        <p:txBody>
          <a:bodyPr/>
          <a:lstStyle/>
          <a:p>
            <a:pPr marL="342900" indent="-342900" eaLnBrk="0" hangingPunct="0">
              <a:spcBef>
                <a:spcPts val="600"/>
              </a:spcBef>
              <a:buFont typeface="Wingdings" pitchFamily="2" charset="2"/>
              <a:buChar char="q"/>
              <a:defRPr/>
            </a:pPr>
            <a:r>
              <a:rPr lang="en-US" sz="1600" b="1" dirty="0">
                <a:solidFill>
                  <a:srgbClr val="E75335"/>
                </a:solidFill>
                <a:latin typeface="+mn-lt"/>
              </a:rPr>
              <a:t>Independant </a:t>
            </a:r>
            <a:r>
              <a:rPr lang="en-US" sz="1600" b="1" dirty="0">
                <a:solidFill>
                  <a:srgbClr val="E75335"/>
                </a:solidFill>
                <a:latin typeface="+mn-lt"/>
              </a:rPr>
              <a:t>variable</a:t>
            </a:r>
          </a:p>
          <a:p>
            <a:pPr marL="342900" indent="-342900" eaLnBrk="0" hangingPunct="0">
              <a:spcBef>
                <a:spcPts val="600"/>
              </a:spcBef>
              <a:buFont typeface="Wingdings" pitchFamily="2" charset="2"/>
              <a:buChar char="q"/>
              <a:defRPr/>
            </a:pPr>
            <a:r>
              <a:rPr lang="en-US" sz="1600" b="1" dirty="0">
                <a:solidFill>
                  <a:srgbClr val="E75335"/>
                </a:solidFill>
                <a:latin typeface="+mn-lt"/>
              </a:rPr>
              <a:t>Inherent</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s-ES" sz="1600" b="1" dirty="0">
                <a:solidFill>
                  <a:srgbClr val="E75335"/>
                </a:solidFill>
                <a:latin typeface="+mn-lt"/>
              </a:rPr>
              <a:t>Initial</a:t>
            </a:r>
          </a:p>
          <a:p>
            <a:pPr marL="342900" indent="-342900" eaLnBrk="0" hangingPunct="0">
              <a:spcBef>
                <a:spcPts val="600"/>
              </a:spcBef>
              <a:buFont typeface="Wingdings" pitchFamily="2" charset="2"/>
              <a:buChar char="q"/>
              <a:defRPr/>
            </a:pPr>
            <a:r>
              <a:rPr lang="en-US" sz="1600" b="1" dirty="0">
                <a:solidFill>
                  <a:srgbClr val="E75335"/>
                </a:solidFill>
                <a:latin typeface="+mn-lt"/>
              </a:rPr>
              <a:t>Instantaneous speed</a:t>
            </a:r>
          </a:p>
          <a:p>
            <a:pPr marL="342900" indent="-342900" eaLnBrk="0" hangingPunct="0">
              <a:spcBef>
                <a:spcPts val="600"/>
              </a:spcBef>
              <a:buFont typeface="Wingdings" pitchFamily="2" charset="2"/>
              <a:buChar char="q"/>
              <a:defRPr/>
            </a:pPr>
            <a:r>
              <a:rPr lang="en-US" sz="1600" b="1" dirty="0">
                <a:solidFill>
                  <a:srgbClr val="E75335"/>
                </a:solidFill>
                <a:latin typeface="+mn-lt"/>
              </a:rPr>
              <a:t>Interaction</a:t>
            </a:r>
          </a:p>
          <a:p>
            <a:pPr marL="342900" indent="-342900" eaLnBrk="0" hangingPunct="0">
              <a:spcBef>
                <a:spcPts val="600"/>
              </a:spcBef>
              <a:buFont typeface="Wingdings" pitchFamily="2" charset="2"/>
              <a:buChar char="q"/>
              <a:defRPr/>
            </a:pPr>
            <a:r>
              <a:rPr lang="en-US" sz="1600" b="1" dirty="0">
                <a:solidFill>
                  <a:srgbClr val="E75335"/>
                </a:solidFill>
                <a:latin typeface="+mn-lt"/>
              </a:rPr>
              <a:t>Location</a:t>
            </a:r>
          </a:p>
          <a:p>
            <a:pPr marL="342900" indent="-342900" eaLnBrk="0" hangingPunct="0">
              <a:spcBef>
                <a:spcPts val="600"/>
              </a:spcBef>
              <a:buFont typeface="Wingdings" pitchFamily="2" charset="2"/>
              <a:buChar char="q"/>
              <a:defRPr/>
            </a:pPr>
            <a:r>
              <a:rPr lang="en-US" sz="1600" b="1" dirty="0">
                <a:solidFill>
                  <a:srgbClr val="E75335"/>
                </a:solidFill>
                <a:latin typeface="+mn-lt"/>
              </a:rPr>
              <a:t>Mass</a:t>
            </a:r>
          </a:p>
          <a:p>
            <a:pPr marL="342900" indent="-342900" eaLnBrk="0" hangingPunct="0">
              <a:spcBef>
                <a:spcPts val="600"/>
              </a:spcBef>
              <a:buFont typeface="Wingdings" pitchFamily="2" charset="2"/>
              <a:buChar char="q"/>
              <a:defRPr/>
            </a:pPr>
            <a:r>
              <a:rPr lang="en-US" sz="1600" b="1" dirty="0">
                <a:solidFill>
                  <a:srgbClr val="E75335"/>
                </a:solidFill>
                <a:latin typeface="+mn-lt"/>
              </a:rPr>
              <a:t>Motion</a:t>
            </a:r>
          </a:p>
          <a:p>
            <a:pPr marL="342900" indent="-342900" eaLnBrk="0" hangingPunct="0">
              <a:spcBef>
                <a:spcPts val="600"/>
              </a:spcBef>
              <a:buFont typeface="Wingdings" pitchFamily="2" charset="2"/>
              <a:buChar char="q"/>
              <a:defRPr/>
            </a:pPr>
            <a:r>
              <a:rPr lang="en-US" sz="1600" b="1" dirty="0">
                <a:solidFill>
                  <a:srgbClr val="E75335"/>
                </a:solidFill>
                <a:latin typeface="+mn-lt"/>
              </a:rPr>
              <a:t>Movement</a:t>
            </a:r>
          </a:p>
          <a:p>
            <a:pPr marL="342900" indent="-342900" eaLnBrk="0" hangingPunct="0">
              <a:spcBef>
                <a:spcPts val="600"/>
              </a:spcBef>
              <a:buFont typeface="Wingdings" pitchFamily="2" charset="2"/>
              <a:buChar char="q"/>
              <a:defRPr/>
            </a:pPr>
            <a:r>
              <a:rPr lang="en-US" sz="1600" b="1" dirty="0">
                <a:solidFill>
                  <a:srgbClr val="E75335"/>
                </a:solidFill>
                <a:latin typeface="+mn-lt"/>
              </a:rPr>
              <a:t>Orbit</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Parabola</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Parabolic</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Path</a:t>
            </a:r>
          </a:p>
          <a:p>
            <a:pPr marL="342900" indent="-342900" eaLnBrk="0" hangingPunct="0">
              <a:spcBef>
                <a:spcPts val="600"/>
              </a:spcBef>
              <a:buFont typeface="Wingdings" pitchFamily="2" charset="2"/>
              <a:buChar char="q"/>
              <a:defRPr/>
            </a:pPr>
            <a:r>
              <a:rPr lang="en-US" sz="1600" b="1" dirty="0">
                <a:solidFill>
                  <a:srgbClr val="E75335"/>
                </a:solidFill>
                <a:latin typeface="+mn-lt"/>
              </a:rPr>
              <a:t>Physics</a:t>
            </a:r>
          </a:p>
          <a:p>
            <a:pPr marL="342900" indent="-342900" eaLnBrk="0" hangingPunct="0">
              <a:spcBef>
                <a:spcPts val="600"/>
              </a:spcBef>
              <a:buFont typeface="Wingdings" pitchFamily="2" charset="2"/>
              <a:buChar char="q"/>
              <a:defRPr/>
            </a:pPr>
            <a:r>
              <a:rPr lang="en-US" sz="1600" b="1" dirty="0">
                <a:solidFill>
                  <a:srgbClr val="E75335"/>
                </a:solidFill>
                <a:latin typeface="+mn-lt"/>
              </a:rPr>
              <a:t>Physicist</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Position</a:t>
            </a:r>
          </a:p>
          <a:p>
            <a:pPr marL="342900" indent="-342900" eaLnBrk="0" hangingPunct="0">
              <a:spcBef>
                <a:spcPts val="600"/>
              </a:spcBef>
              <a:buFont typeface="Wingdings" pitchFamily="2" charset="2"/>
              <a:buChar char="q"/>
              <a:defRPr/>
            </a:pPr>
            <a:r>
              <a:rPr lang="en-US" sz="1600" b="1" dirty="0">
                <a:solidFill>
                  <a:srgbClr val="E75335"/>
                </a:solidFill>
                <a:latin typeface="+mn-lt"/>
              </a:rPr>
              <a:t>Ratio</a:t>
            </a:r>
          </a:p>
          <a:p>
            <a:pPr marL="342900" indent="-342900" eaLnBrk="0" hangingPunct="0">
              <a:spcBef>
                <a:spcPts val="600"/>
              </a:spcBef>
              <a:buFont typeface="Wingdings" pitchFamily="2" charset="2"/>
              <a:buChar char="q"/>
              <a:defRPr/>
            </a:pPr>
            <a:r>
              <a:rPr lang="en-US" sz="1600" b="1" dirty="0">
                <a:solidFill>
                  <a:srgbClr val="E75335"/>
                </a:solidFill>
                <a:latin typeface="+mn-lt"/>
                <a:cs typeface="+mn-cs"/>
              </a:rPr>
              <a:t>Rectilinear</a:t>
            </a:r>
            <a:endParaRPr lang="es-ES" sz="1600" b="1" dirty="0">
              <a:solidFill>
                <a:srgbClr val="E75335"/>
              </a:solidFill>
              <a:latin typeface="+mn-lt"/>
              <a:cs typeface="+mn-cs"/>
            </a:endParaRPr>
          </a:p>
          <a:p>
            <a:pPr marL="342900" indent="-342900" eaLnBrk="0" hangingPunct="0">
              <a:spcBef>
                <a:spcPts val="600"/>
              </a:spcBef>
              <a:buFont typeface="Wingdings" pitchFamily="2" charset="2"/>
              <a:buChar char="q"/>
              <a:defRPr/>
            </a:pPr>
            <a:endParaRPr lang="es-ES" sz="1600" b="1" dirty="0">
              <a:solidFill>
                <a:srgbClr val="E75335"/>
              </a:solidFill>
              <a:latin typeface="+mn-lt"/>
              <a:cs typeface="+mn-cs"/>
            </a:endParaRPr>
          </a:p>
          <a:p>
            <a:pPr marL="342900" indent="-342900" eaLnBrk="0" hangingPunct="0">
              <a:spcBef>
                <a:spcPts val="600"/>
              </a:spcBef>
              <a:buFont typeface="Wingdings" pitchFamily="2" charset="2"/>
              <a:buChar char="q"/>
              <a:defRPr/>
            </a:pPr>
            <a:endParaRPr lang="es-ES" sz="1600" b="1" dirty="0">
              <a:solidFill>
                <a:srgbClr val="E75335"/>
              </a:solidFill>
              <a:latin typeface="+mn-lt"/>
              <a:cs typeface="+mn-cs"/>
            </a:endParaRPr>
          </a:p>
          <a:p>
            <a:pPr marL="342900" indent="-342900" eaLnBrk="0" hangingPunct="0">
              <a:spcBef>
                <a:spcPct val="20000"/>
              </a:spcBef>
              <a:buFont typeface="Arial" charset="0"/>
              <a:buNone/>
              <a:defRPr/>
            </a:pPr>
            <a:r>
              <a:rPr lang="es-ES" sz="1600" b="1" dirty="0">
                <a:solidFill>
                  <a:srgbClr val="E75335"/>
                </a:solidFill>
                <a:latin typeface="+mn-lt"/>
                <a:cs typeface="+mn-cs"/>
              </a:rPr>
              <a:t>	</a:t>
            </a:r>
            <a:endParaRPr lang="es-ES" sz="1600" b="1" dirty="0">
              <a:ln w="12700">
                <a:solidFill>
                  <a:schemeClr val="tx2">
                    <a:satMod val="155000"/>
                  </a:schemeClr>
                </a:solidFill>
                <a:prstDash val="solid"/>
              </a:ln>
              <a:solidFill>
                <a:srgbClr val="E75335"/>
              </a:solidFill>
              <a:latin typeface="+mn-lt"/>
              <a:cs typeface="+mn-cs"/>
            </a:endParaRPr>
          </a:p>
          <a:p>
            <a:pPr marL="342900" indent="-342900" eaLnBrk="0" hangingPunct="0">
              <a:spcBef>
                <a:spcPct val="20000"/>
              </a:spcBef>
              <a:buFont typeface="Wingdings" pitchFamily="2" charset="2"/>
              <a:buChar char="q"/>
              <a:defRPr/>
            </a:pPr>
            <a:endParaRPr lang="es-ES" sz="1600" b="1" dirty="0">
              <a:solidFill>
                <a:srgbClr val="E75335"/>
              </a:solidFill>
              <a:latin typeface="+mn-lt"/>
              <a:cs typeface="+mn-cs"/>
            </a:endParaRPr>
          </a:p>
          <a:p>
            <a:pPr marL="342900" indent="-342900" eaLnBrk="0" hangingPunct="0">
              <a:spcBef>
                <a:spcPct val="20000"/>
              </a:spcBef>
              <a:buFont typeface="Wingdings" pitchFamily="2" charset="2"/>
              <a:buChar char="q"/>
              <a:defRPr/>
            </a:pPr>
            <a:endParaRPr lang="es-ES" sz="1600" b="1" dirty="0">
              <a:solidFill>
                <a:srgbClr val="E75335"/>
              </a:solidFill>
              <a:latin typeface="+mn-lt"/>
              <a:cs typeface="+mn-cs"/>
            </a:endParaRPr>
          </a:p>
          <a:p>
            <a:pPr marL="342900" indent="-342900" eaLnBrk="0" hangingPunct="0">
              <a:spcBef>
                <a:spcPct val="20000"/>
              </a:spcBef>
              <a:buFont typeface="Arial" charset="0"/>
              <a:buNone/>
              <a:defRPr/>
            </a:pPr>
            <a:endParaRPr lang="es-ES" sz="1600" b="1" dirty="0">
              <a:ln w="12700">
                <a:solidFill>
                  <a:schemeClr val="tx2">
                    <a:satMod val="155000"/>
                  </a:schemeClr>
                </a:solidFill>
                <a:prstDash val="solid"/>
              </a:ln>
              <a:solidFill>
                <a:srgbClr val="E75335"/>
              </a:solidFill>
              <a:latin typeface="+mn-lt"/>
              <a:cs typeface="+mn-cs"/>
            </a:endParaRPr>
          </a:p>
          <a:p>
            <a:pPr marL="342900" indent="-342900" eaLnBrk="0" hangingPunct="0">
              <a:spcBef>
                <a:spcPct val="20000"/>
              </a:spcBef>
              <a:buFont typeface="Arial" charset="0"/>
              <a:buNone/>
              <a:defRPr/>
            </a:pPr>
            <a:endParaRPr lang="es-ES" sz="1600" b="1" dirty="0">
              <a:ln w="12700">
                <a:solidFill>
                  <a:schemeClr val="tx2">
                    <a:satMod val="155000"/>
                  </a:schemeClr>
                </a:solidFill>
                <a:prstDash val="solid"/>
              </a:ln>
              <a:solidFill>
                <a:srgbClr val="E75335"/>
              </a:solidFill>
              <a:latin typeface="+mn-lt"/>
              <a:cs typeface="+mn-cs"/>
            </a:endParaRPr>
          </a:p>
          <a:p>
            <a:pPr marL="342900" indent="-342900" eaLnBrk="0" hangingPunct="0">
              <a:spcBef>
                <a:spcPct val="20000"/>
              </a:spcBef>
              <a:buFont typeface="Arial" charset="0"/>
              <a:buNone/>
              <a:defRPr/>
            </a:pPr>
            <a:endParaRPr lang="es-ES" sz="1600" b="1" dirty="0">
              <a:solidFill>
                <a:srgbClr val="E75335"/>
              </a:solidFill>
              <a:latin typeface="+mn-lt"/>
              <a:cs typeface="+mn-cs"/>
            </a:endParaRPr>
          </a:p>
          <a:p>
            <a:pPr marL="342900" indent="-342900" fontAlgn="auto">
              <a:spcBef>
                <a:spcPct val="20000"/>
              </a:spcBef>
              <a:spcAft>
                <a:spcPts val="0"/>
              </a:spcAft>
              <a:buFont typeface="Arial" charset="0"/>
              <a:buNone/>
              <a:defRPr/>
            </a:pPr>
            <a:endParaRPr lang="es-ES" sz="1600" b="1" dirty="0">
              <a:solidFill>
                <a:srgbClr val="E75335"/>
              </a:solidFill>
              <a:latin typeface="+mn-lt"/>
              <a:cs typeface="+mn-cs"/>
            </a:endParaRPr>
          </a:p>
          <a:p>
            <a:pPr marL="342900" indent="-342900" fontAlgn="auto">
              <a:spcBef>
                <a:spcPct val="20000"/>
              </a:spcBef>
              <a:spcAft>
                <a:spcPts val="0"/>
              </a:spcAft>
              <a:buFont typeface="Wingdings" pitchFamily="2" charset="2"/>
              <a:buChar char="q"/>
              <a:defRPr/>
            </a:pPr>
            <a:endParaRPr lang="es-ES" sz="1600" b="1" dirty="0">
              <a:solidFill>
                <a:srgbClr val="E75335"/>
              </a:solidFill>
              <a:latin typeface="+mn-lt"/>
              <a:cs typeface="+mn-cs"/>
            </a:endParaRPr>
          </a:p>
          <a:p>
            <a:pPr marL="342900" indent="-342900" fontAlgn="auto">
              <a:spcBef>
                <a:spcPct val="20000"/>
              </a:spcBef>
              <a:spcAft>
                <a:spcPts val="0"/>
              </a:spcAft>
              <a:buFont typeface="Wingdings" pitchFamily="2" charset="2"/>
              <a:buChar char="q"/>
              <a:defRPr/>
            </a:pPr>
            <a:endParaRPr lang="es-ES" sz="1600" b="1" dirty="0">
              <a:solidFill>
                <a:srgbClr val="E75335"/>
              </a:solidFill>
              <a:latin typeface="+mn-lt"/>
              <a:cs typeface="+mn-cs"/>
            </a:endParaRPr>
          </a:p>
          <a:p>
            <a:pPr marL="342900" indent="-342900" fontAlgn="auto">
              <a:spcBef>
                <a:spcPct val="20000"/>
              </a:spcBef>
              <a:spcAft>
                <a:spcPts val="0"/>
              </a:spcAft>
              <a:buFont typeface="Wingdings" pitchFamily="2" charset="2"/>
              <a:buChar char="q"/>
              <a:defRPr/>
            </a:pPr>
            <a:endParaRPr lang="es-ES_tradnl" sz="1600" b="1" dirty="0">
              <a:solidFill>
                <a:srgbClr val="E75335"/>
              </a:solidFill>
              <a:latin typeface="+mn-lt"/>
              <a:cs typeface="+mn-cs"/>
            </a:endParaRPr>
          </a:p>
        </p:txBody>
      </p:sp>
      <p:sp>
        <p:nvSpPr>
          <p:cNvPr id="9" name="2 Marcador de contenido"/>
          <p:cNvSpPr txBox="1">
            <a:spLocks/>
          </p:cNvSpPr>
          <p:nvPr/>
        </p:nvSpPr>
        <p:spPr bwMode="auto">
          <a:xfrm>
            <a:off x="6049718" y="785794"/>
            <a:ext cx="2880000" cy="5760000"/>
          </a:xfrm>
          <a:prstGeom prst="rect">
            <a:avLst/>
          </a:prstGeom>
          <a:noFill/>
          <a:ln w="3175">
            <a:noFill/>
            <a:miter lim="800000"/>
            <a:headEnd/>
            <a:tailEnd/>
          </a:ln>
        </p:spPr>
        <p:txBody>
          <a:bodyPr/>
          <a:lstStyle/>
          <a:p>
            <a:pPr marL="342900" indent="-342900" eaLnBrk="0" hangingPunct="0">
              <a:spcBef>
                <a:spcPts val="600"/>
              </a:spcBef>
              <a:buFont typeface="Wingdings" pitchFamily="2" charset="2"/>
              <a:buChar char="q"/>
              <a:defRPr/>
            </a:pPr>
            <a:r>
              <a:rPr lang="en-US" sz="1600" b="1" dirty="0">
                <a:solidFill>
                  <a:srgbClr val="E75335"/>
                </a:solidFill>
                <a:latin typeface="+mn-lt"/>
              </a:rPr>
              <a:t>Reference point</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Reference system</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Relative</a:t>
            </a:r>
          </a:p>
          <a:p>
            <a:pPr marL="342900" indent="-342900" eaLnBrk="0" hangingPunct="0">
              <a:spcBef>
                <a:spcPts val="600"/>
              </a:spcBef>
              <a:buFont typeface="Wingdings" pitchFamily="2" charset="2"/>
              <a:buChar char="q"/>
              <a:defRPr/>
            </a:pPr>
            <a:r>
              <a:rPr lang="en-US" sz="1600" b="1" dirty="0">
                <a:solidFill>
                  <a:srgbClr val="E75335"/>
                </a:solidFill>
                <a:latin typeface="+mn-lt"/>
              </a:rPr>
              <a:t>Speed</a:t>
            </a:r>
          </a:p>
          <a:p>
            <a:pPr marL="342900" indent="-342900" eaLnBrk="0" hangingPunct="0">
              <a:spcBef>
                <a:spcPts val="600"/>
              </a:spcBef>
              <a:buFont typeface="Wingdings" pitchFamily="2" charset="2"/>
              <a:buChar char="q"/>
              <a:defRPr/>
            </a:pPr>
            <a:r>
              <a:rPr lang="en-US" sz="1600" b="1" dirty="0">
                <a:solidFill>
                  <a:srgbClr val="E75335"/>
                </a:solidFill>
                <a:latin typeface="+mn-lt"/>
              </a:rPr>
              <a:t>Steep</a:t>
            </a:r>
          </a:p>
          <a:p>
            <a:pPr marL="342900" indent="-342900" eaLnBrk="0" hangingPunct="0">
              <a:spcBef>
                <a:spcPts val="600"/>
              </a:spcBef>
              <a:buFont typeface="Wingdings" pitchFamily="2" charset="2"/>
              <a:buChar char="q"/>
              <a:defRPr/>
            </a:pPr>
            <a:r>
              <a:rPr lang="en-US" sz="1600" b="1" dirty="0">
                <a:solidFill>
                  <a:srgbClr val="E75335"/>
                </a:solidFill>
                <a:latin typeface="+mn-lt"/>
              </a:rPr>
              <a:t>Straight line</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Time elapsed</a:t>
            </a:r>
          </a:p>
          <a:p>
            <a:pPr marL="342900" indent="-342900" eaLnBrk="0" hangingPunct="0">
              <a:spcBef>
                <a:spcPts val="600"/>
              </a:spcBef>
              <a:buFont typeface="Wingdings" pitchFamily="2" charset="2"/>
              <a:buChar char="q"/>
              <a:defRPr/>
            </a:pPr>
            <a:r>
              <a:rPr lang="en-US" sz="1600" b="1" dirty="0">
                <a:solidFill>
                  <a:srgbClr val="E75335"/>
                </a:solidFill>
                <a:latin typeface="+mn-lt"/>
              </a:rPr>
              <a:t>Time taken </a:t>
            </a:r>
          </a:p>
          <a:p>
            <a:pPr marL="342900" indent="-342900" eaLnBrk="0" hangingPunct="0">
              <a:spcBef>
                <a:spcPts val="600"/>
              </a:spcBef>
              <a:buFont typeface="Wingdings" pitchFamily="2" charset="2"/>
              <a:buChar char="q"/>
              <a:defRPr/>
            </a:pPr>
            <a:r>
              <a:rPr lang="en-US" sz="1600" b="1" dirty="0">
                <a:solidFill>
                  <a:srgbClr val="E75335"/>
                </a:solidFill>
                <a:latin typeface="+mn-lt"/>
              </a:rPr>
              <a:t>To accelerate</a:t>
            </a:r>
          </a:p>
          <a:p>
            <a:pPr marL="342900" indent="-342900" eaLnBrk="0" hangingPunct="0">
              <a:spcBef>
                <a:spcPts val="600"/>
              </a:spcBef>
              <a:buFont typeface="Wingdings" pitchFamily="2" charset="2"/>
              <a:buChar char="q"/>
              <a:defRPr/>
            </a:pPr>
            <a:r>
              <a:rPr lang="en-US" sz="1600" b="1" dirty="0">
                <a:solidFill>
                  <a:srgbClr val="E75335"/>
                </a:solidFill>
                <a:latin typeface="+mn-lt"/>
              </a:rPr>
              <a:t>To attract</a:t>
            </a:r>
          </a:p>
          <a:p>
            <a:pPr marL="342900" indent="-342900" eaLnBrk="0" hangingPunct="0">
              <a:spcBef>
                <a:spcPts val="600"/>
              </a:spcBef>
              <a:buFont typeface="Wingdings" pitchFamily="2" charset="2"/>
              <a:buChar char="q"/>
              <a:defRPr/>
            </a:pPr>
            <a:r>
              <a:rPr lang="en-US" sz="1600" b="1" dirty="0">
                <a:solidFill>
                  <a:srgbClr val="E75335"/>
                </a:solidFill>
                <a:latin typeface="+mn-lt"/>
              </a:rPr>
              <a:t>To be at rest</a:t>
            </a:r>
          </a:p>
          <a:p>
            <a:pPr marL="342900" indent="-342900" eaLnBrk="0" hangingPunct="0">
              <a:spcBef>
                <a:spcPts val="600"/>
              </a:spcBef>
              <a:buFont typeface="Wingdings" pitchFamily="2" charset="2"/>
              <a:buChar char="q"/>
              <a:defRPr/>
            </a:pPr>
            <a:r>
              <a:rPr lang="en-US" sz="1600" b="1" dirty="0">
                <a:solidFill>
                  <a:srgbClr val="E75335"/>
                </a:solidFill>
                <a:latin typeface="+mn-lt"/>
              </a:rPr>
              <a:t>To deform</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To elapse</a:t>
            </a:r>
          </a:p>
          <a:p>
            <a:pPr marL="342900" indent="-342900" eaLnBrk="0" hangingPunct="0">
              <a:spcBef>
                <a:spcPts val="600"/>
              </a:spcBef>
              <a:buFont typeface="Wingdings" pitchFamily="2" charset="2"/>
              <a:buChar char="q"/>
              <a:defRPr/>
            </a:pPr>
            <a:r>
              <a:rPr lang="en-US" sz="1600" b="1" dirty="0">
                <a:solidFill>
                  <a:srgbClr val="E75335"/>
                </a:solidFill>
                <a:latin typeface="+mn-lt"/>
              </a:rPr>
              <a:t>To stand still</a:t>
            </a:r>
          </a:p>
          <a:p>
            <a:pPr marL="342900" indent="-342900" eaLnBrk="0" hangingPunct="0">
              <a:spcBef>
                <a:spcPts val="600"/>
              </a:spcBef>
              <a:buFont typeface="Wingdings" pitchFamily="2" charset="2"/>
              <a:buChar char="q"/>
              <a:defRPr/>
            </a:pPr>
            <a:r>
              <a:rPr lang="en-US" sz="1600" b="1" dirty="0">
                <a:solidFill>
                  <a:srgbClr val="E75335"/>
                </a:solidFill>
                <a:latin typeface="+mn-lt"/>
              </a:rPr>
              <a:t>Trajectory</a:t>
            </a:r>
          </a:p>
          <a:p>
            <a:pPr marL="342900" indent="-342900" eaLnBrk="0" hangingPunct="0">
              <a:spcBef>
                <a:spcPts val="600"/>
              </a:spcBef>
              <a:buFont typeface="Wingdings" pitchFamily="2" charset="2"/>
              <a:buChar char="q"/>
              <a:defRPr/>
            </a:pPr>
            <a:r>
              <a:rPr lang="en-US" sz="1600" b="1" dirty="0">
                <a:solidFill>
                  <a:srgbClr val="E75335"/>
                </a:solidFill>
                <a:latin typeface="+mn-lt"/>
              </a:rPr>
              <a:t>Uniform</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Velocity</a:t>
            </a:r>
            <a:endParaRPr lang="es-ES" sz="1600" b="1" dirty="0">
              <a:solidFill>
                <a:srgbClr val="E75335"/>
              </a:solidFill>
              <a:latin typeface="+mn-lt"/>
            </a:endParaRPr>
          </a:p>
          <a:p>
            <a:pPr marL="342900" indent="-342900" eaLnBrk="0" hangingPunct="0">
              <a:spcBef>
                <a:spcPts val="600"/>
              </a:spcBef>
              <a:buFont typeface="Wingdings" pitchFamily="2" charset="2"/>
              <a:buChar char="q"/>
              <a:defRPr/>
            </a:pPr>
            <a:r>
              <a:rPr lang="en-US" sz="1600" b="1" dirty="0">
                <a:solidFill>
                  <a:srgbClr val="E75335"/>
                </a:solidFill>
                <a:latin typeface="+mn-lt"/>
              </a:rPr>
              <a:t>Weight</a:t>
            </a:r>
            <a:endParaRPr lang="es-ES" sz="1600" b="1" dirty="0">
              <a:solidFill>
                <a:srgbClr val="E75335"/>
              </a:solidFill>
              <a:latin typeface="+mn-lt"/>
              <a:cs typeface="+mn-cs"/>
            </a:endParaRPr>
          </a:p>
          <a:p>
            <a:pPr marL="342900" indent="-342900" eaLnBrk="0" hangingPunct="0">
              <a:spcBef>
                <a:spcPts val="600"/>
              </a:spcBef>
              <a:buFont typeface="Wingdings" pitchFamily="2" charset="2"/>
              <a:buChar char="q"/>
              <a:defRPr/>
            </a:pPr>
            <a:endParaRPr lang="es-ES" sz="1600" b="1" dirty="0">
              <a:solidFill>
                <a:srgbClr val="E75335"/>
              </a:solidFill>
              <a:latin typeface="+mn-lt"/>
              <a:cs typeface="+mn-cs"/>
            </a:endParaRPr>
          </a:p>
          <a:p>
            <a:pPr marL="342900" indent="-342900" eaLnBrk="0" hangingPunct="0">
              <a:spcBef>
                <a:spcPct val="20000"/>
              </a:spcBef>
              <a:buFont typeface="Arial" charset="0"/>
              <a:buNone/>
              <a:defRPr/>
            </a:pPr>
            <a:r>
              <a:rPr lang="es-ES" sz="1600" b="1" dirty="0">
                <a:solidFill>
                  <a:srgbClr val="E75335"/>
                </a:solidFill>
                <a:latin typeface="+mn-lt"/>
                <a:cs typeface="+mn-cs"/>
              </a:rPr>
              <a:t>	</a:t>
            </a:r>
            <a:endParaRPr lang="es-ES" sz="1600" b="1" dirty="0">
              <a:ln w="12700">
                <a:solidFill>
                  <a:schemeClr val="tx2">
                    <a:satMod val="155000"/>
                  </a:schemeClr>
                </a:solidFill>
                <a:prstDash val="solid"/>
              </a:ln>
              <a:solidFill>
                <a:srgbClr val="E75335"/>
              </a:solidFill>
              <a:latin typeface="+mn-lt"/>
              <a:cs typeface="+mn-cs"/>
            </a:endParaRPr>
          </a:p>
          <a:p>
            <a:pPr marL="342900" indent="-342900" eaLnBrk="0" hangingPunct="0">
              <a:spcBef>
                <a:spcPct val="20000"/>
              </a:spcBef>
              <a:buFont typeface="Wingdings" pitchFamily="2" charset="2"/>
              <a:buChar char="q"/>
              <a:defRPr/>
            </a:pPr>
            <a:endParaRPr lang="es-ES" sz="1600" b="1" dirty="0">
              <a:solidFill>
                <a:srgbClr val="E75335"/>
              </a:solidFill>
              <a:latin typeface="+mn-lt"/>
              <a:cs typeface="+mn-cs"/>
            </a:endParaRPr>
          </a:p>
          <a:p>
            <a:pPr marL="342900" indent="-342900" eaLnBrk="0" hangingPunct="0">
              <a:spcBef>
                <a:spcPct val="20000"/>
              </a:spcBef>
              <a:buFont typeface="Wingdings" pitchFamily="2" charset="2"/>
              <a:buChar char="q"/>
              <a:defRPr/>
            </a:pPr>
            <a:endParaRPr lang="es-ES" sz="1600" b="1" dirty="0">
              <a:solidFill>
                <a:srgbClr val="E75335"/>
              </a:solidFill>
              <a:latin typeface="+mn-lt"/>
              <a:cs typeface="+mn-cs"/>
            </a:endParaRPr>
          </a:p>
          <a:p>
            <a:pPr marL="342900" indent="-342900" eaLnBrk="0" hangingPunct="0">
              <a:spcBef>
                <a:spcPct val="20000"/>
              </a:spcBef>
              <a:buFont typeface="Arial" charset="0"/>
              <a:buNone/>
              <a:defRPr/>
            </a:pPr>
            <a:endParaRPr lang="es-ES" sz="1600" b="1" dirty="0">
              <a:ln w="12700">
                <a:solidFill>
                  <a:schemeClr val="tx2">
                    <a:satMod val="155000"/>
                  </a:schemeClr>
                </a:solidFill>
                <a:prstDash val="solid"/>
              </a:ln>
              <a:solidFill>
                <a:srgbClr val="E75335"/>
              </a:solidFill>
              <a:latin typeface="+mn-lt"/>
              <a:cs typeface="+mn-cs"/>
            </a:endParaRPr>
          </a:p>
          <a:p>
            <a:pPr marL="342900" indent="-342900" eaLnBrk="0" hangingPunct="0">
              <a:spcBef>
                <a:spcPct val="20000"/>
              </a:spcBef>
              <a:buFont typeface="Arial" charset="0"/>
              <a:buNone/>
              <a:defRPr/>
            </a:pPr>
            <a:endParaRPr lang="es-ES" sz="1600" b="1" dirty="0">
              <a:ln w="12700">
                <a:solidFill>
                  <a:schemeClr val="tx2">
                    <a:satMod val="155000"/>
                  </a:schemeClr>
                </a:solidFill>
                <a:prstDash val="solid"/>
              </a:ln>
              <a:solidFill>
                <a:srgbClr val="E75335"/>
              </a:solidFill>
              <a:latin typeface="+mn-lt"/>
              <a:cs typeface="+mn-cs"/>
            </a:endParaRPr>
          </a:p>
          <a:p>
            <a:pPr marL="342900" indent="-342900" eaLnBrk="0" hangingPunct="0">
              <a:spcBef>
                <a:spcPct val="20000"/>
              </a:spcBef>
              <a:buFont typeface="Arial" charset="0"/>
              <a:buNone/>
              <a:defRPr/>
            </a:pPr>
            <a:endParaRPr lang="es-ES" sz="1600" b="1" dirty="0">
              <a:solidFill>
                <a:srgbClr val="E75335"/>
              </a:solidFill>
              <a:latin typeface="+mn-lt"/>
              <a:cs typeface="+mn-cs"/>
            </a:endParaRPr>
          </a:p>
          <a:p>
            <a:pPr marL="342900" indent="-342900" fontAlgn="auto">
              <a:spcBef>
                <a:spcPct val="20000"/>
              </a:spcBef>
              <a:spcAft>
                <a:spcPts val="0"/>
              </a:spcAft>
              <a:buFont typeface="Arial" charset="0"/>
              <a:buNone/>
              <a:defRPr/>
            </a:pPr>
            <a:endParaRPr lang="es-ES" sz="1600" b="1" dirty="0">
              <a:solidFill>
                <a:srgbClr val="E75335"/>
              </a:solidFill>
              <a:latin typeface="+mn-lt"/>
              <a:cs typeface="+mn-cs"/>
            </a:endParaRPr>
          </a:p>
          <a:p>
            <a:pPr marL="342900" indent="-342900" fontAlgn="auto">
              <a:spcBef>
                <a:spcPct val="20000"/>
              </a:spcBef>
              <a:spcAft>
                <a:spcPts val="0"/>
              </a:spcAft>
              <a:buFont typeface="Wingdings" pitchFamily="2" charset="2"/>
              <a:buChar char="q"/>
              <a:defRPr/>
            </a:pPr>
            <a:endParaRPr lang="es-ES" sz="1600" b="1" dirty="0">
              <a:solidFill>
                <a:srgbClr val="E75335"/>
              </a:solidFill>
              <a:latin typeface="+mn-lt"/>
              <a:cs typeface="+mn-cs"/>
            </a:endParaRPr>
          </a:p>
          <a:p>
            <a:pPr marL="342900" indent="-342900" fontAlgn="auto">
              <a:spcBef>
                <a:spcPct val="20000"/>
              </a:spcBef>
              <a:spcAft>
                <a:spcPts val="0"/>
              </a:spcAft>
              <a:buFont typeface="Wingdings" pitchFamily="2" charset="2"/>
              <a:buChar char="q"/>
              <a:defRPr/>
            </a:pPr>
            <a:endParaRPr lang="es-ES" sz="1600" b="1" dirty="0">
              <a:solidFill>
                <a:srgbClr val="E75335"/>
              </a:solidFill>
              <a:latin typeface="+mn-lt"/>
              <a:cs typeface="+mn-cs"/>
            </a:endParaRPr>
          </a:p>
          <a:p>
            <a:pPr marL="342900" indent="-342900" fontAlgn="auto">
              <a:spcBef>
                <a:spcPct val="20000"/>
              </a:spcBef>
              <a:spcAft>
                <a:spcPts val="0"/>
              </a:spcAft>
              <a:buFont typeface="Wingdings" pitchFamily="2" charset="2"/>
              <a:buChar char="q"/>
              <a:defRPr/>
            </a:pPr>
            <a:endParaRPr lang="es-ES_tradnl" sz="1600" b="1" dirty="0">
              <a:solidFill>
                <a:srgbClr val="E75335"/>
              </a:solidFill>
              <a:latin typeface="+mn-lt"/>
              <a:cs typeface="+mn-cs"/>
            </a:endParaRPr>
          </a:p>
        </p:txBody>
      </p:sp>
      <p:sp>
        <p:nvSpPr>
          <p:cNvPr id="6" name="5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MOTION CHARACTERISTICS</a:t>
            </a:r>
          </a:p>
        </p:txBody>
      </p:sp>
      <p:sp>
        <p:nvSpPr>
          <p:cNvPr id="11267" name="4 Rectángulo"/>
          <p:cNvSpPr>
            <a:spLocks noChangeArrowheads="1"/>
          </p:cNvSpPr>
          <p:nvPr/>
        </p:nvSpPr>
        <p:spPr bwMode="auto">
          <a:xfrm>
            <a:off x="0" y="1871663"/>
            <a:ext cx="9144000" cy="1200150"/>
          </a:xfrm>
          <a:prstGeom prst="rect">
            <a:avLst/>
          </a:prstGeom>
          <a:noFill/>
          <a:ln w="9525">
            <a:noFill/>
            <a:miter lim="800000"/>
            <a:headEnd/>
            <a:tailEnd/>
          </a:ln>
        </p:spPr>
        <p:txBody>
          <a:bodyPr>
            <a:spAutoFit/>
          </a:bodyPr>
          <a:lstStyle/>
          <a:p>
            <a:pPr algn="just"/>
            <a:r>
              <a:rPr lang="en-US" b="1"/>
              <a:t>Trajectory</a:t>
            </a:r>
            <a:r>
              <a:rPr lang="en-US"/>
              <a:t> is the path that a moving object follows through space. It can be </a:t>
            </a:r>
            <a:r>
              <a:rPr lang="en-US" b="1"/>
              <a:t>rectilinear, circular</a:t>
            </a:r>
            <a:r>
              <a:rPr lang="en-US"/>
              <a:t>, </a:t>
            </a:r>
            <a:r>
              <a:rPr lang="en-US" b="1"/>
              <a:t>elliptical</a:t>
            </a:r>
            <a:r>
              <a:rPr lang="en-US"/>
              <a:t>, </a:t>
            </a:r>
            <a:r>
              <a:rPr lang="en-US" b="1"/>
              <a:t>parabolic</a:t>
            </a:r>
            <a:r>
              <a:rPr lang="en-US"/>
              <a:t>, </a:t>
            </a:r>
            <a:r>
              <a:rPr lang="en-US" b="1"/>
              <a:t>hyperbolic</a:t>
            </a:r>
            <a:r>
              <a:rPr lang="en-US"/>
              <a:t>, etc. </a:t>
            </a:r>
          </a:p>
          <a:p>
            <a:pPr algn="just"/>
            <a:r>
              <a:rPr lang="en-US"/>
              <a:t>A trajectory can be described mathematically either by the geometry of the path, or as the position of the object over time.</a:t>
            </a:r>
            <a:endParaRPr lang="es-ES"/>
          </a:p>
        </p:txBody>
      </p:sp>
      <p:sp>
        <p:nvSpPr>
          <p:cNvPr id="11268" name="12 Rectángulo"/>
          <p:cNvSpPr>
            <a:spLocks noChangeArrowheads="1"/>
          </p:cNvSpPr>
          <p:nvPr/>
        </p:nvSpPr>
        <p:spPr bwMode="auto">
          <a:xfrm>
            <a:off x="0" y="647700"/>
            <a:ext cx="9144000" cy="923925"/>
          </a:xfrm>
          <a:prstGeom prst="rect">
            <a:avLst/>
          </a:prstGeom>
          <a:noFill/>
          <a:ln w="9525">
            <a:noFill/>
            <a:miter lim="800000"/>
            <a:headEnd/>
            <a:tailEnd/>
          </a:ln>
        </p:spPr>
        <p:txBody>
          <a:bodyPr>
            <a:spAutoFit/>
          </a:bodyPr>
          <a:lstStyle/>
          <a:p>
            <a:pPr algn="just"/>
            <a:r>
              <a:rPr lang="en-US"/>
              <a:t>If we want to know how a movement has been it is necessary to know its characteristics. The main characteristics are the following ones</a:t>
            </a:r>
            <a:r>
              <a:rPr lang="es-ES"/>
              <a:t>: </a:t>
            </a:r>
            <a:r>
              <a:rPr lang="es-ES" b="1"/>
              <a:t>trajectory</a:t>
            </a:r>
            <a:r>
              <a:rPr lang="es-ES"/>
              <a:t>, </a:t>
            </a:r>
            <a:r>
              <a:rPr lang="es-ES" b="1"/>
              <a:t>position</a:t>
            </a:r>
            <a:r>
              <a:rPr lang="es-ES"/>
              <a:t>,</a:t>
            </a:r>
            <a:r>
              <a:rPr lang="en-US"/>
              <a:t> </a:t>
            </a:r>
            <a:r>
              <a:rPr lang="en-US" b="1"/>
              <a:t>distance travelled</a:t>
            </a:r>
            <a:r>
              <a:rPr lang="en-US"/>
              <a:t>, </a:t>
            </a:r>
            <a:r>
              <a:rPr lang="en-US" b="1"/>
              <a:t>time taken</a:t>
            </a:r>
            <a:r>
              <a:rPr lang="en-US"/>
              <a:t>, </a:t>
            </a:r>
            <a:r>
              <a:rPr lang="es-ES" b="1"/>
              <a:t>speed </a:t>
            </a:r>
            <a:r>
              <a:rPr lang="en-US"/>
              <a:t>and </a:t>
            </a:r>
            <a:r>
              <a:rPr lang="en-US" b="1"/>
              <a:t>acceleration</a:t>
            </a:r>
            <a:r>
              <a:rPr lang="es-ES"/>
              <a:t>. </a:t>
            </a:r>
            <a:endParaRPr lang="es-ES" b="1"/>
          </a:p>
        </p:txBody>
      </p:sp>
      <p:sp>
        <p:nvSpPr>
          <p:cNvPr id="11269" name="15 Rectángulo"/>
          <p:cNvSpPr>
            <a:spLocks noChangeArrowheads="1"/>
          </p:cNvSpPr>
          <p:nvPr/>
        </p:nvSpPr>
        <p:spPr bwMode="auto">
          <a:xfrm>
            <a:off x="71438" y="5429250"/>
            <a:ext cx="6572250" cy="1200150"/>
          </a:xfrm>
          <a:prstGeom prst="rect">
            <a:avLst/>
          </a:prstGeom>
          <a:noFill/>
          <a:ln w="9525">
            <a:noFill/>
            <a:miter lim="800000"/>
            <a:headEnd/>
            <a:tailEnd/>
          </a:ln>
        </p:spPr>
        <p:txBody>
          <a:bodyPr>
            <a:spAutoFit/>
          </a:bodyPr>
          <a:lstStyle/>
          <a:p>
            <a:pPr algn="just"/>
            <a:r>
              <a:rPr lang="en-US"/>
              <a:t>The movement of the planets and comets around the Sun is an elliptical motion. An </a:t>
            </a:r>
            <a:r>
              <a:rPr lang="en-US" b="1"/>
              <a:t>orbit</a:t>
            </a:r>
            <a:r>
              <a:rPr lang="en-US"/>
              <a:t>, it would be the path of a planet, an asteroid or a comet as it travels around a central mass. </a:t>
            </a:r>
          </a:p>
          <a:p>
            <a:endParaRPr lang="es-ES"/>
          </a:p>
        </p:txBody>
      </p:sp>
      <p:sp>
        <p:nvSpPr>
          <p:cNvPr id="11270" name="17 Rectángulo"/>
          <p:cNvSpPr>
            <a:spLocks noChangeArrowheads="1"/>
          </p:cNvSpPr>
          <p:nvPr/>
        </p:nvSpPr>
        <p:spPr bwMode="auto">
          <a:xfrm>
            <a:off x="4357688" y="4211638"/>
            <a:ext cx="4786312" cy="646112"/>
          </a:xfrm>
          <a:prstGeom prst="rect">
            <a:avLst/>
          </a:prstGeom>
          <a:noFill/>
          <a:ln w="9525">
            <a:noFill/>
            <a:miter lim="800000"/>
            <a:headEnd/>
            <a:tailEnd/>
          </a:ln>
        </p:spPr>
        <p:txBody>
          <a:bodyPr>
            <a:spAutoFit/>
          </a:bodyPr>
          <a:lstStyle/>
          <a:p>
            <a:pPr algn="just"/>
            <a:r>
              <a:rPr lang="en-US"/>
              <a:t>The movement of the hands of a watch is a circular motion.</a:t>
            </a:r>
            <a:endParaRPr lang="es-ES"/>
          </a:p>
        </p:txBody>
      </p:sp>
      <p:sp>
        <p:nvSpPr>
          <p:cNvPr id="11271" name="19 Rectángulo"/>
          <p:cNvSpPr>
            <a:spLocks noChangeArrowheads="1"/>
          </p:cNvSpPr>
          <p:nvPr/>
        </p:nvSpPr>
        <p:spPr bwMode="auto">
          <a:xfrm>
            <a:off x="4357688" y="3282950"/>
            <a:ext cx="4786312" cy="646113"/>
          </a:xfrm>
          <a:prstGeom prst="rect">
            <a:avLst/>
          </a:prstGeom>
          <a:noFill/>
          <a:ln w="9525">
            <a:noFill/>
            <a:miter lim="800000"/>
            <a:headEnd/>
            <a:tailEnd/>
          </a:ln>
        </p:spPr>
        <p:txBody>
          <a:bodyPr>
            <a:spAutoFit/>
          </a:bodyPr>
          <a:lstStyle/>
          <a:p>
            <a:pPr algn="just"/>
            <a:r>
              <a:rPr lang="en-US"/>
              <a:t>The movement of a ball thrown into basket by a basketball player is a parabolic motion.</a:t>
            </a:r>
            <a:endParaRPr lang="es-ES"/>
          </a:p>
        </p:txBody>
      </p:sp>
      <p:pic>
        <p:nvPicPr>
          <p:cNvPr id="11272" name="20 Imagen" descr="Classical_Kepler_orbit_80frames_e0_6_tilted_smaller.gif"/>
          <p:cNvPicPr>
            <a:picLocks noChangeAspect="1"/>
          </p:cNvPicPr>
          <p:nvPr/>
        </p:nvPicPr>
        <p:blipFill>
          <a:blip r:embed="rId3" cstate="print"/>
          <a:srcRect/>
          <a:stretch>
            <a:fillRect/>
          </a:stretch>
        </p:blipFill>
        <p:spPr bwMode="auto">
          <a:xfrm>
            <a:off x="6764338" y="5072063"/>
            <a:ext cx="2236787" cy="1677987"/>
          </a:xfrm>
          <a:prstGeom prst="rect">
            <a:avLst/>
          </a:prstGeom>
          <a:noFill/>
          <a:ln w="9525">
            <a:noFill/>
            <a:miter lim="800000"/>
            <a:headEnd/>
            <a:tailEnd/>
          </a:ln>
        </p:spPr>
      </p:pic>
      <p:pic>
        <p:nvPicPr>
          <p:cNvPr id="11273" name="21 Imagen" descr="untitled.bmp"/>
          <p:cNvPicPr>
            <a:picLocks noChangeAspect="1"/>
          </p:cNvPicPr>
          <p:nvPr/>
        </p:nvPicPr>
        <p:blipFill>
          <a:blip r:embed="rId4" cstate="print"/>
          <a:srcRect/>
          <a:stretch>
            <a:fillRect/>
          </a:stretch>
        </p:blipFill>
        <p:spPr bwMode="auto">
          <a:xfrm>
            <a:off x="142875" y="3357563"/>
            <a:ext cx="2500313" cy="1495425"/>
          </a:xfrm>
          <a:prstGeom prst="rect">
            <a:avLst/>
          </a:prstGeom>
          <a:noFill/>
          <a:ln w="9525">
            <a:noFill/>
            <a:miter lim="800000"/>
            <a:headEnd/>
            <a:tailEnd/>
          </a:ln>
        </p:spPr>
      </p:pic>
      <p:sp>
        <p:nvSpPr>
          <p:cNvPr id="11274" name="AutoShape 4" descr="data:image/jpeg;base64,/9j/4AAQSkZJRgABAQAAAQABAAD/2wCEAAkGBhQPDw8PDhIWDxUVEBQQGBAXGBQXERUUFBQhFxUVFBYYGycfFyUnGhcaIC8iJSgqMC0sFyoxNzY2NzIrLDUBCQoKDQwOGA8OGjUkHyQpKTUpKTU1NTUxNS8sNSk0NDU1NCwpLSssNTUqLyw1NTQrLCkpLjYsLDU1KTUzLCkpNf/AABEIAHgAUAMBIgACEQEDEQH/xAAcAAEAAwADAQEAAAAAAAAAAAAABQYHAgMECAH/xAA2EAACAQMDAwIDBgMJAAAAAAABAgMABBEFEiEGEzEHQRQiYSMyUXGRsRVSoQgkQ2JkgYLB8P/EABkBAQADAQEAAAAAAAAAAAAAAAABAgMFBP/EACERAQACAgEEAwEAAAAAAAAAAAABAhExAwUSMvAhYbEE/9oADAMBAAIRAxEAPwDcKUpQK6p7pI8dx1TPjcQM484z5rtNYl/aSyf4Uo9zdfr9kB+9BtuaVxX/ALP71yoFKUoFKUoIbXusbTTyi3twkDNyqHJcjOM7VBOMg84xxXDTOtLS6u5rK3mEssSl3VQxVQrhCN+MEhiBgGof1Q6PbUbJ0tYo2uC8QEjbVYRpJvK9wjIHk4rxaHYIvUl7LCUVBZC37aqy4kWSOSQD5Qpx3FLYP+KPxNBer2N2jkWJhG5RgjkblVyPlYrxuwcHHvXy713qk7Xwt766ku/hryRO5hVYL9lvKKOFzt4GfavqisR9XbKL+O6NGIowJJY3kARPtDJcqpMnHz5C4+bNBffS69nms5Hupxcf3h+39pFLLHDgFEneL5d+Dn/kPyq4mvJpemxW8e23ijgUncVjREUnGMkKACcADP0qA9RNSiS0+Gmk7XxLdouC4ZIlG+eT5ATgID7Y+YZwM1GVq17pwkNE1Frma6lVwYUf4aNBt5aMnuyNg5GWO0A44TPvU1VG9KdFe0TVI5ImhU6rO0QYEZhwqoVz5GBgH6VeqktjPwUpSipXRHZosjyqiB3AVpAqh2C/dDN5IGeM+K76UCsR9VlLdT6IB/pf6XjE/tW3VjXXwD9W6Mv8qQk/7SyPQbCpCoMnGF8n8veq1pukx6h3by7iWZJWUQxyKCFt4zlGwfd2Jc/iCoI4r0dRP32h05DgyjfMQeVtV4f8t7YjH5sfap5ECgADAAwAOAAPAAqu2vjX7n8chUd1D1BDYW7XN0xVFKr8qlmLO21QFHJyTUlVS1uXU5mvLezWO1+VezdPkrg7cnjdkkGTjYNnbGS24YsySmgdVQ3z3EcW9JIGVJYZEKSIXBK5Hg5APgnxUzVR9PumbixW4+MFuzyMjmeIzvPM4BDtO83J9toXAGW4q3UClKUH4TWI9W36p1jZvIcLFFGxP4KIXcn9DWt9S3rQWdzOg3GKF5tp4B7alsf0r53nme4nF3MRNO21u6wB5wNoVfG3xhceKw5eaOPbpdP6dyf22mKTEY377DfulLdmSS8nUrLcsJNh8xwgYhi+mFOT/mdqnqiultTN1ZWtyw2mWFJSPYMy5OPpnx9Kla2rp4L27rTJTFK8mqakttBLcSZKxoZGCjLYAycD/wAB78VKj10qgdTdXXYtV1GwaJbYQu+DDNPcPKhbKkRnYiZXBk3ED73IxVp6V1Z7uxtbmVUR5YldlRg6AnztYftzjxnjNBLUpmlBxkjDAhgCCMEHkEHyCKyPrr0f7drcy6XLKpVC4s+GXaOXSNsb/u5wuT+Fa9mvyomIna9b2p4zhRfR7q9dQ02NTgS2ypBIo44C4jfAHAZV/VTV7zWGdT2zdNa7HqUKH4O6LLIqjgbjmWMADjBxIo98Eexrbra4WVEkjYOjqHVh4ZWGVI/MHNSo7aUryfxeHuyQ96PuRp3Hj3rvRP5nXOVH1P40EPr3QVrfSmeYSJIYTAzxSyRGSInlJNhG8fQ1L6RpUdpBHbW69uONdqpycDz5PJ5Jrtsr+OdBJBIkqkkB0ZXUkeeVJFd9ApUfqmv29oUF1cRW+7JXuOqbtuM7dx5xkfrUf0nr0l58U7iIxrOyRSxMrK6jPurtnA2nd8uSxG0YyQsFKUoIPrPpZNTsprSTjcMo/kpIv3HH5Hz9CRWf+inVDwtNoV8Ck1uz9sH3UH7SPxzg/MDnlW+nOuVnXX3Rirdw65ArvNBhniRljWTZyrySN90BQVbjkMOQAchouapPWXR8k8sb2kMTq5YXSNNLC00fyERKyqyoGZAZCFBYRqM4zVl03qG3uSVt7iGZgu4pHLHIwHjJCMfcgZqRoM+9FLO5g03sXdsbYLK7IWOHfe7FsxFQYwMDHJzn2rQaUoK11/JcLZP8Bb/E3DfZRnCHtb/MpL8DAH64r09FdMLpljBZpyUXLt/NI3Lt+vj6AVOUoBrN5Or4pdWWWL4hxFK2nmMTWyI8qkhilvJIJJADJyQOSi4BxWkYrMNQ9GjK1zEs8Sw3F78a0nYBvUJOTFFNuwF84OOMng85DT6ierbEz2F3CA7dyB49sezuHcMHYHIUnH4kVLUoMs9O7C4hv0WKCZbUWIikkubeCCVZlIASIxqC4wFJyWBwTkkA1qdKUDFKUoFKUoFKUoFKUoFKUoFKUoP/2Q=="/>
          <p:cNvSpPr>
            <a:spLocks noChangeAspect="1" noChangeArrowheads="1"/>
          </p:cNvSpPr>
          <p:nvPr/>
        </p:nvSpPr>
        <p:spPr bwMode="auto">
          <a:xfrm>
            <a:off x="155575" y="-547688"/>
            <a:ext cx="762000" cy="1143001"/>
          </a:xfrm>
          <a:prstGeom prst="rect">
            <a:avLst/>
          </a:prstGeom>
          <a:noFill/>
          <a:ln w="9525">
            <a:noFill/>
            <a:miter lim="800000"/>
            <a:headEnd/>
            <a:tailEnd/>
          </a:ln>
        </p:spPr>
        <p:txBody>
          <a:bodyPr/>
          <a:lstStyle/>
          <a:p>
            <a:endParaRPr lang="es-ES"/>
          </a:p>
        </p:txBody>
      </p:sp>
      <p:pic>
        <p:nvPicPr>
          <p:cNvPr id="11275" name="29 Imagen" descr="images.jpg"/>
          <p:cNvPicPr>
            <a:picLocks noChangeAspect="1"/>
          </p:cNvPicPr>
          <p:nvPr/>
        </p:nvPicPr>
        <p:blipFill>
          <a:blip r:embed="rId5" cstate="print"/>
          <a:srcRect/>
          <a:stretch>
            <a:fillRect/>
          </a:stretch>
        </p:blipFill>
        <p:spPr bwMode="auto">
          <a:xfrm>
            <a:off x="2857500" y="3171825"/>
            <a:ext cx="1285875" cy="1614488"/>
          </a:xfrm>
          <a:prstGeom prst="rect">
            <a:avLst/>
          </a:prstGeom>
          <a:noFill/>
          <a:ln w="9525">
            <a:noFill/>
            <a:miter lim="800000"/>
            <a:headEnd/>
            <a:tailEnd/>
          </a:ln>
        </p:spPr>
      </p:pic>
      <p:sp>
        <p:nvSpPr>
          <p:cNvPr id="12" name="11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MOTION CHARACTERISTICS</a:t>
            </a:r>
          </a:p>
        </p:txBody>
      </p:sp>
      <p:sp>
        <p:nvSpPr>
          <p:cNvPr id="12291" name="35 Rectángulo"/>
          <p:cNvSpPr>
            <a:spLocks noChangeArrowheads="1"/>
          </p:cNvSpPr>
          <p:nvPr/>
        </p:nvSpPr>
        <p:spPr bwMode="auto">
          <a:xfrm>
            <a:off x="0" y="1928813"/>
            <a:ext cx="9144000" cy="646112"/>
          </a:xfrm>
          <a:prstGeom prst="rect">
            <a:avLst/>
          </a:prstGeom>
          <a:noFill/>
          <a:ln w="9525">
            <a:noFill/>
            <a:miter lim="800000"/>
            <a:headEnd/>
            <a:tailEnd/>
          </a:ln>
        </p:spPr>
        <p:txBody>
          <a:bodyPr>
            <a:spAutoFit/>
          </a:bodyPr>
          <a:lstStyle/>
          <a:p>
            <a:pPr algn="just"/>
            <a:r>
              <a:rPr lang="en-US"/>
              <a:t>Positions on the left of the reference system are often taken as negative and on the  right as positive but we can change them if we want.</a:t>
            </a:r>
            <a:endParaRPr lang="es-ES"/>
          </a:p>
        </p:txBody>
      </p:sp>
      <p:sp>
        <p:nvSpPr>
          <p:cNvPr id="12292" name="71 Rectángulo"/>
          <p:cNvSpPr>
            <a:spLocks noChangeArrowheads="1"/>
          </p:cNvSpPr>
          <p:nvPr/>
        </p:nvSpPr>
        <p:spPr bwMode="auto">
          <a:xfrm>
            <a:off x="0" y="714375"/>
            <a:ext cx="9144000" cy="1200150"/>
          </a:xfrm>
          <a:prstGeom prst="rect">
            <a:avLst/>
          </a:prstGeom>
          <a:noFill/>
          <a:ln w="9525">
            <a:noFill/>
            <a:miter lim="800000"/>
            <a:headEnd/>
            <a:tailEnd/>
          </a:ln>
        </p:spPr>
        <p:txBody>
          <a:bodyPr>
            <a:spAutoFit/>
          </a:bodyPr>
          <a:lstStyle/>
          <a:p>
            <a:pPr algn="just"/>
            <a:r>
              <a:rPr lang="en-US" b="1"/>
              <a:t>Position </a:t>
            </a:r>
            <a:r>
              <a:rPr lang="en-US"/>
              <a:t> is precisely where an object is located. If we want to describe the movement of a person who is running, we measure the distance from the person to a point that we have taken as reference. This distance is called </a:t>
            </a:r>
            <a:r>
              <a:rPr lang="en-US" b="1"/>
              <a:t>position</a:t>
            </a:r>
            <a:r>
              <a:rPr lang="en-US"/>
              <a:t> and is represented by the letter “</a:t>
            </a:r>
            <a:r>
              <a:rPr lang="en-US" b="1"/>
              <a:t>s</a:t>
            </a:r>
            <a:r>
              <a:rPr lang="en-US"/>
              <a:t>”  </a:t>
            </a:r>
          </a:p>
        </p:txBody>
      </p:sp>
      <p:sp>
        <p:nvSpPr>
          <p:cNvPr id="12293" name="Rectangle 2"/>
          <p:cNvSpPr>
            <a:spLocks noChangeArrowheads="1"/>
          </p:cNvSpPr>
          <p:nvPr/>
        </p:nvSpPr>
        <p:spPr bwMode="auto">
          <a:xfrm>
            <a:off x="0" y="44450"/>
            <a:ext cx="228600" cy="368300"/>
          </a:xfrm>
          <a:prstGeom prst="rect">
            <a:avLst/>
          </a:prstGeom>
          <a:noFill/>
          <a:ln w="9525">
            <a:noFill/>
            <a:miter lim="800000"/>
            <a:headEnd/>
            <a:tailEnd/>
          </a:ln>
        </p:spPr>
        <p:txBody>
          <a:bodyPr wrap="none" anchor="ctr">
            <a:spAutoFit/>
          </a:bodyPr>
          <a:lstStyle/>
          <a:p>
            <a:pPr eaLnBrk="0" hangingPunct="0"/>
            <a:r>
              <a:rPr lang="es-ES" baseline="-30000">
                <a:cs typeface="Times New Roman" pitchFamily="18" charset="0"/>
              </a:rPr>
              <a:t> </a:t>
            </a:r>
            <a:endParaRPr lang="es-ES"/>
          </a:p>
        </p:txBody>
      </p:sp>
      <p:grpSp>
        <p:nvGrpSpPr>
          <p:cNvPr id="12294" name="85 Grupo"/>
          <p:cNvGrpSpPr>
            <a:grpSpLocks/>
          </p:cNvGrpSpPr>
          <p:nvPr/>
        </p:nvGrpSpPr>
        <p:grpSpPr bwMode="auto">
          <a:xfrm>
            <a:off x="2173288" y="3079750"/>
            <a:ext cx="6613525" cy="1277938"/>
            <a:chOff x="1173738" y="3071810"/>
            <a:chExt cx="6612972" cy="1278611"/>
          </a:xfrm>
        </p:grpSpPr>
        <p:grpSp>
          <p:nvGrpSpPr>
            <p:cNvPr id="12301" name="72 Grupo"/>
            <p:cNvGrpSpPr>
              <a:grpSpLocks/>
            </p:cNvGrpSpPr>
            <p:nvPr/>
          </p:nvGrpSpPr>
          <p:grpSpPr bwMode="auto">
            <a:xfrm>
              <a:off x="1285852" y="3071810"/>
              <a:ext cx="6500858" cy="1278611"/>
              <a:chOff x="1214414" y="2244135"/>
              <a:chExt cx="6500858" cy="1278611"/>
            </a:xfrm>
          </p:grpSpPr>
          <p:grpSp>
            <p:nvGrpSpPr>
              <p:cNvPr id="12306" name="66 Grupo"/>
              <p:cNvGrpSpPr>
                <a:grpSpLocks/>
              </p:cNvGrpSpPr>
              <p:nvPr/>
            </p:nvGrpSpPr>
            <p:grpSpPr bwMode="auto">
              <a:xfrm>
                <a:off x="1285852" y="2244135"/>
                <a:ext cx="6429420" cy="1278611"/>
                <a:chOff x="1285852" y="2376845"/>
                <a:chExt cx="6429420" cy="1278611"/>
              </a:xfrm>
            </p:grpSpPr>
            <p:grpSp>
              <p:nvGrpSpPr>
                <p:cNvPr id="12312" name="59 Grupo"/>
                <p:cNvGrpSpPr>
                  <a:grpSpLocks/>
                </p:cNvGrpSpPr>
                <p:nvPr/>
              </p:nvGrpSpPr>
              <p:grpSpPr bwMode="auto">
                <a:xfrm>
                  <a:off x="1285852" y="2376845"/>
                  <a:ext cx="6429420" cy="1278611"/>
                  <a:chOff x="1285852" y="2376845"/>
                  <a:chExt cx="6429420" cy="1278611"/>
                </a:xfrm>
              </p:grpSpPr>
              <p:grpSp>
                <p:nvGrpSpPr>
                  <p:cNvPr id="12316" name="39 Grupo"/>
                  <p:cNvGrpSpPr>
                    <a:grpSpLocks/>
                  </p:cNvGrpSpPr>
                  <p:nvPr/>
                </p:nvGrpSpPr>
                <p:grpSpPr bwMode="auto">
                  <a:xfrm>
                    <a:off x="1285852" y="2376845"/>
                    <a:ext cx="6429420" cy="766403"/>
                    <a:chOff x="1285852" y="1876779"/>
                    <a:chExt cx="6429420" cy="766403"/>
                  </a:xfrm>
                </p:grpSpPr>
                <p:cxnSp>
                  <p:nvCxnSpPr>
                    <p:cNvPr id="11" name="10 Conector recto"/>
                    <p:cNvCxnSpPr/>
                    <p:nvPr/>
                  </p:nvCxnSpPr>
                  <p:spPr>
                    <a:xfrm>
                      <a:off x="1286435" y="2500995"/>
                      <a:ext cx="642883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324" name="33 Grupo"/>
                    <p:cNvGrpSpPr>
                      <a:grpSpLocks/>
                    </p:cNvGrpSpPr>
                    <p:nvPr/>
                  </p:nvGrpSpPr>
                  <p:grpSpPr bwMode="auto">
                    <a:xfrm>
                      <a:off x="1285852" y="2428868"/>
                      <a:ext cx="6429420" cy="214314"/>
                      <a:chOff x="1285852" y="2428868"/>
                      <a:chExt cx="6429420" cy="214314"/>
                    </a:xfrm>
                  </p:grpSpPr>
                  <p:cxnSp>
                    <p:nvCxnSpPr>
                      <p:cNvPr id="13" name="12 Conector recto"/>
                      <p:cNvCxnSpPr/>
                      <p:nvPr/>
                    </p:nvCxnSpPr>
                    <p:spPr>
                      <a:xfrm rot="5400000">
                        <a:off x="4036482"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rot="5400000">
                        <a:off x="4393639"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a:off x="4750798"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rot="5400000">
                        <a:off x="5107955"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3679324"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rot="5400000">
                        <a:off x="5465113"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rot="5400000">
                        <a:off x="5822270"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a:off x="6179428"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rot="5400000">
                        <a:off x="6536585"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6893743"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rot="5400000">
                        <a:off x="7250900"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5400000">
                        <a:off x="7608058"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a:off x="3322167"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5400000">
                        <a:off x="2965009"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rot="5400000">
                        <a:off x="2607852"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rot="5400000">
                        <a:off x="2250694"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rot="5400000">
                        <a:off x="1893537"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1536379"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1179221" y="2536733"/>
                        <a:ext cx="21442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8" name="37 Conector recto"/>
                    <p:cNvCxnSpPr/>
                    <p:nvPr/>
                  </p:nvCxnSpPr>
                  <p:spPr>
                    <a:xfrm rot="5400000" flipH="1" flipV="1">
                      <a:off x="3143480" y="2215095"/>
                      <a:ext cx="57180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9" name="38 Triángulo isósceles"/>
                    <p:cNvSpPr/>
                    <p:nvPr/>
                  </p:nvSpPr>
                  <p:spPr>
                    <a:xfrm rot="5400000">
                      <a:off x="3511846" y="1786376"/>
                      <a:ext cx="255722" cy="436526"/>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nvGrpSpPr>
                  <p:cNvPr id="12317" name="58 Grupo"/>
                  <p:cNvGrpSpPr>
                    <a:grpSpLocks/>
                  </p:cNvGrpSpPr>
                  <p:nvPr/>
                </p:nvGrpSpPr>
                <p:grpSpPr bwMode="auto">
                  <a:xfrm>
                    <a:off x="2643174" y="3071810"/>
                    <a:ext cx="4040462" cy="583646"/>
                    <a:chOff x="1317356" y="3071810"/>
                    <a:chExt cx="4040462" cy="583646"/>
                  </a:xfrm>
                </p:grpSpPr>
                <p:sp>
                  <p:nvSpPr>
                    <p:cNvPr id="12318" name="40 CuadroTexto"/>
                    <p:cNvSpPr txBox="1">
                      <a:spLocks noChangeArrowheads="1"/>
                    </p:cNvSpPr>
                    <p:nvPr/>
                  </p:nvSpPr>
                  <p:spPr bwMode="auto">
                    <a:xfrm>
                      <a:off x="1928794" y="3286124"/>
                      <a:ext cx="3429024" cy="369332"/>
                    </a:xfrm>
                    <a:prstGeom prst="rect">
                      <a:avLst/>
                    </a:prstGeom>
                    <a:noFill/>
                    <a:ln w="9525">
                      <a:noFill/>
                      <a:miter lim="800000"/>
                      <a:headEnd/>
                      <a:tailEnd/>
                    </a:ln>
                  </p:spPr>
                  <p:txBody>
                    <a:bodyPr>
                      <a:spAutoFit/>
                    </a:bodyPr>
                    <a:lstStyle/>
                    <a:p>
                      <a:r>
                        <a:rPr lang="es-ES"/>
                        <a:t>R </a:t>
                      </a:r>
                    </a:p>
                  </p:txBody>
                </p:sp>
                <p:cxnSp>
                  <p:nvCxnSpPr>
                    <p:cNvPr id="48" name="47 Conector recto de flecha"/>
                    <p:cNvCxnSpPr/>
                    <p:nvPr/>
                  </p:nvCxnSpPr>
                  <p:spPr>
                    <a:xfrm>
                      <a:off x="2357541" y="3501387"/>
                      <a:ext cx="539705" cy="15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p:nvPr/>
                  </p:nvCxnSpPr>
                  <p:spPr>
                    <a:xfrm rot="10800000">
                      <a:off x="1317815" y="3501387"/>
                      <a:ext cx="539705" cy="15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321" name="56 CuadroTexto"/>
                    <p:cNvSpPr txBox="1">
                      <a:spLocks noChangeArrowheads="1"/>
                    </p:cNvSpPr>
                    <p:nvPr/>
                  </p:nvSpPr>
                  <p:spPr bwMode="auto">
                    <a:xfrm>
                      <a:off x="2428860" y="3071810"/>
                      <a:ext cx="285752" cy="369332"/>
                    </a:xfrm>
                    <a:prstGeom prst="rect">
                      <a:avLst/>
                    </a:prstGeom>
                    <a:noFill/>
                    <a:ln w="9525">
                      <a:noFill/>
                      <a:miter lim="800000"/>
                      <a:headEnd/>
                      <a:tailEnd/>
                    </a:ln>
                  </p:spPr>
                  <p:txBody>
                    <a:bodyPr>
                      <a:spAutoFit/>
                    </a:bodyPr>
                    <a:lstStyle/>
                    <a:p>
                      <a:r>
                        <a:rPr lang="es-ES"/>
                        <a:t>+</a:t>
                      </a:r>
                    </a:p>
                  </p:txBody>
                </p:sp>
                <p:sp>
                  <p:nvSpPr>
                    <p:cNvPr id="12322" name="57 CuadroTexto"/>
                    <p:cNvSpPr txBox="1">
                      <a:spLocks noChangeArrowheads="1"/>
                    </p:cNvSpPr>
                    <p:nvPr/>
                  </p:nvSpPr>
                  <p:spPr bwMode="auto">
                    <a:xfrm>
                      <a:off x="1428728" y="3071810"/>
                      <a:ext cx="285752" cy="369332"/>
                    </a:xfrm>
                    <a:prstGeom prst="rect">
                      <a:avLst/>
                    </a:prstGeom>
                    <a:noFill/>
                    <a:ln w="9525">
                      <a:noFill/>
                      <a:miter lim="800000"/>
                      <a:headEnd/>
                      <a:tailEnd/>
                    </a:ln>
                  </p:spPr>
                  <p:txBody>
                    <a:bodyPr>
                      <a:spAutoFit/>
                    </a:bodyPr>
                    <a:lstStyle/>
                    <a:p>
                      <a:r>
                        <a:rPr lang="es-ES"/>
                        <a:t>-</a:t>
                      </a:r>
                    </a:p>
                  </p:txBody>
                </p:sp>
              </p:grpSp>
            </p:grpSp>
            <p:grpSp>
              <p:nvGrpSpPr>
                <p:cNvPr id="12313" name="65 Grupo"/>
                <p:cNvGrpSpPr>
                  <a:grpSpLocks/>
                </p:cNvGrpSpPr>
                <p:nvPr/>
              </p:nvGrpSpPr>
              <p:grpSpPr bwMode="auto">
                <a:xfrm>
                  <a:off x="7000892" y="2500306"/>
                  <a:ext cx="500066" cy="287340"/>
                  <a:chOff x="1285852" y="2500306"/>
                  <a:chExt cx="500066" cy="287340"/>
                </a:xfrm>
              </p:grpSpPr>
              <p:cxnSp>
                <p:nvCxnSpPr>
                  <p:cNvPr id="62" name="61 Conector recto de flecha"/>
                  <p:cNvCxnSpPr/>
                  <p:nvPr/>
                </p:nvCxnSpPr>
                <p:spPr>
                  <a:xfrm>
                    <a:off x="1285917" y="2786635"/>
                    <a:ext cx="360332" cy="158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315" name="62 CuadroTexto"/>
                  <p:cNvSpPr txBox="1">
                    <a:spLocks noChangeArrowheads="1"/>
                  </p:cNvSpPr>
                  <p:nvPr/>
                </p:nvSpPr>
                <p:spPr bwMode="auto">
                  <a:xfrm>
                    <a:off x="1285852" y="2500306"/>
                    <a:ext cx="500066" cy="276999"/>
                  </a:xfrm>
                  <a:prstGeom prst="rect">
                    <a:avLst/>
                  </a:prstGeom>
                  <a:noFill/>
                  <a:ln w="9525">
                    <a:noFill/>
                    <a:miter lim="800000"/>
                    <a:headEnd/>
                    <a:tailEnd/>
                  </a:ln>
                </p:spPr>
                <p:txBody>
                  <a:bodyPr>
                    <a:spAutoFit/>
                  </a:bodyPr>
                  <a:lstStyle/>
                  <a:p>
                    <a:r>
                      <a:rPr lang="es-ES" sz="1200"/>
                      <a:t>1m</a:t>
                    </a:r>
                  </a:p>
                </p:txBody>
              </p:sp>
            </p:grpSp>
          </p:grpSp>
          <p:grpSp>
            <p:nvGrpSpPr>
              <p:cNvPr id="12307" name="69 Grupo"/>
              <p:cNvGrpSpPr>
                <a:grpSpLocks/>
              </p:cNvGrpSpPr>
              <p:nvPr/>
            </p:nvGrpSpPr>
            <p:grpSpPr bwMode="auto">
              <a:xfrm>
                <a:off x="1214414" y="2702478"/>
                <a:ext cx="5143536" cy="142876"/>
                <a:chOff x="1214414" y="2786058"/>
                <a:chExt cx="5143536" cy="142876"/>
              </a:xfrm>
            </p:grpSpPr>
            <p:sp>
              <p:nvSpPr>
                <p:cNvPr id="64" name="63 Conector"/>
                <p:cNvSpPr/>
                <p:nvPr/>
              </p:nvSpPr>
              <p:spPr>
                <a:xfrm>
                  <a:off x="1929318" y="2786744"/>
                  <a:ext cx="163499"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5" name="64 Conector"/>
                <p:cNvSpPr/>
                <p:nvPr/>
              </p:nvSpPr>
              <p:spPr>
                <a:xfrm>
                  <a:off x="4429422" y="2786744"/>
                  <a:ext cx="163498"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8" name="67 Conector"/>
                <p:cNvSpPr/>
                <p:nvPr/>
              </p:nvSpPr>
              <p:spPr>
                <a:xfrm>
                  <a:off x="6194575" y="2786744"/>
                  <a:ext cx="163498"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69" name="68 Conector"/>
                <p:cNvSpPr/>
                <p:nvPr/>
              </p:nvSpPr>
              <p:spPr>
                <a:xfrm>
                  <a:off x="1215003" y="2786744"/>
                  <a:ext cx="163499"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sp>
          <p:nvSpPr>
            <p:cNvPr id="12302" name="78 Rectángulo"/>
            <p:cNvSpPr>
              <a:spLocks noChangeArrowheads="1"/>
            </p:cNvSpPr>
            <p:nvPr/>
          </p:nvSpPr>
          <p:spPr bwMode="auto">
            <a:xfrm>
              <a:off x="1173738" y="3714752"/>
              <a:ext cx="385010" cy="369527"/>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0</a:t>
              </a:r>
              <a:endParaRPr lang="es-ES"/>
            </a:p>
          </p:txBody>
        </p:sp>
        <p:sp>
          <p:nvSpPr>
            <p:cNvPr id="12303" name="80 Rectángulo"/>
            <p:cNvSpPr>
              <a:spLocks noChangeArrowheads="1"/>
            </p:cNvSpPr>
            <p:nvPr/>
          </p:nvSpPr>
          <p:spPr bwMode="auto">
            <a:xfrm>
              <a:off x="1888118" y="3714752"/>
              <a:ext cx="385010" cy="369527"/>
            </a:xfrm>
            <a:prstGeom prst="rect">
              <a:avLst/>
            </a:prstGeom>
            <a:noFill/>
            <a:ln w="9525">
              <a:noFill/>
              <a:miter lim="800000"/>
              <a:headEnd/>
              <a:tailEnd/>
            </a:ln>
          </p:spPr>
          <p:txBody>
            <a:bodyPr wrap="none">
              <a:spAutoFit/>
            </a:bodyPr>
            <a:lstStyle/>
            <a:p>
              <a:pPr eaLnBrk="0" hangingPunct="0"/>
              <a:r>
                <a:rPr lang="es-ES">
                  <a:cs typeface="Times New Roman" pitchFamily="18" charset="0"/>
                </a:rPr>
                <a:t>s</a:t>
              </a:r>
              <a:r>
                <a:rPr lang="es-ES" baseline="-30000">
                  <a:cs typeface="Times New Roman" pitchFamily="18" charset="0"/>
                </a:rPr>
                <a:t>1</a:t>
              </a:r>
              <a:endParaRPr lang="es-ES"/>
            </a:p>
          </p:txBody>
        </p:sp>
        <p:sp>
          <p:nvSpPr>
            <p:cNvPr id="12304" name="82 Rectángulo"/>
            <p:cNvSpPr>
              <a:spLocks noChangeArrowheads="1"/>
            </p:cNvSpPr>
            <p:nvPr/>
          </p:nvSpPr>
          <p:spPr bwMode="auto">
            <a:xfrm>
              <a:off x="4373067" y="3702610"/>
              <a:ext cx="385010" cy="369527"/>
            </a:xfrm>
            <a:prstGeom prst="rect">
              <a:avLst/>
            </a:prstGeom>
            <a:noFill/>
            <a:ln w="9525">
              <a:noFill/>
              <a:miter lim="800000"/>
              <a:headEnd/>
              <a:tailEnd/>
            </a:ln>
          </p:spPr>
          <p:txBody>
            <a:bodyPr wrap="none">
              <a:spAutoFit/>
            </a:bodyPr>
            <a:lstStyle/>
            <a:p>
              <a:pPr eaLnBrk="0" hangingPunct="0"/>
              <a:r>
                <a:rPr lang="es-ES">
                  <a:cs typeface="Times New Roman" pitchFamily="18" charset="0"/>
                </a:rPr>
                <a:t>s</a:t>
              </a:r>
              <a:r>
                <a:rPr lang="es-ES" baseline="-30000">
                  <a:cs typeface="Times New Roman" pitchFamily="18" charset="0"/>
                </a:rPr>
                <a:t>2</a:t>
              </a:r>
              <a:endParaRPr lang="es-ES"/>
            </a:p>
          </p:txBody>
        </p:sp>
        <p:sp>
          <p:nvSpPr>
            <p:cNvPr id="12305" name="84 Rectángulo"/>
            <p:cNvSpPr>
              <a:spLocks noChangeArrowheads="1"/>
            </p:cNvSpPr>
            <p:nvPr/>
          </p:nvSpPr>
          <p:spPr bwMode="auto">
            <a:xfrm>
              <a:off x="6174398" y="3714752"/>
              <a:ext cx="385010" cy="369527"/>
            </a:xfrm>
            <a:prstGeom prst="rect">
              <a:avLst/>
            </a:prstGeom>
            <a:noFill/>
            <a:ln w="9525">
              <a:noFill/>
              <a:miter lim="800000"/>
              <a:headEnd/>
              <a:tailEnd/>
            </a:ln>
          </p:spPr>
          <p:txBody>
            <a:bodyPr wrap="none">
              <a:spAutoFit/>
            </a:bodyPr>
            <a:lstStyle/>
            <a:p>
              <a:pPr eaLnBrk="0" hangingPunct="0"/>
              <a:r>
                <a:rPr lang="es-ES">
                  <a:cs typeface="Times New Roman" pitchFamily="18" charset="0"/>
                </a:rPr>
                <a:t>s</a:t>
              </a:r>
              <a:r>
                <a:rPr lang="es-ES" baseline="-30000">
                  <a:cs typeface="Times New Roman" pitchFamily="18" charset="0"/>
                </a:rPr>
                <a:t>3</a:t>
              </a:r>
              <a:endParaRPr lang="es-ES"/>
            </a:p>
          </p:txBody>
        </p:sp>
      </p:grpSp>
      <p:sp>
        <p:nvSpPr>
          <p:cNvPr id="12295" name="86 CuadroTexto"/>
          <p:cNvSpPr txBox="1">
            <a:spLocks noChangeArrowheads="1"/>
          </p:cNvSpPr>
          <p:nvPr/>
        </p:nvSpPr>
        <p:spPr bwMode="auto">
          <a:xfrm>
            <a:off x="0" y="4748213"/>
            <a:ext cx="3671888" cy="323850"/>
          </a:xfrm>
          <a:prstGeom prst="rect">
            <a:avLst/>
          </a:prstGeom>
          <a:noFill/>
          <a:ln w="9525">
            <a:noFill/>
            <a:miter lim="800000"/>
            <a:headEnd/>
            <a:tailEnd/>
          </a:ln>
        </p:spPr>
        <p:txBody>
          <a:bodyPr>
            <a:spAutoFit/>
          </a:bodyPr>
          <a:lstStyle/>
          <a:p>
            <a:r>
              <a:rPr lang="es-ES"/>
              <a:t>The positions of the ball would be:</a:t>
            </a:r>
          </a:p>
          <a:p>
            <a:endParaRPr lang="es-ES"/>
          </a:p>
          <a:p>
            <a:r>
              <a:rPr lang="es-ES"/>
              <a:t> </a:t>
            </a:r>
          </a:p>
        </p:txBody>
      </p:sp>
      <p:grpSp>
        <p:nvGrpSpPr>
          <p:cNvPr id="12" name="94 Grupo"/>
          <p:cNvGrpSpPr/>
          <p:nvPr/>
        </p:nvGrpSpPr>
        <p:grpSpPr>
          <a:xfrm>
            <a:off x="2214546" y="5429264"/>
            <a:ext cx="4786346" cy="714380"/>
            <a:chOff x="1071538" y="5441406"/>
            <a:chExt cx="4786346" cy="714380"/>
          </a:xfrm>
          <a:solidFill>
            <a:schemeClr val="accent6">
              <a:lumMod val="75000"/>
            </a:schemeClr>
          </a:solidFill>
        </p:grpSpPr>
        <p:sp>
          <p:nvSpPr>
            <p:cNvPr id="89" name="88 Rectángulo"/>
            <p:cNvSpPr/>
            <p:nvPr/>
          </p:nvSpPr>
          <p:spPr>
            <a:xfrm>
              <a:off x="1071538" y="5441406"/>
              <a:ext cx="1285884" cy="369332"/>
            </a:xfrm>
            <a:prstGeom prst="rect">
              <a:avLst/>
            </a:prstGeom>
            <a:grpFill/>
          </p:spPr>
          <p:txBody>
            <a:bodyPr>
              <a:spAutoFit/>
            </a:bodyPr>
            <a:lstStyle/>
            <a:p>
              <a:pPr>
                <a:defRPr/>
              </a:pPr>
              <a:r>
                <a:rPr lang="es-ES" dirty="0">
                  <a:latin typeface="Arial" pitchFamily="34" charset="0"/>
                  <a:ea typeface="Times New Roman" pitchFamily="18" charset="0"/>
                  <a:cs typeface="Arial" pitchFamily="34" charset="0"/>
                </a:rPr>
                <a:t>s</a:t>
              </a:r>
              <a:r>
                <a:rPr lang="es-ES" baseline="-30000" dirty="0">
                  <a:latin typeface="Arial" pitchFamily="34" charset="0"/>
                  <a:ea typeface="Times New Roman" pitchFamily="18" charset="0"/>
                  <a:cs typeface="Arial" pitchFamily="34" charset="0"/>
                </a:rPr>
                <a:t>0</a:t>
              </a:r>
              <a:r>
                <a:rPr lang="es-ES" dirty="0">
                  <a:latin typeface="Arial" pitchFamily="34" charset="0"/>
                  <a:ea typeface="Times New Roman" pitchFamily="18" charset="0"/>
                  <a:cs typeface="Arial" pitchFamily="34" charset="0"/>
                </a:rPr>
                <a:t> = - 6 m</a:t>
              </a:r>
              <a:endParaRPr lang="es-ES" dirty="0"/>
            </a:p>
          </p:txBody>
        </p:sp>
        <p:sp>
          <p:nvSpPr>
            <p:cNvPr id="90" name="89 Rectángulo"/>
            <p:cNvSpPr/>
            <p:nvPr/>
          </p:nvSpPr>
          <p:spPr>
            <a:xfrm>
              <a:off x="1071538" y="5786454"/>
              <a:ext cx="1285884" cy="369332"/>
            </a:xfrm>
            <a:prstGeom prst="rect">
              <a:avLst/>
            </a:prstGeom>
            <a:grpFill/>
          </p:spPr>
          <p:txBody>
            <a:bodyPr>
              <a:spAutoFit/>
            </a:bodyPr>
            <a:lstStyle/>
            <a:p>
              <a:pPr eaLnBrk="0" hangingPunct="0">
                <a:defRPr/>
              </a:pPr>
              <a:r>
                <a:rPr lang="es-ES" dirty="0">
                  <a:latin typeface="Arial" pitchFamily="34" charset="0"/>
                  <a:ea typeface="Times New Roman" pitchFamily="18" charset="0"/>
                  <a:cs typeface="Arial" pitchFamily="34" charset="0"/>
                </a:rPr>
                <a:t>s</a:t>
              </a:r>
              <a:r>
                <a:rPr lang="es-ES" baseline="-30000" dirty="0">
                  <a:latin typeface="Arial" pitchFamily="34" charset="0"/>
                  <a:ea typeface="Times New Roman" pitchFamily="18" charset="0"/>
                  <a:cs typeface="Arial" pitchFamily="34" charset="0"/>
                </a:rPr>
                <a:t>1</a:t>
              </a:r>
              <a:r>
                <a:rPr lang="es-ES" dirty="0">
                  <a:latin typeface="Arial" pitchFamily="34" charset="0"/>
                  <a:ea typeface="Times New Roman" pitchFamily="18" charset="0"/>
                  <a:cs typeface="Arial" pitchFamily="34" charset="0"/>
                </a:rPr>
                <a:t> = - 4 m</a:t>
              </a:r>
              <a:r>
                <a:rPr lang="es-ES" baseline="-30000" dirty="0">
                  <a:latin typeface="Arial" pitchFamily="34" charset="0"/>
                  <a:ea typeface="Times New Roman" pitchFamily="18" charset="0"/>
                  <a:cs typeface="Arial" pitchFamily="34" charset="0"/>
                </a:rPr>
                <a:t>   </a:t>
              </a:r>
              <a:endParaRPr lang="es-ES" dirty="0">
                <a:latin typeface="Arial" pitchFamily="34" charset="0"/>
                <a:cs typeface="Arial" pitchFamily="34" charset="0"/>
              </a:endParaRPr>
            </a:p>
          </p:txBody>
        </p:sp>
        <p:sp>
          <p:nvSpPr>
            <p:cNvPr id="91" name="90 Rectángulo"/>
            <p:cNvSpPr/>
            <p:nvPr/>
          </p:nvSpPr>
          <p:spPr>
            <a:xfrm>
              <a:off x="4531324" y="5441406"/>
              <a:ext cx="1317990" cy="369332"/>
            </a:xfrm>
            <a:prstGeom prst="rect">
              <a:avLst/>
            </a:prstGeom>
            <a:grpFill/>
          </p:spPr>
          <p:txBody>
            <a:bodyPr wrap="none">
              <a:spAutoFit/>
            </a:bodyPr>
            <a:lstStyle/>
            <a:p>
              <a:pPr eaLnBrk="0" hangingPunct="0">
                <a:defRPr/>
              </a:pPr>
              <a:r>
                <a:rPr lang="es-ES" dirty="0">
                  <a:latin typeface="Arial" pitchFamily="34" charset="0"/>
                  <a:ea typeface="Times New Roman" pitchFamily="18" charset="0"/>
                  <a:cs typeface="Arial" pitchFamily="34" charset="0"/>
                </a:rPr>
                <a:t>s</a:t>
              </a:r>
              <a:r>
                <a:rPr lang="es-ES" baseline="-30000" dirty="0">
                  <a:latin typeface="Arial" pitchFamily="34" charset="0"/>
                  <a:ea typeface="Times New Roman" pitchFamily="18" charset="0"/>
                  <a:cs typeface="Arial" pitchFamily="34" charset="0"/>
                </a:rPr>
                <a:t>2</a:t>
              </a:r>
              <a:r>
                <a:rPr lang="es-ES" dirty="0">
                  <a:latin typeface="Arial" pitchFamily="34" charset="0"/>
                  <a:ea typeface="Times New Roman" pitchFamily="18" charset="0"/>
                  <a:cs typeface="Arial" pitchFamily="34" charset="0"/>
                </a:rPr>
                <a:t> = + 3 m</a:t>
              </a:r>
              <a:r>
                <a:rPr lang="es-ES" baseline="-30000" dirty="0">
                  <a:latin typeface="Arial" pitchFamily="34" charset="0"/>
                  <a:ea typeface="Times New Roman" pitchFamily="18" charset="0"/>
                  <a:cs typeface="Arial" pitchFamily="34" charset="0"/>
                </a:rPr>
                <a:t>  </a:t>
              </a:r>
              <a:endParaRPr lang="es-ES" dirty="0">
                <a:latin typeface="Arial" pitchFamily="34" charset="0"/>
                <a:cs typeface="Arial" pitchFamily="34" charset="0"/>
              </a:endParaRPr>
            </a:p>
          </p:txBody>
        </p:sp>
        <p:sp>
          <p:nvSpPr>
            <p:cNvPr id="92" name="91 Rectángulo"/>
            <p:cNvSpPr/>
            <p:nvPr/>
          </p:nvSpPr>
          <p:spPr>
            <a:xfrm>
              <a:off x="4531324" y="5786454"/>
              <a:ext cx="1326560" cy="369332"/>
            </a:xfrm>
            <a:prstGeom prst="rect">
              <a:avLst/>
            </a:prstGeom>
            <a:grpFill/>
          </p:spPr>
          <p:txBody>
            <a:bodyPr>
              <a:spAutoFit/>
            </a:bodyPr>
            <a:lstStyle/>
            <a:p>
              <a:pPr eaLnBrk="0" hangingPunct="0">
                <a:defRPr/>
              </a:pPr>
              <a:r>
                <a:rPr lang="es-ES" dirty="0">
                  <a:latin typeface="Arial" pitchFamily="34" charset="0"/>
                  <a:ea typeface="Times New Roman" pitchFamily="18" charset="0"/>
                  <a:cs typeface="Arial" pitchFamily="34" charset="0"/>
                </a:rPr>
                <a:t>s</a:t>
              </a:r>
              <a:r>
                <a:rPr lang="es-ES" baseline="-30000" dirty="0">
                  <a:latin typeface="Arial" pitchFamily="34" charset="0"/>
                  <a:ea typeface="Times New Roman" pitchFamily="18" charset="0"/>
                  <a:cs typeface="Arial" pitchFamily="34" charset="0"/>
                </a:rPr>
                <a:t>3</a:t>
              </a:r>
              <a:r>
                <a:rPr lang="es-ES" dirty="0">
                  <a:latin typeface="Arial" pitchFamily="34" charset="0"/>
                  <a:ea typeface="Times New Roman" pitchFamily="18" charset="0"/>
                  <a:cs typeface="Arial" pitchFamily="34" charset="0"/>
                </a:rPr>
                <a:t> = + 8 m</a:t>
              </a:r>
              <a:endParaRPr lang="es-ES" dirty="0">
                <a:latin typeface="Arial" pitchFamily="34" charset="0"/>
                <a:cs typeface="Arial" pitchFamily="34" charset="0"/>
              </a:endParaRPr>
            </a:p>
          </p:txBody>
        </p:sp>
      </p:grpSp>
      <p:grpSp>
        <p:nvGrpSpPr>
          <p:cNvPr id="12297" name="93 Grupo"/>
          <p:cNvGrpSpPr>
            <a:grpSpLocks/>
          </p:cNvGrpSpPr>
          <p:nvPr/>
        </p:nvGrpSpPr>
        <p:grpSpPr bwMode="auto">
          <a:xfrm rot="1989507">
            <a:off x="73025" y="3044825"/>
            <a:ext cx="2078038" cy="547688"/>
            <a:chOff x="3156295" y="4355379"/>
            <a:chExt cx="2976122" cy="785819"/>
          </a:xfrm>
        </p:grpSpPr>
        <p:sp>
          <p:nvSpPr>
            <p:cNvPr id="93" name="92 Flecha derecha"/>
            <p:cNvSpPr/>
            <p:nvPr/>
          </p:nvSpPr>
          <p:spPr>
            <a:xfrm>
              <a:off x="3321830" y="4350345"/>
              <a:ext cx="2785140" cy="785818"/>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300" name="87 Rectángulo"/>
            <p:cNvSpPr>
              <a:spLocks noChangeArrowheads="1"/>
            </p:cNvSpPr>
            <p:nvPr/>
          </p:nvSpPr>
          <p:spPr bwMode="auto">
            <a:xfrm>
              <a:off x="3156295" y="4523735"/>
              <a:ext cx="2976122" cy="441596"/>
            </a:xfrm>
            <a:prstGeom prst="rect">
              <a:avLst/>
            </a:prstGeom>
            <a:noFill/>
            <a:ln w="9525">
              <a:noFill/>
              <a:miter lim="800000"/>
              <a:headEnd/>
              <a:tailEnd/>
            </a:ln>
          </p:spPr>
          <p:txBody>
            <a:bodyPr wrap="none">
              <a:spAutoFit/>
            </a:bodyPr>
            <a:lstStyle/>
            <a:p>
              <a:r>
                <a:rPr lang="es-ES" sz="1400">
                  <a:cs typeface="Times New Roman" pitchFamily="18" charset="0"/>
                </a:rPr>
                <a:t>  s</a:t>
              </a:r>
              <a:r>
                <a:rPr lang="es-ES" sz="1400" baseline="-30000">
                  <a:cs typeface="Times New Roman" pitchFamily="18" charset="0"/>
                </a:rPr>
                <a:t>0 </a:t>
              </a:r>
              <a:r>
                <a:rPr lang="es-ES" sz="1400">
                  <a:cs typeface="Times New Roman" pitchFamily="18" charset="0"/>
                </a:rPr>
                <a:t> is the initial position</a:t>
              </a:r>
              <a:endParaRPr lang="es-ES" sz="1400"/>
            </a:p>
          </p:txBody>
        </p:sp>
      </p:grpSp>
      <p:sp>
        <p:nvSpPr>
          <p:cNvPr id="61" name="60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MOTION CHARACTERISTICS</a:t>
            </a:r>
          </a:p>
        </p:txBody>
      </p:sp>
      <p:sp>
        <p:nvSpPr>
          <p:cNvPr id="13315" name="4 Rectángulo"/>
          <p:cNvSpPr>
            <a:spLocks noChangeArrowheads="1"/>
          </p:cNvSpPr>
          <p:nvPr/>
        </p:nvSpPr>
        <p:spPr bwMode="auto">
          <a:xfrm>
            <a:off x="0" y="714375"/>
            <a:ext cx="9144000" cy="646113"/>
          </a:xfrm>
          <a:prstGeom prst="rect">
            <a:avLst/>
          </a:prstGeom>
          <a:noFill/>
          <a:ln w="9525">
            <a:noFill/>
            <a:miter lim="800000"/>
            <a:headEnd/>
            <a:tailEnd/>
          </a:ln>
        </p:spPr>
        <p:txBody>
          <a:bodyPr>
            <a:spAutoFit/>
          </a:bodyPr>
          <a:lstStyle/>
          <a:p>
            <a:pPr algn="just"/>
            <a:r>
              <a:rPr lang="en-US"/>
              <a:t>The </a:t>
            </a:r>
            <a:r>
              <a:rPr lang="en-US" b="1"/>
              <a:t>distance travelled</a:t>
            </a:r>
            <a:r>
              <a:rPr lang="en-US"/>
              <a:t> is equal to the subtraction between two positions, the final position minus the initial position if there is no change in the sense of the movement.</a:t>
            </a:r>
            <a:endParaRPr lang="es-ES"/>
          </a:p>
        </p:txBody>
      </p:sp>
      <p:grpSp>
        <p:nvGrpSpPr>
          <p:cNvPr id="13316" name="85 Grupo"/>
          <p:cNvGrpSpPr>
            <a:grpSpLocks/>
          </p:cNvGrpSpPr>
          <p:nvPr/>
        </p:nvGrpSpPr>
        <p:grpSpPr bwMode="auto">
          <a:xfrm>
            <a:off x="1244600" y="1571625"/>
            <a:ext cx="6613525" cy="1277938"/>
            <a:chOff x="1173738" y="3071809"/>
            <a:chExt cx="6612972" cy="1278612"/>
          </a:xfrm>
        </p:grpSpPr>
        <p:grpSp>
          <p:nvGrpSpPr>
            <p:cNvPr id="13323" name="72 Grupo"/>
            <p:cNvGrpSpPr>
              <a:grpSpLocks/>
            </p:cNvGrpSpPr>
            <p:nvPr/>
          </p:nvGrpSpPr>
          <p:grpSpPr bwMode="auto">
            <a:xfrm>
              <a:off x="1286441" y="3071809"/>
              <a:ext cx="6500269" cy="1278612"/>
              <a:chOff x="1215003" y="2244134"/>
              <a:chExt cx="6500269" cy="1278612"/>
            </a:xfrm>
          </p:grpSpPr>
          <p:grpSp>
            <p:nvGrpSpPr>
              <p:cNvPr id="13328" name="66 Grupo"/>
              <p:cNvGrpSpPr>
                <a:grpSpLocks/>
              </p:cNvGrpSpPr>
              <p:nvPr/>
            </p:nvGrpSpPr>
            <p:grpSpPr bwMode="auto">
              <a:xfrm>
                <a:off x="1286433" y="2244134"/>
                <a:ext cx="6428839" cy="1278612"/>
                <a:chOff x="1286433" y="2376844"/>
                <a:chExt cx="6428839" cy="1278612"/>
              </a:xfrm>
            </p:grpSpPr>
            <p:grpSp>
              <p:nvGrpSpPr>
                <p:cNvPr id="13334" name="59 Grupo"/>
                <p:cNvGrpSpPr>
                  <a:grpSpLocks/>
                </p:cNvGrpSpPr>
                <p:nvPr/>
              </p:nvGrpSpPr>
              <p:grpSpPr bwMode="auto">
                <a:xfrm>
                  <a:off x="1286433" y="2376844"/>
                  <a:ext cx="6428839" cy="1278612"/>
                  <a:chOff x="1286433" y="2376844"/>
                  <a:chExt cx="6428839" cy="1278612"/>
                </a:xfrm>
              </p:grpSpPr>
              <p:grpSp>
                <p:nvGrpSpPr>
                  <p:cNvPr id="13338" name="39 Grupo"/>
                  <p:cNvGrpSpPr>
                    <a:grpSpLocks/>
                  </p:cNvGrpSpPr>
                  <p:nvPr/>
                </p:nvGrpSpPr>
                <p:grpSpPr bwMode="auto">
                  <a:xfrm>
                    <a:off x="1286433" y="2376844"/>
                    <a:ext cx="6428839" cy="767168"/>
                    <a:chOff x="1286433" y="1876778"/>
                    <a:chExt cx="6428839" cy="767168"/>
                  </a:xfrm>
                </p:grpSpPr>
                <p:cxnSp>
                  <p:nvCxnSpPr>
                    <p:cNvPr id="29" name="28 Conector recto"/>
                    <p:cNvCxnSpPr/>
                    <p:nvPr/>
                  </p:nvCxnSpPr>
                  <p:spPr>
                    <a:xfrm>
                      <a:off x="1286435" y="2500995"/>
                      <a:ext cx="6428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46" name="33 Grupo"/>
                    <p:cNvGrpSpPr>
                      <a:grpSpLocks/>
                    </p:cNvGrpSpPr>
                    <p:nvPr/>
                  </p:nvGrpSpPr>
                  <p:grpSpPr bwMode="auto">
                    <a:xfrm>
                      <a:off x="1286433" y="2429519"/>
                      <a:ext cx="6428838" cy="214427"/>
                      <a:chOff x="1286433" y="2429519"/>
                      <a:chExt cx="6428838" cy="214427"/>
                    </a:xfrm>
                  </p:grpSpPr>
                  <p:cxnSp>
                    <p:nvCxnSpPr>
                      <p:cNvPr id="33" name="32 Conector recto"/>
                      <p:cNvCxnSpPr/>
                      <p:nvPr/>
                    </p:nvCxnSpPr>
                    <p:spPr>
                      <a:xfrm rot="5400000">
                        <a:off x="4036482"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13 Conector recto"/>
                      <p:cNvCxnSpPr/>
                      <p:nvPr/>
                    </p:nvCxnSpPr>
                    <p:spPr>
                      <a:xfrm rot="5400000">
                        <a:off x="4393641"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14 Conector recto"/>
                      <p:cNvCxnSpPr/>
                      <p:nvPr/>
                    </p:nvCxnSpPr>
                    <p:spPr>
                      <a:xfrm rot="5400000">
                        <a:off x="4750798"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5107956"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5400000">
                        <a:off x="3679325"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17 Conector recto"/>
                      <p:cNvCxnSpPr/>
                      <p:nvPr/>
                    </p:nvCxnSpPr>
                    <p:spPr>
                      <a:xfrm rot="5400000">
                        <a:off x="5465113"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18 Conector recto"/>
                      <p:cNvCxnSpPr/>
                      <p:nvPr/>
                    </p:nvCxnSpPr>
                    <p:spPr>
                      <a:xfrm rot="5400000">
                        <a:off x="5822271"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39 Conector recto"/>
                      <p:cNvCxnSpPr/>
                      <p:nvPr/>
                    </p:nvCxnSpPr>
                    <p:spPr>
                      <a:xfrm rot="5400000">
                        <a:off x="6179428"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rot="5400000">
                        <a:off x="6536586"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6893743"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rot="5400000">
                        <a:off x="7250901"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rot="5400000">
                        <a:off x="7608059"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25 Conector recto"/>
                      <p:cNvCxnSpPr/>
                      <p:nvPr/>
                    </p:nvCxnSpPr>
                    <p:spPr>
                      <a:xfrm rot="5400000">
                        <a:off x="3322167"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rot="5400000">
                        <a:off x="2965010"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rot="5400000">
                        <a:off x="2607852"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2250695"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rot="5400000">
                        <a:off x="1893537"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rot="5400000">
                        <a:off x="1536380" y="2536733"/>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rot="5400000">
                        <a:off x="1179222" y="2536733"/>
                        <a:ext cx="21442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30 Conector recto"/>
                    <p:cNvCxnSpPr/>
                    <p:nvPr/>
                  </p:nvCxnSpPr>
                  <p:spPr>
                    <a:xfrm rot="5400000" flipH="1" flipV="1">
                      <a:off x="3143480" y="2215094"/>
                      <a:ext cx="57180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31 Triángulo isósceles"/>
                    <p:cNvSpPr/>
                    <p:nvPr/>
                  </p:nvSpPr>
                  <p:spPr>
                    <a:xfrm rot="5400000">
                      <a:off x="3511846" y="1786377"/>
                      <a:ext cx="255723" cy="436525"/>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nvGrpSpPr>
                  <p:cNvPr id="13339" name="58 Grupo"/>
                  <p:cNvGrpSpPr>
                    <a:grpSpLocks/>
                  </p:cNvGrpSpPr>
                  <p:nvPr/>
                </p:nvGrpSpPr>
                <p:grpSpPr bwMode="auto">
                  <a:xfrm>
                    <a:off x="2643633" y="3071810"/>
                    <a:ext cx="4040003" cy="583646"/>
                    <a:chOff x="1317815" y="3071810"/>
                    <a:chExt cx="4040003" cy="583646"/>
                  </a:xfrm>
                </p:grpSpPr>
                <p:sp>
                  <p:nvSpPr>
                    <p:cNvPr id="13340" name="40 CuadroTexto"/>
                    <p:cNvSpPr txBox="1">
                      <a:spLocks noChangeArrowheads="1"/>
                    </p:cNvSpPr>
                    <p:nvPr/>
                  </p:nvSpPr>
                  <p:spPr bwMode="auto">
                    <a:xfrm>
                      <a:off x="1928794" y="3286124"/>
                      <a:ext cx="3429024" cy="369332"/>
                    </a:xfrm>
                    <a:prstGeom prst="rect">
                      <a:avLst/>
                    </a:prstGeom>
                    <a:noFill/>
                    <a:ln w="9525">
                      <a:noFill/>
                      <a:miter lim="800000"/>
                      <a:headEnd/>
                      <a:tailEnd/>
                    </a:ln>
                  </p:spPr>
                  <p:txBody>
                    <a:bodyPr>
                      <a:spAutoFit/>
                    </a:bodyPr>
                    <a:lstStyle/>
                    <a:p>
                      <a:r>
                        <a:rPr lang="es-ES"/>
                        <a:t>R </a:t>
                      </a:r>
                    </a:p>
                  </p:txBody>
                </p:sp>
                <p:cxnSp>
                  <p:nvCxnSpPr>
                    <p:cNvPr id="25" name="24 Conector recto de flecha"/>
                    <p:cNvCxnSpPr/>
                    <p:nvPr/>
                  </p:nvCxnSpPr>
                  <p:spPr>
                    <a:xfrm>
                      <a:off x="2357541" y="3501387"/>
                      <a:ext cx="539705" cy="15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rot="10800000">
                      <a:off x="1317816" y="3501387"/>
                      <a:ext cx="539705" cy="15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43" name="56 CuadroTexto"/>
                    <p:cNvSpPr txBox="1">
                      <a:spLocks noChangeArrowheads="1"/>
                    </p:cNvSpPr>
                    <p:nvPr/>
                  </p:nvSpPr>
                  <p:spPr bwMode="auto">
                    <a:xfrm>
                      <a:off x="2428860" y="3071810"/>
                      <a:ext cx="285752" cy="369332"/>
                    </a:xfrm>
                    <a:prstGeom prst="rect">
                      <a:avLst/>
                    </a:prstGeom>
                    <a:noFill/>
                    <a:ln w="9525">
                      <a:noFill/>
                      <a:miter lim="800000"/>
                      <a:headEnd/>
                      <a:tailEnd/>
                    </a:ln>
                  </p:spPr>
                  <p:txBody>
                    <a:bodyPr>
                      <a:spAutoFit/>
                    </a:bodyPr>
                    <a:lstStyle/>
                    <a:p>
                      <a:r>
                        <a:rPr lang="es-ES"/>
                        <a:t>+</a:t>
                      </a:r>
                    </a:p>
                  </p:txBody>
                </p:sp>
                <p:sp>
                  <p:nvSpPr>
                    <p:cNvPr id="13344" name="57 CuadroTexto"/>
                    <p:cNvSpPr txBox="1">
                      <a:spLocks noChangeArrowheads="1"/>
                    </p:cNvSpPr>
                    <p:nvPr/>
                  </p:nvSpPr>
                  <p:spPr bwMode="auto">
                    <a:xfrm>
                      <a:off x="1428728" y="3071810"/>
                      <a:ext cx="285752" cy="369332"/>
                    </a:xfrm>
                    <a:prstGeom prst="rect">
                      <a:avLst/>
                    </a:prstGeom>
                    <a:noFill/>
                    <a:ln w="9525">
                      <a:noFill/>
                      <a:miter lim="800000"/>
                      <a:headEnd/>
                      <a:tailEnd/>
                    </a:ln>
                  </p:spPr>
                  <p:txBody>
                    <a:bodyPr>
                      <a:spAutoFit/>
                    </a:bodyPr>
                    <a:lstStyle/>
                    <a:p>
                      <a:r>
                        <a:rPr lang="es-ES"/>
                        <a:t>-</a:t>
                      </a:r>
                    </a:p>
                  </p:txBody>
                </p:sp>
              </p:grpSp>
            </p:grpSp>
            <p:grpSp>
              <p:nvGrpSpPr>
                <p:cNvPr id="13335" name="65 Grupo"/>
                <p:cNvGrpSpPr>
                  <a:grpSpLocks/>
                </p:cNvGrpSpPr>
                <p:nvPr/>
              </p:nvGrpSpPr>
              <p:grpSpPr bwMode="auto">
                <a:xfrm>
                  <a:off x="7000892" y="2500306"/>
                  <a:ext cx="500066" cy="287918"/>
                  <a:chOff x="1285852" y="2500306"/>
                  <a:chExt cx="500066" cy="287918"/>
                </a:xfrm>
              </p:grpSpPr>
              <p:cxnSp>
                <p:nvCxnSpPr>
                  <p:cNvPr id="20" name="19 Conector recto de flecha"/>
                  <p:cNvCxnSpPr/>
                  <p:nvPr/>
                </p:nvCxnSpPr>
                <p:spPr>
                  <a:xfrm>
                    <a:off x="1285917" y="2786635"/>
                    <a:ext cx="360333" cy="158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337" name="62 CuadroTexto"/>
                  <p:cNvSpPr txBox="1">
                    <a:spLocks noChangeArrowheads="1"/>
                  </p:cNvSpPr>
                  <p:nvPr/>
                </p:nvSpPr>
                <p:spPr bwMode="auto">
                  <a:xfrm>
                    <a:off x="1285852" y="2500306"/>
                    <a:ext cx="500066" cy="276999"/>
                  </a:xfrm>
                  <a:prstGeom prst="rect">
                    <a:avLst/>
                  </a:prstGeom>
                  <a:noFill/>
                  <a:ln w="9525">
                    <a:noFill/>
                    <a:miter lim="800000"/>
                    <a:headEnd/>
                    <a:tailEnd/>
                  </a:ln>
                </p:spPr>
                <p:txBody>
                  <a:bodyPr>
                    <a:spAutoFit/>
                  </a:bodyPr>
                  <a:lstStyle/>
                  <a:p>
                    <a:r>
                      <a:rPr lang="es-ES" sz="1200"/>
                      <a:t>1m</a:t>
                    </a:r>
                  </a:p>
                </p:txBody>
              </p:sp>
            </p:grpSp>
          </p:grpSp>
          <p:grpSp>
            <p:nvGrpSpPr>
              <p:cNvPr id="13329" name="69 Grupo"/>
              <p:cNvGrpSpPr>
                <a:grpSpLocks/>
              </p:cNvGrpSpPr>
              <p:nvPr/>
            </p:nvGrpSpPr>
            <p:grpSpPr bwMode="auto">
              <a:xfrm>
                <a:off x="1215003" y="2703164"/>
                <a:ext cx="5143070" cy="142950"/>
                <a:chOff x="1215003" y="2786744"/>
                <a:chExt cx="5143070" cy="142950"/>
              </a:xfrm>
            </p:grpSpPr>
            <p:sp>
              <p:nvSpPr>
                <p:cNvPr id="14" name="13 Conector"/>
                <p:cNvSpPr/>
                <p:nvPr/>
              </p:nvSpPr>
              <p:spPr>
                <a:xfrm>
                  <a:off x="1929319" y="2786744"/>
                  <a:ext cx="163498"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5" name="14 Conector"/>
                <p:cNvSpPr/>
                <p:nvPr/>
              </p:nvSpPr>
              <p:spPr>
                <a:xfrm>
                  <a:off x="4429422" y="2786744"/>
                  <a:ext cx="163499"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6" name="15 Conector"/>
                <p:cNvSpPr/>
                <p:nvPr/>
              </p:nvSpPr>
              <p:spPr>
                <a:xfrm>
                  <a:off x="6194575" y="2786744"/>
                  <a:ext cx="163499"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16 Conector"/>
                <p:cNvSpPr/>
                <p:nvPr/>
              </p:nvSpPr>
              <p:spPr>
                <a:xfrm>
                  <a:off x="1215004" y="2786744"/>
                  <a:ext cx="163498"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sp>
          <p:nvSpPr>
            <p:cNvPr id="13324" name="78 Rectángulo"/>
            <p:cNvSpPr>
              <a:spLocks noChangeArrowheads="1"/>
            </p:cNvSpPr>
            <p:nvPr/>
          </p:nvSpPr>
          <p:spPr bwMode="auto">
            <a:xfrm>
              <a:off x="1173738" y="3715077"/>
              <a:ext cx="385010" cy="369527"/>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0</a:t>
              </a:r>
              <a:endParaRPr lang="es-ES"/>
            </a:p>
          </p:txBody>
        </p:sp>
        <p:sp>
          <p:nvSpPr>
            <p:cNvPr id="13325" name="80 Rectángulo"/>
            <p:cNvSpPr>
              <a:spLocks noChangeArrowheads="1"/>
            </p:cNvSpPr>
            <p:nvPr/>
          </p:nvSpPr>
          <p:spPr bwMode="auto">
            <a:xfrm>
              <a:off x="1888118" y="3714752"/>
              <a:ext cx="385010" cy="369527"/>
            </a:xfrm>
            <a:prstGeom prst="rect">
              <a:avLst/>
            </a:prstGeom>
            <a:noFill/>
            <a:ln w="9525">
              <a:noFill/>
              <a:miter lim="800000"/>
              <a:headEnd/>
              <a:tailEnd/>
            </a:ln>
          </p:spPr>
          <p:txBody>
            <a:bodyPr wrap="none">
              <a:spAutoFit/>
            </a:bodyPr>
            <a:lstStyle/>
            <a:p>
              <a:pPr eaLnBrk="0" hangingPunct="0"/>
              <a:r>
                <a:rPr lang="es-ES">
                  <a:cs typeface="Times New Roman" pitchFamily="18" charset="0"/>
                </a:rPr>
                <a:t>s</a:t>
              </a:r>
              <a:r>
                <a:rPr lang="es-ES" baseline="-30000">
                  <a:cs typeface="Times New Roman" pitchFamily="18" charset="0"/>
                </a:rPr>
                <a:t>1</a:t>
              </a:r>
              <a:endParaRPr lang="es-ES"/>
            </a:p>
          </p:txBody>
        </p:sp>
        <p:sp>
          <p:nvSpPr>
            <p:cNvPr id="13326" name="82 Rectángulo"/>
            <p:cNvSpPr>
              <a:spLocks noChangeArrowheads="1"/>
            </p:cNvSpPr>
            <p:nvPr/>
          </p:nvSpPr>
          <p:spPr bwMode="auto">
            <a:xfrm>
              <a:off x="4373067" y="3702610"/>
              <a:ext cx="385010" cy="369527"/>
            </a:xfrm>
            <a:prstGeom prst="rect">
              <a:avLst/>
            </a:prstGeom>
            <a:noFill/>
            <a:ln w="9525">
              <a:noFill/>
              <a:miter lim="800000"/>
              <a:headEnd/>
              <a:tailEnd/>
            </a:ln>
          </p:spPr>
          <p:txBody>
            <a:bodyPr wrap="none">
              <a:spAutoFit/>
            </a:bodyPr>
            <a:lstStyle/>
            <a:p>
              <a:pPr eaLnBrk="0" hangingPunct="0"/>
              <a:r>
                <a:rPr lang="es-ES">
                  <a:cs typeface="Times New Roman" pitchFamily="18" charset="0"/>
                </a:rPr>
                <a:t>s</a:t>
              </a:r>
              <a:r>
                <a:rPr lang="es-ES" baseline="-30000">
                  <a:cs typeface="Times New Roman" pitchFamily="18" charset="0"/>
                </a:rPr>
                <a:t>2</a:t>
              </a:r>
              <a:endParaRPr lang="es-ES"/>
            </a:p>
          </p:txBody>
        </p:sp>
        <p:sp>
          <p:nvSpPr>
            <p:cNvPr id="13327" name="84 Rectángulo"/>
            <p:cNvSpPr>
              <a:spLocks noChangeArrowheads="1"/>
            </p:cNvSpPr>
            <p:nvPr/>
          </p:nvSpPr>
          <p:spPr bwMode="auto">
            <a:xfrm>
              <a:off x="6174398" y="3714752"/>
              <a:ext cx="385010" cy="369527"/>
            </a:xfrm>
            <a:prstGeom prst="rect">
              <a:avLst/>
            </a:prstGeom>
            <a:noFill/>
            <a:ln w="9525">
              <a:noFill/>
              <a:miter lim="800000"/>
              <a:headEnd/>
              <a:tailEnd/>
            </a:ln>
          </p:spPr>
          <p:txBody>
            <a:bodyPr wrap="none">
              <a:spAutoFit/>
            </a:bodyPr>
            <a:lstStyle/>
            <a:p>
              <a:pPr eaLnBrk="0" hangingPunct="0"/>
              <a:r>
                <a:rPr lang="es-ES">
                  <a:cs typeface="Times New Roman" pitchFamily="18" charset="0"/>
                </a:rPr>
                <a:t>s</a:t>
              </a:r>
              <a:r>
                <a:rPr lang="es-ES" baseline="-30000">
                  <a:cs typeface="Times New Roman" pitchFamily="18" charset="0"/>
                </a:rPr>
                <a:t>3</a:t>
              </a:r>
              <a:endParaRPr lang="es-ES"/>
            </a:p>
          </p:txBody>
        </p:sp>
      </p:grpSp>
      <p:sp>
        <p:nvSpPr>
          <p:cNvPr id="13317" name="52 Rectángulo"/>
          <p:cNvSpPr>
            <a:spLocks noChangeArrowheads="1"/>
          </p:cNvSpPr>
          <p:nvPr/>
        </p:nvSpPr>
        <p:spPr bwMode="auto">
          <a:xfrm>
            <a:off x="0" y="2928938"/>
            <a:ext cx="9144000" cy="369887"/>
          </a:xfrm>
          <a:prstGeom prst="rect">
            <a:avLst/>
          </a:prstGeom>
          <a:noFill/>
          <a:ln w="9525">
            <a:noFill/>
            <a:miter lim="800000"/>
            <a:headEnd/>
            <a:tailEnd/>
          </a:ln>
        </p:spPr>
        <p:txBody>
          <a:bodyPr>
            <a:spAutoFit/>
          </a:bodyPr>
          <a:lstStyle/>
          <a:p>
            <a:pPr algn="just"/>
            <a:r>
              <a:rPr lang="en-US"/>
              <a:t>The distance travelled by the ball from the initial position to the position 3, would be:</a:t>
            </a:r>
            <a:endParaRPr lang="es-ES"/>
          </a:p>
        </p:txBody>
      </p:sp>
      <p:sp>
        <p:nvSpPr>
          <p:cNvPr id="13318" name="53 CuadroTexto"/>
          <p:cNvSpPr txBox="1">
            <a:spLocks noChangeArrowheads="1"/>
          </p:cNvSpPr>
          <p:nvPr/>
        </p:nvSpPr>
        <p:spPr bwMode="auto">
          <a:xfrm>
            <a:off x="1071563" y="3429000"/>
            <a:ext cx="6858000" cy="923925"/>
          </a:xfrm>
          <a:prstGeom prst="rect">
            <a:avLst/>
          </a:prstGeom>
          <a:noFill/>
          <a:ln w="9525">
            <a:noFill/>
            <a:miter lim="800000"/>
            <a:headEnd/>
            <a:tailEnd/>
          </a:ln>
        </p:spPr>
        <p:txBody>
          <a:bodyPr>
            <a:spAutoFit/>
          </a:bodyPr>
          <a:lstStyle/>
          <a:p>
            <a:r>
              <a:rPr lang="en-US" b="1"/>
              <a:t>distance travelled</a:t>
            </a:r>
            <a:r>
              <a:rPr lang="en-US"/>
              <a:t> = </a:t>
            </a:r>
            <a:r>
              <a:rPr lang="es-ES">
                <a:cs typeface="Times New Roman" pitchFamily="18" charset="0"/>
              </a:rPr>
              <a:t>s</a:t>
            </a:r>
            <a:r>
              <a:rPr lang="es-ES" baseline="-30000">
                <a:cs typeface="Times New Roman" pitchFamily="18" charset="0"/>
              </a:rPr>
              <a:t>3</a:t>
            </a:r>
            <a:r>
              <a:rPr lang="es-ES">
                <a:cs typeface="Times New Roman" pitchFamily="18" charset="0"/>
              </a:rPr>
              <a:t> - s</a:t>
            </a:r>
            <a:r>
              <a:rPr lang="es-ES" baseline="-30000">
                <a:cs typeface="Times New Roman" pitchFamily="18" charset="0"/>
              </a:rPr>
              <a:t>0</a:t>
            </a:r>
            <a:r>
              <a:rPr lang="es-ES">
                <a:cs typeface="Times New Roman" pitchFamily="18" charset="0"/>
              </a:rPr>
              <a:t> = 8 m – (-6 m) = 8 m + 6 m = 14 m </a:t>
            </a:r>
            <a:r>
              <a:rPr lang="es-ES" baseline="-30000">
                <a:cs typeface="Times New Roman" pitchFamily="18" charset="0"/>
              </a:rPr>
              <a:t> </a:t>
            </a:r>
            <a:endParaRPr lang="es-ES"/>
          </a:p>
          <a:p>
            <a:r>
              <a:rPr lang="es-ES">
                <a:cs typeface="Times New Roman" pitchFamily="18" charset="0"/>
              </a:rPr>
              <a:t> </a:t>
            </a:r>
            <a:r>
              <a:rPr lang="es-ES" baseline="-30000">
                <a:cs typeface="Times New Roman" pitchFamily="18" charset="0"/>
              </a:rPr>
              <a:t>  </a:t>
            </a:r>
            <a:endParaRPr lang="es-ES"/>
          </a:p>
          <a:p>
            <a:r>
              <a:rPr lang="en-US"/>
              <a:t>   </a:t>
            </a:r>
            <a:endParaRPr lang="es-ES"/>
          </a:p>
        </p:txBody>
      </p:sp>
      <p:sp>
        <p:nvSpPr>
          <p:cNvPr id="13319" name="55 Rectángulo"/>
          <p:cNvSpPr>
            <a:spLocks noChangeArrowheads="1"/>
          </p:cNvSpPr>
          <p:nvPr/>
        </p:nvSpPr>
        <p:spPr bwMode="auto">
          <a:xfrm>
            <a:off x="0" y="4005263"/>
            <a:ext cx="9144000" cy="923925"/>
          </a:xfrm>
          <a:prstGeom prst="rect">
            <a:avLst/>
          </a:prstGeom>
          <a:noFill/>
          <a:ln w="9525">
            <a:noFill/>
            <a:miter lim="800000"/>
            <a:headEnd/>
            <a:tailEnd/>
          </a:ln>
        </p:spPr>
        <p:txBody>
          <a:bodyPr>
            <a:spAutoFit/>
          </a:bodyPr>
          <a:lstStyle/>
          <a:p>
            <a:pPr algn="just"/>
            <a:r>
              <a:rPr lang="en-US"/>
              <a:t>Sometimes, depending on the sense of the movement, the subtraction between the final position and the initial position of an object can be a negative number. However, we will always write the distance travelled as a positive number.</a:t>
            </a:r>
            <a:endParaRPr lang="es-ES"/>
          </a:p>
        </p:txBody>
      </p:sp>
      <p:sp>
        <p:nvSpPr>
          <p:cNvPr id="13320" name="56 CuadroTexto"/>
          <p:cNvSpPr txBox="1">
            <a:spLocks noChangeArrowheads="1"/>
          </p:cNvSpPr>
          <p:nvPr/>
        </p:nvSpPr>
        <p:spPr bwMode="auto">
          <a:xfrm>
            <a:off x="0" y="6069013"/>
            <a:ext cx="9144000" cy="646112"/>
          </a:xfrm>
          <a:prstGeom prst="rect">
            <a:avLst/>
          </a:prstGeom>
          <a:noFill/>
          <a:ln w="9525">
            <a:noFill/>
            <a:miter lim="800000"/>
            <a:headEnd/>
            <a:tailEnd/>
          </a:ln>
        </p:spPr>
        <p:txBody>
          <a:bodyPr>
            <a:spAutoFit/>
          </a:bodyPr>
          <a:lstStyle/>
          <a:p>
            <a:pPr algn="just"/>
            <a:r>
              <a:rPr lang="es-ES"/>
              <a:t>The </a:t>
            </a:r>
            <a:r>
              <a:rPr lang="es-ES" b="1"/>
              <a:t>position</a:t>
            </a:r>
            <a:r>
              <a:rPr lang="es-ES"/>
              <a:t> can be either a positive or a negative number but the </a:t>
            </a:r>
            <a:r>
              <a:rPr lang="es-ES" b="1"/>
              <a:t>distance travelled</a:t>
            </a:r>
            <a:r>
              <a:rPr lang="es-ES"/>
              <a:t> is always a positive number. </a:t>
            </a:r>
          </a:p>
        </p:txBody>
      </p:sp>
      <p:sp>
        <p:nvSpPr>
          <p:cNvPr id="13321" name="58 Rectángulo"/>
          <p:cNvSpPr>
            <a:spLocks noChangeArrowheads="1"/>
          </p:cNvSpPr>
          <p:nvPr/>
        </p:nvSpPr>
        <p:spPr bwMode="auto">
          <a:xfrm>
            <a:off x="0" y="4987925"/>
            <a:ext cx="9144000" cy="1477963"/>
          </a:xfrm>
          <a:prstGeom prst="rect">
            <a:avLst/>
          </a:prstGeom>
          <a:noFill/>
          <a:ln w="9525">
            <a:noFill/>
            <a:miter lim="800000"/>
            <a:headEnd/>
            <a:tailEnd/>
          </a:ln>
        </p:spPr>
        <p:txBody>
          <a:bodyPr>
            <a:spAutoFit/>
          </a:bodyPr>
          <a:lstStyle/>
          <a:p>
            <a:pPr algn="just"/>
            <a:r>
              <a:rPr lang="en-US"/>
              <a:t>Imagine that the ball goes from the position 3 to the position 2. The distance travelled would be: </a:t>
            </a:r>
            <a:r>
              <a:rPr lang="es-ES">
                <a:cs typeface="Times New Roman" pitchFamily="18" charset="0"/>
              </a:rPr>
              <a:t>s</a:t>
            </a:r>
            <a:r>
              <a:rPr lang="es-ES" baseline="-30000">
                <a:cs typeface="Times New Roman" pitchFamily="18" charset="0"/>
              </a:rPr>
              <a:t>2</a:t>
            </a:r>
            <a:r>
              <a:rPr lang="es-ES">
                <a:cs typeface="Times New Roman" pitchFamily="18" charset="0"/>
              </a:rPr>
              <a:t> - s</a:t>
            </a:r>
            <a:r>
              <a:rPr lang="es-ES" baseline="-30000">
                <a:cs typeface="Times New Roman" pitchFamily="18" charset="0"/>
              </a:rPr>
              <a:t>3</a:t>
            </a:r>
            <a:r>
              <a:rPr lang="es-ES">
                <a:cs typeface="Times New Roman" pitchFamily="18" charset="0"/>
              </a:rPr>
              <a:t> = + 3 m – 8 m = - 5 m </a:t>
            </a:r>
          </a:p>
          <a:p>
            <a:pPr algn="just"/>
            <a:r>
              <a:rPr lang="es-ES">
                <a:cs typeface="Times New Roman" pitchFamily="18" charset="0"/>
              </a:rPr>
              <a:t>However, we will say that the distance travelled is 5 m.</a:t>
            </a:r>
            <a:endParaRPr lang="es-ES"/>
          </a:p>
          <a:p>
            <a:pPr algn="just"/>
            <a:endParaRPr lang="es-ES"/>
          </a:p>
          <a:p>
            <a:pPr algn="just"/>
            <a:endParaRPr lang="es-ES"/>
          </a:p>
        </p:txBody>
      </p:sp>
      <p:sp>
        <p:nvSpPr>
          <p:cNvPr id="55" name="54 Marcador de pie de página"/>
          <p:cNvSpPr>
            <a:spLocks noGrp="1"/>
          </p:cNvSpPr>
          <p:nvPr>
            <p:ph type="ftr" sz="quarter" idx="11"/>
          </p:nvPr>
        </p:nvSpPr>
        <p:spPr/>
        <p:txBody>
          <a:bodyPr/>
          <a:lstStyle/>
          <a:p>
            <a:pPr>
              <a:defRPr/>
            </a:pPr>
            <a:r>
              <a:rPr lang="es-ES" dirty="0"/>
              <a:t>Susana Morales Bernal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Rectángulo"/>
          <p:cNvSpPr>
            <a:spLocks noChangeArrowheads="1"/>
          </p:cNvSpPr>
          <p:nvPr/>
        </p:nvSpPr>
        <p:spPr bwMode="auto">
          <a:xfrm>
            <a:off x="0" y="701675"/>
            <a:ext cx="9144000" cy="646113"/>
          </a:xfrm>
          <a:prstGeom prst="rect">
            <a:avLst/>
          </a:prstGeom>
          <a:noFill/>
          <a:ln w="9525">
            <a:noFill/>
            <a:miter lim="800000"/>
            <a:headEnd/>
            <a:tailEnd/>
          </a:ln>
        </p:spPr>
        <p:txBody>
          <a:bodyPr>
            <a:spAutoFit/>
          </a:bodyPr>
          <a:lstStyle/>
          <a:p>
            <a:pPr algn="just"/>
            <a:r>
              <a:rPr lang="en-US" b="1"/>
              <a:t>Speed </a:t>
            </a:r>
            <a:r>
              <a:rPr lang="en-US"/>
              <a:t>is precisely how</a:t>
            </a:r>
            <a:r>
              <a:rPr lang="en-US" i="1"/>
              <a:t> </a:t>
            </a:r>
            <a:r>
              <a:rPr lang="en-US"/>
              <a:t>fast an object is moving. It is the ratio between the distance travelled and the time elapsed to do it. It is represented by the letter “v”.</a:t>
            </a:r>
            <a:endParaRPr lang="es-ES"/>
          </a:p>
        </p:txBody>
      </p:sp>
      <p:sp>
        <p:nvSpPr>
          <p:cNvPr id="14339"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MOTION CHARACTERISTICS</a:t>
            </a:r>
          </a:p>
        </p:txBody>
      </p:sp>
      <p:sp>
        <p:nvSpPr>
          <p:cNvPr id="14340" name="8 Rectángulo"/>
          <p:cNvSpPr>
            <a:spLocks noChangeArrowheads="1"/>
          </p:cNvSpPr>
          <p:nvPr/>
        </p:nvSpPr>
        <p:spPr bwMode="auto">
          <a:xfrm>
            <a:off x="0" y="2714625"/>
            <a:ext cx="9144000" cy="646113"/>
          </a:xfrm>
          <a:prstGeom prst="rect">
            <a:avLst/>
          </a:prstGeom>
          <a:noFill/>
          <a:ln w="9525">
            <a:noFill/>
            <a:miter lim="800000"/>
            <a:headEnd/>
            <a:tailEnd/>
          </a:ln>
        </p:spPr>
        <p:txBody>
          <a:bodyPr>
            <a:spAutoFit/>
          </a:bodyPr>
          <a:lstStyle/>
          <a:p>
            <a:r>
              <a:rPr lang="en-US"/>
              <a:t>If we want to calculate the speed of an object in a given stretch of a movement, we will divide the distance travelled in this stretch between the elapsed time to traverse it.</a:t>
            </a:r>
            <a:endParaRPr lang="es-ES"/>
          </a:p>
        </p:txBody>
      </p:sp>
      <p:sp>
        <p:nvSpPr>
          <p:cNvPr id="14341" name="10 CuadroTexto"/>
          <p:cNvSpPr txBox="1">
            <a:spLocks noChangeArrowheads="1"/>
          </p:cNvSpPr>
          <p:nvPr/>
        </p:nvSpPr>
        <p:spPr bwMode="auto">
          <a:xfrm>
            <a:off x="0" y="1714500"/>
            <a:ext cx="6000750" cy="369888"/>
          </a:xfrm>
          <a:prstGeom prst="rect">
            <a:avLst/>
          </a:prstGeom>
          <a:noFill/>
          <a:ln w="9525">
            <a:noFill/>
            <a:miter lim="800000"/>
            <a:headEnd/>
            <a:tailEnd/>
          </a:ln>
        </p:spPr>
        <p:txBody>
          <a:bodyPr>
            <a:spAutoFit/>
          </a:bodyPr>
          <a:lstStyle/>
          <a:p>
            <a:r>
              <a:rPr lang="en-US"/>
              <a:t>The mathematical expression of the speed is:</a:t>
            </a:r>
          </a:p>
        </p:txBody>
      </p:sp>
      <p:grpSp>
        <p:nvGrpSpPr>
          <p:cNvPr id="14342" name="82 Grupo"/>
          <p:cNvGrpSpPr>
            <a:grpSpLocks/>
          </p:cNvGrpSpPr>
          <p:nvPr/>
        </p:nvGrpSpPr>
        <p:grpSpPr bwMode="auto">
          <a:xfrm>
            <a:off x="5072063" y="1428750"/>
            <a:ext cx="3500437" cy="1230313"/>
            <a:chOff x="5072066" y="1428736"/>
            <a:chExt cx="3500462" cy="1229977"/>
          </a:xfrm>
        </p:grpSpPr>
        <p:sp>
          <p:nvSpPr>
            <p:cNvPr id="29" name="28 Elipse"/>
            <p:cNvSpPr/>
            <p:nvPr/>
          </p:nvSpPr>
          <p:spPr>
            <a:xfrm>
              <a:off x="5072066" y="1428736"/>
              <a:ext cx="3500462" cy="121410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4406" name="11 Grupo"/>
            <p:cNvGrpSpPr>
              <a:grpSpLocks/>
            </p:cNvGrpSpPr>
            <p:nvPr/>
          </p:nvGrpSpPr>
          <p:grpSpPr bwMode="auto">
            <a:xfrm>
              <a:off x="5595206" y="1571612"/>
              <a:ext cx="2405818" cy="1087101"/>
              <a:chOff x="6572264" y="2488164"/>
              <a:chExt cx="2405818" cy="1087101"/>
            </a:xfrm>
          </p:grpSpPr>
          <p:sp>
            <p:nvSpPr>
              <p:cNvPr id="14407" name="12 CuadroTexto"/>
              <p:cNvSpPr txBox="1">
                <a:spLocks noChangeArrowheads="1"/>
              </p:cNvSpPr>
              <p:nvPr/>
            </p:nvSpPr>
            <p:spPr bwMode="auto">
              <a:xfrm>
                <a:off x="7500958" y="2488164"/>
                <a:ext cx="1428760" cy="646331"/>
              </a:xfrm>
              <a:prstGeom prst="rect">
                <a:avLst/>
              </a:prstGeom>
              <a:noFill/>
              <a:ln w="9525">
                <a:noFill/>
                <a:miter lim="800000"/>
                <a:headEnd/>
                <a:tailEnd/>
              </a:ln>
            </p:spPr>
            <p:txBody>
              <a:bodyPr>
                <a:spAutoFit/>
              </a:bodyPr>
              <a:lstStyle/>
              <a:p>
                <a:r>
                  <a:rPr lang="es-ES_tradnl"/>
                  <a:t>s</a:t>
                </a:r>
                <a:r>
                  <a:rPr lang="es-ES_tradnl" baseline="-25000"/>
                  <a:t>final</a:t>
                </a:r>
                <a:r>
                  <a:rPr lang="es-ES_tradnl"/>
                  <a:t> - s</a:t>
                </a:r>
                <a:r>
                  <a:rPr lang="es-ES_tradnl" baseline="-25000"/>
                  <a:t>initial</a:t>
                </a:r>
                <a:endParaRPr lang="es-ES"/>
              </a:p>
              <a:p>
                <a:endParaRPr lang="es-ES"/>
              </a:p>
            </p:txBody>
          </p:sp>
          <p:grpSp>
            <p:nvGrpSpPr>
              <p:cNvPr id="14408" name="29 Grupo"/>
              <p:cNvGrpSpPr>
                <a:grpSpLocks/>
              </p:cNvGrpSpPr>
              <p:nvPr/>
            </p:nvGrpSpPr>
            <p:grpSpPr bwMode="auto">
              <a:xfrm>
                <a:off x="6572264" y="2643182"/>
                <a:ext cx="2405818" cy="932083"/>
                <a:chOff x="6572264" y="2643182"/>
                <a:chExt cx="2405818" cy="932083"/>
              </a:xfrm>
            </p:grpSpPr>
            <p:sp>
              <p:nvSpPr>
                <p:cNvPr id="15" name="14 Igual que"/>
                <p:cNvSpPr/>
                <p:nvPr/>
              </p:nvSpPr>
              <p:spPr>
                <a:xfrm>
                  <a:off x="7001631" y="2715075"/>
                  <a:ext cx="285752" cy="285672"/>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4410" name="15 CuadroTexto"/>
                <p:cNvSpPr txBox="1">
                  <a:spLocks noChangeArrowheads="1"/>
                </p:cNvSpPr>
                <p:nvPr/>
              </p:nvSpPr>
              <p:spPr bwMode="auto">
                <a:xfrm>
                  <a:off x="6572264" y="2643182"/>
                  <a:ext cx="571504" cy="369332"/>
                </a:xfrm>
                <a:prstGeom prst="rect">
                  <a:avLst/>
                </a:prstGeom>
                <a:noFill/>
                <a:ln w="9525">
                  <a:noFill/>
                  <a:miter lim="800000"/>
                  <a:headEnd/>
                  <a:tailEnd/>
                </a:ln>
              </p:spPr>
              <p:txBody>
                <a:bodyPr>
                  <a:spAutoFit/>
                </a:bodyPr>
                <a:lstStyle/>
                <a:p>
                  <a:r>
                    <a:rPr lang="es-ES" b="1"/>
                    <a:t>v</a:t>
                  </a:r>
                  <a:endParaRPr lang="es-ES"/>
                </a:p>
              </p:txBody>
            </p:sp>
            <p:sp>
              <p:nvSpPr>
                <p:cNvPr id="17" name="16 Menos"/>
                <p:cNvSpPr/>
                <p:nvPr/>
              </p:nvSpPr>
              <p:spPr>
                <a:xfrm>
                  <a:off x="7358821" y="2857911"/>
                  <a:ext cx="1619261" cy="46024"/>
                </a:xfrm>
                <a:prstGeom prst="mathMinus">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4412" name="17 CuadroTexto"/>
                <p:cNvSpPr txBox="1">
                  <a:spLocks noChangeArrowheads="1"/>
                </p:cNvSpPr>
                <p:nvPr/>
              </p:nvSpPr>
              <p:spPr bwMode="auto">
                <a:xfrm>
                  <a:off x="7500958" y="2928934"/>
                  <a:ext cx="1357322" cy="646331"/>
                </a:xfrm>
                <a:prstGeom prst="rect">
                  <a:avLst/>
                </a:prstGeom>
                <a:noFill/>
                <a:ln w="9525">
                  <a:noFill/>
                  <a:miter lim="800000"/>
                  <a:headEnd/>
                  <a:tailEnd/>
                </a:ln>
              </p:spPr>
              <p:txBody>
                <a:bodyPr>
                  <a:spAutoFit/>
                </a:bodyPr>
                <a:lstStyle/>
                <a:p>
                  <a:r>
                    <a:rPr lang="es-ES_tradnl"/>
                    <a:t>t</a:t>
                  </a:r>
                  <a:r>
                    <a:rPr lang="es-ES_tradnl" baseline="-25000"/>
                    <a:t>final</a:t>
                  </a:r>
                  <a:r>
                    <a:rPr lang="es-ES_tradnl"/>
                    <a:t> - t</a:t>
                  </a:r>
                  <a:r>
                    <a:rPr lang="es-ES_tradnl" baseline="-25000"/>
                    <a:t>initial</a:t>
                  </a:r>
                  <a:endParaRPr lang="es-ES"/>
                </a:p>
                <a:p>
                  <a:endParaRPr lang="es-ES"/>
                </a:p>
              </p:txBody>
            </p:sp>
          </p:grpSp>
        </p:grpSp>
      </p:grpSp>
      <p:grpSp>
        <p:nvGrpSpPr>
          <p:cNvPr id="14343" name="79 Grupo"/>
          <p:cNvGrpSpPr>
            <a:grpSpLocks/>
          </p:cNvGrpSpPr>
          <p:nvPr/>
        </p:nvGrpSpPr>
        <p:grpSpPr bwMode="auto">
          <a:xfrm>
            <a:off x="4500563" y="5143500"/>
            <a:ext cx="4429125" cy="928688"/>
            <a:chOff x="4500562" y="5143512"/>
            <a:chExt cx="4429156" cy="928694"/>
          </a:xfrm>
        </p:grpSpPr>
        <p:sp>
          <p:nvSpPr>
            <p:cNvPr id="79" name="78 Rectángulo"/>
            <p:cNvSpPr/>
            <p:nvPr/>
          </p:nvSpPr>
          <p:spPr>
            <a:xfrm>
              <a:off x="4500562" y="5143512"/>
              <a:ext cx="3357585" cy="92869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4395" name="18 Grupo"/>
            <p:cNvGrpSpPr>
              <a:grpSpLocks/>
            </p:cNvGrpSpPr>
            <p:nvPr/>
          </p:nvGrpSpPr>
          <p:grpSpPr bwMode="auto">
            <a:xfrm>
              <a:off x="4500562" y="5214950"/>
              <a:ext cx="4429156" cy="810102"/>
              <a:chOff x="6215074" y="3774048"/>
              <a:chExt cx="4429156" cy="810102"/>
            </a:xfrm>
          </p:grpSpPr>
          <p:sp>
            <p:nvSpPr>
              <p:cNvPr id="20" name="19 Igual que"/>
              <p:cNvSpPr/>
              <p:nvPr/>
            </p:nvSpPr>
            <p:spPr>
              <a:xfrm>
                <a:off x="8429651" y="4001061"/>
                <a:ext cx="285752" cy="284165"/>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grpSp>
            <p:nvGrpSpPr>
              <p:cNvPr id="14397" name="34 Grupo"/>
              <p:cNvGrpSpPr>
                <a:grpSpLocks/>
              </p:cNvGrpSpPr>
              <p:nvPr/>
            </p:nvGrpSpPr>
            <p:grpSpPr bwMode="auto">
              <a:xfrm>
                <a:off x="6215074" y="3774048"/>
                <a:ext cx="4429156" cy="810102"/>
                <a:chOff x="6215074" y="3774048"/>
                <a:chExt cx="4429156" cy="810102"/>
              </a:xfrm>
            </p:grpSpPr>
            <p:sp>
              <p:nvSpPr>
                <p:cNvPr id="22" name="21 Menos"/>
                <p:cNvSpPr/>
                <p:nvPr/>
              </p:nvSpPr>
              <p:spPr>
                <a:xfrm>
                  <a:off x="6786578" y="4143937"/>
                  <a:ext cx="1800238" cy="44450"/>
                </a:xfrm>
                <a:prstGeom prst="mathMinus">
                  <a:avLst/>
                </a:prstGeom>
                <a:solidFill>
                  <a:schemeClr val="accent5">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grpSp>
              <p:nvGrpSpPr>
                <p:cNvPr id="14399" name="33 Grupo"/>
                <p:cNvGrpSpPr>
                  <a:grpSpLocks/>
                </p:cNvGrpSpPr>
                <p:nvPr/>
              </p:nvGrpSpPr>
              <p:grpSpPr bwMode="auto">
                <a:xfrm>
                  <a:off x="6215074" y="3774048"/>
                  <a:ext cx="4429156" cy="810102"/>
                  <a:chOff x="6215074" y="3774048"/>
                  <a:chExt cx="4429156" cy="810102"/>
                </a:xfrm>
              </p:grpSpPr>
              <p:sp>
                <p:nvSpPr>
                  <p:cNvPr id="14400" name="23 CuadroTexto"/>
                  <p:cNvSpPr txBox="1">
                    <a:spLocks noChangeArrowheads="1"/>
                  </p:cNvSpPr>
                  <p:nvPr/>
                </p:nvSpPr>
                <p:spPr bwMode="auto">
                  <a:xfrm>
                    <a:off x="6929454" y="3774048"/>
                    <a:ext cx="1785950" cy="369332"/>
                  </a:xfrm>
                  <a:prstGeom prst="rect">
                    <a:avLst/>
                  </a:prstGeom>
                  <a:noFill/>
                  <a:ln w="9525">
                    <a:noFill/>
                    <a:miter lim="800000"/>
                    <a:headEnd/>
                    <a:tailEnd/>
                  </a:ln>
                </p:spPr>
                <p:txBody>
                  <a:bodyPr>
                    <a:spAutoFit/>
                  </a:bodyPr>
                  <a:lstStyle/>
                  <a:p>
                    <a:r>
                      <a:rPr lang="es-ES"/>
                      <a:t>8 m - ( - 6 m)</a:t>
                    </a:r>
                  </a:p>
                </p:txBody>
              </p:sp>
              <p:sp>
                <p:nvSpPr>
                  <p:cNvPr id="14401" name="24 CuadroTexto"/>
                  <p:cNvSpPr txBox="1">
                    <a:spLocks noChangeArrowheads="1"/>
                  </p:cNvSpPr>
                  <p:nvPr/>
                </p:nvSpPr>
                <p:spPr bwMode="auto">
                  <a:xfrm>
                    <a:off x="6215074" y="3929066"/>
                    <a:ext cx="571504" cy="369332"/>
                  </a:xfrm>
                  <a:prstGeom prst="rect">
                    <a:avLst/>
                  </a:prstGeom>
                  <a:noFill/>
                  <a:ln w="9525">
                    <a:noFill/>
                    <a:miter lim="800000"/>
                    <a:headEnd/>
                    <a:tailEnd/>
                  </a:ln>
                </p:spPr>
                <p:txBody>
                  <a:bodyPr>
                    <a:spAutoFit/>
                  </a:bodyPr>
                  <a:lstStyle/>
                  <a:p>
                    <a:r>
                      <a:rPr lang="es-ES" b="1"/>
                      <a:t>v</a:t>
                    </a:r>
                    <a:endParaRPr lang="es-ES"/>
                  </a:p>
                </p:txBody>
              </p:sp>
              <p:sp>
                <p:nvSpPr>
                  <p:cNvPr id="26" name="25 Igual que"/>
                  <p:cNvSpPr/>
                  <p:nvPr/>
                </p:nvSpPr>
                <p:spPr>
                  <a:xfrm>
                    <a:off x="6572263" y="4001061"/>
                    <a:ext cx="285752" cy="284165"/>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4403" name="26 CuadroTexto"/>
                  <p:cNvSpPr txBox="1">
                    <a:spLocks noChangeArrowheads="1"/>
                  </p:cNvSpPr>
                  <p:nvPr/>
                </p:nvSpPr>
                <p:spPr bwMode="auto">
                  <a:xfrm>
                    <a:off x="7143768" y="4214818"/>
                    <a:ext cx="1214446" cy="369332"/>
                  </a:xfrm>
                  <a:prstGeom prst="rect">
                    <a:avLst/>
                  </a:prstGeom>
                  <a:noFill/>
                  <a:ln w="9525">
                    <a:noFill/>
                    <a:miter lim="800000"/>
                    <a:headEnd/>
                    <a:tailEnd/>
                  </a:ln>
                </p:spPr>
                <p:txBody>
                  <a:bodyPr>
                    <a:spAutoFit/>
                  </a:bodyPr>
                  <a:lstStyle/>
                  <a:p>
                    <a:r>
                      <a:rPr lang="es-ES"/>
                      <a:t>2 s – 0 s</a:t>
                    </a:r>
                  </a:p>
                </p:txBody>
              </p:sp>
              <p:sp>
                <p:nvSpPr>
                  <p:cNvPr id="14404" name="27 CuadroTexto"/>
                  <p:cNvSpPr txBox="1">
                    <a:spLocks noChangeArrowheads="1"/>
                  </p:cNvSpPr>
                  <p:nvPr/>
                </p:nvSpPr>
                <p:spPr bwMode="auto">
                  <a:xfrm>
                    <a:off x="8001024" y="3929066"/>
                    <a:ext cx="2643206" cy="369332"/>
                  </a:xfrm>
                  <a:prstGeom prst="rect">
                    <a:avLst/>
                  </a:prstGeom>
                  <a:noFill/>
                  <a:ln w="9525">
                    <a:noFill/>
                    <a:miter lim="800000"/>
                    <a:headEnd/>
                    <a:tailEnd/>
                  </a:ln>
                </p:spPr>
                <p:txBody>
                  <a:bodyPr>
                    <a:spAutoFit/>
                  </a:bodyPr>
                  <a:lstStyle/>
                  <a:p>
                    <a:r>
                      <a:rPr lang="es-ES" i="1"/>
                      <a:t>             7 m/s</a:t>
                    </a:r>
                  </a:p>
                </p:txBody>
              </p:sp>
            </p:grpSp>
          </p:grpSp>
        </p:grpSp>
      </p:grpSp>
      <p:grpSp>
        <p:nvGrpSpPr>
          <p:cNvPr id="14344" name="85 Grupo"/>
          <p:cNvGrpSpPr>
            <a:grpSpLocks/>
          </p:cNvGrpSpPr>
          <p:nvPr/>
        </p:nvGrpSpPr>
        <p:grpSpPr bwMode="auto">
          <a:xfrm>
            <a:off x="1244600" y="3429000"/>
            <a:ext cx="6613525" cy="1277938"/>
            <a:chOff x="1173738" y="3071809"/>
            <a:chExt cx="6612972" cy="1278612"/>
          </a:xfrm>
        </p:grpSpPr>
        <p:grpSp>
          <p:nvGrpSpPr>
            <p:cNvPr id="14349" name="72 Grupo"/>
            <p:cNvGrpSpPr>
              <a:grpSpLocks/>
            </p:cNvGrpSpPr>
            <p:nvPr/>
          </p:nvGrpSpPr>
          <p:grpSpPr bwMode="auto">
            <a:xfrm>
              <a:off x="1286441" y="3071809"/>
              <a:ext cx="6500269" cy="1278612"/>
              <a:chOff x="1215003" y="2244134"/>
              <a:chExt cx="6500269" cy="1278612"/>
            </a:xfrm>
          </p:grpSpPr>
          <p:grpSp>
            <p:nvGrpSpPr>
              <p:cNvPr id="14354" name="66 Grupo"/>
              <p:cNvGrpSpPr>
                <a:grpSpLocks/>
              </p:cNvGrpSpPr>
              <p:nvPr/>
            </p:nvGrpSpPr>
            <p:grpSpPr bwMode="auto">
              <a:xfrm>
                <a:off x="1286434" y="2244134"/>
                <a:ext cx="6428838" cy="1278612"/>
                <a:chOff x="1286434" y="2376844"/>
                <a:chExt cx="6428838" cy="1278612"/>
              </a:xfrm>
            </p:grpSpPr>
            <p:grpSp>
              <p:nvGrpSpPr>
                <p:cNvPr id="14360" name="59 Grupo"/>
                <p:cNvGrpSpPr>
                  <a:grpSpLocks/>
                </p:cNvGrpSpPr>
                <p:nvPr/>
              </p:nvGrpSpPr>
              <p:grpSpPr bwMode="auto">
                <a:xfrm>
                  <a:off x="1286434" y="2376844"/>
                  <a:ext cx="6428838" cy="1278612"/>
                  <a:chOff x="1286434" y="2376844"/>
                  <a:chExt cx="6428838" cy="1278612"/>
                </a:xfrm>
              </p:grpSpPr>
              <p:grpSp>
                <p:nvGrpSpPr>
                  <p:cNvPr id="14364" name="39 Grupo"/>
                  <p:cNvGrpSpPr>
                    <a:grpSpLocks/>
                  </p:cNvGrpSpPr>
                  <p:nvPr/>
                </p:nvGrpSpPr>
                <p:grpSpPr bwMode="auto">
                  <a:xfrm>
                    <a:off x="1286434" y="2376844"/>
                    <a:ext cx="6428838" cy="767168"/>
                    <a:chOff x="1286434" y="1876778"/>
                    <a:chExt cx="6428838" cy="767168"/>
                  </a:xfrm>
                </p:grpSpPr>
                <p:cxnSp>
                  <p:nvCxnSpPr>
                    <p:cNvPr id="53" name="52 Conector recto"/>
                    <p:cNvCxnSpPr/>
                    <p:nvPr/>
                  </p:nvCxnSpPr>
                  <p:spPr>
                    <a:xfrm>
                      <a:off x="1286435" y="2500995"/>
                      <a:ext cx="642883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4372" name="33 Grupo"/>
                    <p:cNvGrpSpPr>
                      <a:grpSpLocks/>
                    </p:cNvGrpSpPr>
                    <p:nvPr/>
                  </p:nvGrpSpPr>
                  <p:grpSpPr bwMode="auto">
                    <a:xfrm>
                      <a:off x="1286434" y="2429520"/>
                      <a:ext cx="6428837" cy="214426"/>
                      <a:chOff x="1286434" y="2429520"/>
                      <a:chExt cx="6428837" cy="214426"/>
                    </a:xfrm>
                  </p:grpSpPr>
                  <p:cxnSp>
                    <p:nvCxnSpPr>
                      <p:cNvPr id="57" name="56 Conector recto"/>
                      <p:cNvCxnSpPr/>
                      <p:nvPr/>
                    </p:nvCxnSpPr>
                    <p:spPr>
                      <a:xfrm rot="5400000">
                        <a:off x="4036482"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13 Conector recto"/>
                      <p:cNvCxnSpPr/>
                      <p:nvPr/>
                    </p:nvCxnSpPr>
                    <p:spPr>
                      <a:xfrm rot="5400000">
                        <a:off x="4393640"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14 Conector recto"/>
                      <p:cNvCxnSpPr/>
                      <p:nvPr/>
                    </p:nvCxnSpPr>
                    <p:spPr>
                      <a:xfrm rot="5400000">
                        <a:off x="4750798"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rot="5400000">
                        <a:off x="5107956"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rot="5400000">
                        <a:off x="3679325"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17 Conector recto"/>
                      <p:cNvCxnSpPr/>
                      <p:nvPr/>
                    </p:nvCxnSpPr>
                    <p:spPr>
                      <a:xfrm rot="5400000">
                        <a:off x="5465113"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18 Conector recto"/>
                      <p:cNvCxnSpPr/>
                      <p:nvPr/>
                    </p:nvCxnSpPr>
                    <p:spPr>
                      <a:xfrm rot="5400000">
                        <a:off x="5822271"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a:off x="6179428"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rot="5400000">
                        <a:off x="6536586"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rot="5400000">
                        <a:off x="6893743"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66 Conector recto"/>
                      <p:cNvCxnSpPr/>
                      <p:nvPr/>
                    </p:nvCxnSpPr>
                    <p:spPr>
                      <a:xfrm rot="5400000">
                        <a:off x="7250901"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rot="5400000">
                        <a:off x="7608058"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25 Conector recto"/>
                      <p:cNvCxnSpPr/>
                      <p:nvPr/>
                    </p:nvCxnSpPr>
                    <p:spPr>
                      <a:xfrm rot="5400000">
                        <a:off x="3322167"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rot="5400000">
                        <a:off x="2965010"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70 Conector recto"/>
                      <p:cNvCxnSpPr/>
                      <p:nvPr/>
                    </p:nvCxnSpPr>
                    <p:spPr>
                      <a:xfrm rot="5400000">
                        <a:off x="2607852"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71 Conector recto"/>
                      <p:cNvCxnSpPr/>
                      <p:nvPr/>
                    </p:nvCxnSpPr>
                    <p:spPr>
                      <a:xfrm rot="5400000">
                        <a:off x="2250695"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rot="5400000">
                        <a:off x="1893537"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rot="5400000">
                        <a:off x="1536380" y="2536732"/>
                        <a:ext cx="2144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74 Conector recto"/>
                      <p:cNvCxnSpPr/>
                      <p:nvPr/>
                    </p:nvCxnSpPr>
                    <p:spPr>
                      <a:xfrm rot="5400000">
                        <a:off x="1179221" y="2536732"/>
                        <a:ext cx="214426"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55" name="54 Conector recto"/>
                    <p:cNvCxnSpPr/>
                    <p:nvPr/>
                  </p:nvCxnSpPr>
                  <p:spPr>
                    <a:xfrm rot="5400000" flipH="1" flipV="1">
                      <a:off x="3143480" y="2215094"/>
                      <a:ext cx="571801"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56" name="55 Triángulo isósceles"/>
                    <p:cNvSpPr/>
                    <p:nvPr/>
                  </p:nvSpPr>
                  <p:spPr>
                    <a:xfrm rot="5400000">
                      <a:off x="3511846" y="1786377"/>
                      <a:ext cx="255723" cy="436525"/>
                    </a:xfrm>
                    <a:prstGeom prst="triangle">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nvGrpSpPr>
                  <p:cNvPr id="14365" name="58 Grupo"/>
                  <p:cNvGrpSpPr>
                    <a:grpSpLocks/>
                  </p:cNvGrpSpPr>
                  <p:nvPr/>
                </p:nvGrpSpPr>
                <p:grpSpPr bwMode="auto">
                  <a:xfrm>
                    <a:off x="2643633" y="3071810"/>
                    <a:ext cx="4040003" cy="583646"/>
                    <a:chOff x="1317815" y="3071810"/>
                    <a:chExt cx="4040003" cy="583646"/>
                  </a:xfrm>
                </p:grpSpPr>
                <p:sp>
                  <p:nvSpPr>
                    <p:cNvPr id="14366" name="40 CuadroTexto"/>
                    <p:cNvSpPr txBox="1">
                      <a:spLocks noChangeArrowheads="1"/>
                    </p:cNvSpPr>
                    <p:nvPr/>
                  </p:nvSpPr>
                  <p:spPr bwMode="auto">
                    <a:xfrm>
                      <a:off x="1928794" y="3286124"/>
                      <a:ext cx="3429024" cy="369332"/>
                    </a:xfrm>
                    <a:prstGeom prst="rect">
                      <a:avLst/>
                    </a:prstGeom>
                    <a:noFill/>
                    <a:ln w="9525">
                      <a:noFill/>
                      <a:miter lim="800000"/>
                      <a:headEnd/>
                      <a:tailEnd/>
                    </a:ln>
                  </p:spPr>
                  <p:txBody>
                    <a:bodyPr>
                      <a:spAutoFit/>
                    </a:bodyPr>
                    <a:lstStyle/>
                    <a:p>
                      <a:r>
                        <a:rPr lang="es-ES"/>
                        <a:t>R </a:t>
                      </a:r>
                    </a:p>
                  </p:txBody>
                </p:sp>
                <p:cxnSp>
                  <p:nvCxnSpPr>
                    <p:cNvPr id="49" name="48 Conector recto de flecha"/>
                    <p:cNvCxnSpPr/>
                    <p:nvPr/>
                  </p:nvCxnSpPr>
                  <p:spPr>
                    <a:xfrm>
                      <a:off x="2357541" y="3501387"/>
                      <a:ext cx="539705" cy="15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49 Conector recto de flecha"/>
                    <p:cNvCxnSpPr/>
                    <p:nvPr/>
                  </p:nvCxnSpPr>
                  <p:spPr>
                    <a:xfrm rot="10800000">
                      <a:off x="1317816" y="3501387"/>
                      <a:ext cx="539705" cy="15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69" name="56 CuadroTexto"/>
                    <p:cNvSpPr txBox="1">
                      <a:spLocks noChangeArrowheads="1"/>
                    </p:cNvSpPr>
                    <p:nvPr/>
                  </p:nvSpPr>
                  <p:spPr bwMode="auto">
                    <a:xfrm>
                      <a:off x="2428860" y="3071810"/>
                      <a:ext cx="285752" cy="369332"/>
                    </a:xfrm>
                    <a:prstGeom prst="rect">
                      <a:avLst/>
                    </a:prstGeom>
                    <a:noFill/>
                    <a:ln w="9525">
                      <a:noFill/>
                      <a:miter lim="800000"/>
                      <a:headEnd/>
                      <a:tailEnd/>
                    </a:ln>
                  </p:spPr>
                  <p:txBody>
                    <a:bodyPr>
                      <a:spAutoFit/>
                    </a:bodyPr>
                    <a:lstStyle/>
                    <a:p>
                      <a:r>
                        <a:rPr lang="es-ES"/>
                        <a:t>+</a:t>
                      </a:r>
                    </a:p>
                  </p:txBody>
                </p:sp>
                <p:sp>
                  <p:nvSpPr>
                    <p:cNvPr id="14370" name="57 CuadroTexto"/>
                    <p:cNvSpPr txBox="1">
                      <a:spLocks noChangeArrowheads="1"/>
                    </p:cNvSpPr>
                    <p:nvPr/>
                  </p:nvSpPr>
                  <p:spPr bwMode="auto">
                    <a:xfrm>
                      <a:off x="1428728" y="3071810"/>
                      <a:ext cx="285752" cy="369332"/>
                    </a:xfrm>
                    <a:prstGeom prst="rect">
                      <a:avLst/>
                    </a:prstGeom>
                    <a:noFill/>
                    <a:ln w="9525">
                      <a:noFill/>
                      <a:miter lim="800000"/>
                      <a:headEnd/>
                      <a:tailEnd/>
                    </a:ln>
                  </p:spPr>
                  <p:txBody>
                    <a:bodyPr>
                      <a:spAutoFit/>
                    </a:bodyPr>
                    <a:lstStyle/>
                    <a:p>
                      <a:r>
                        <a:rPr lang="es-ES"/>
                        <a:t>-</a:t>
                      </a:r>
                    </a:p>
                  </p:txBody>
                </p:sp>
              </p:grpSp>
            </p:grpSp>
            <p:grpSp>
              <p:nvGrpSpPr>
                <p:cNvPr id="14361" name="65 Grupo"/>
                <p:cNvGrpSpPr>
                  <a:grpSpLocks/>
                </p:cNvGrpSpPr>
                <p:nvPr/>
              </p:nvGrpSpPr>
              <p:grpSpPr bwMode="auto">
                <a:xfrm>
                  <a:off x="7000892" y="2500306"/>
                  <a:ext cx="500066" cy="287918"/>
                  <a:chOff x="1285852" y="2500306"/>
                  <a:chExt cx="500066" cy="287918"/>
                </a:xfrm>
              </p:grpSpPr>
              <p:cxnSp>
                <p:nvCxnSpPr>
                  <p:cNvPr id="44" name="43 Conector recto de flecha"/>
                  <p:cNvCxnSpPr/>
                  <p:nvPr/>
                </p:nvCxnSpPr>
                <p:spPr>
                  <a:xfrm>
                    <a:off x="1285917" y="2786635"/>
                    <a:ext cx="360333" cy="158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363" name="62 CuadroTexto"/>
                  <p:cNvSpPr txBox="1">
                    <a:spLocks noChangeArrowheads="1"/>
                  </p:cNvSpPr>
                  <p:nvPr/>
                </p:nvSpPr>
                <p:spPr bwMode="auto">
                  <a:xfrm>
                    <a:off x="1285852" y="2500306"/>
                    <a:ext cx="500066" cy="276999"/>
                  </a:xfrm>
                  <a:prstGeom prst="rect">
                    <a:avLst/>
                  </a:prstGeom>
                  <a:noFill/>
                  <a:ln w="9525">
                    <a:noFill/>
                    <a:miter lim="800000"/>
                    <a:headEnd/>
                    <a:tailEnd/>
                  </a:ln>
                </p:spPr>
                <p:txBody>
                  <a:bodyPr>
                    <a:spAutoFit/>
                  </a:bodyPr>
                  <a:lstStyle/>
                  <a:p>
                    <a:r>
                      <a:rPr lang="es-ES" sz="1200"/>
                      <a:t>1m</a:t>
                    </a:r>
                  </a:p>
                </p:txBody>
              </p:sp>
            </p:grpSp>
          </p:grpSp>
          <p:grpSp>
            <p:nvGrpSpPr>
              <p:cNvPr id="14355" name="69 Grupo"/>
              <p:cNvGrpSpPr>
                <a:grpSpLocks/>
              </p:cNvGrpSpPr>
              <p:nvPr/>
            </p:nvGrpSpPr>
            <p:grpSpPr bwMode="auto">
              <a:xfrm>
                <a:off x="1215003" y="2703164"/>
                <a:ext cx="5143070" cy="142950"/>
                <a:chOff x="1215003" y="2786744"/>
                <a:chExt cx="5143070" cy="142950"/>
              </a:xfrm>
            </p:grpSpPr>
            <p:sp>
              <p:nvSpPr>
                <p:cNvPr id="38" name="37 Conector"/>
                <p:cNvSpPr/>
                <p:nvPr/>
              </p:nvSpPr>
              <p:spPr>
                <a:xfrm>
                  <a:off x="1929319" y="2786744"/>
                  <a:ext cx="163498"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39" name="38 Conector"/>
                <p:cNvSpPr/>
                <p:nvPr/>
              </p:nvSpPr>
              <p:spPr>
                <a:xfrm>
                  <a:off x="4429422" y="2786744"/>
                  <a:ext cx="163499"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0" name="39 Conector"/>
                <p:cNvSpPr/>
                <p:nvPr/>
              </p:nvSpPr>
              <p:spPr>
                <a:xfrm>
                  <a:off x="6194575" y="2786744"/>
                  <a:ext cx="163499"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1" name="40 Conector"/>
                <p:cNvSpPr/>
                <p:nvPr/>
              </p:nvSpPr>
              <p:spPr>
                <a:xfrm>
                  <a:off x="1215004" y="2786744"/>
                  <a:ext cx="163498" cy="142950"/>
                </a:xfrm>
                <a:prstGeom prst="flowChartConnec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grpSp>
        <p:sp>
          <p:nvSpPr>
            <p:cNvPr id="14350" name="78 Rectángulo"/>
            <p:cNvSpPr>
              <a:spLocks noChangeArrowheads="1"/>
            </p:cNvSpPr>
            <p:nvPr/>
          </p:nvSpPr>
          <p:spPr bwMode="auto">
            <a:xfrm>
              <a:off x="1173738" y="3714752"/>
              <a:ext cx="385010" cy="369527"/>
            </a:xfrm>
            <a:prstGeom prst="rect">
              <a:avLst/>
            </a:prstGeom>
            <a:noFill/>
            <a:ln w="9525">
              <a:noFill/>
              <a:miter lim="800000"/>
              <a:headEnd/>
              <a:tailEnd/>
            </a:ln>
          </p:spPr>
          <p:txBody>
            <a:bodyPr wrap="none">
              <a:spAutoFit/>
            </a:bodyPr>
            <a:lstStyle/>
            <a:p>
              <a:r>
                <a:rPr lang="es-ES">
                  <a:cs typeface="Times New Roman" pitchFamily="18" charset="0"/>
                </a:rPr>
                <a:t>s</a:t>
              </a:r>
              <a:r>
                <a:rPr lang="es-ES" baseline="-30000">
                  <a:cs typeface="Times New Roman" pitchFamily="18" charset="0"/>
                </a:rPr>
                <a:t>0</a:t>
              </a:r>
              <a:endParaRPr lang="es-ES"/>
            </a:p>
          </p:txBody>
        </p:sp>
        <p:sp>
          <p:nvSpPr>
            <p:cNvPr id="14351" name="80 Rectángulo"/>
            <p:cNvSpPr>
              <a:spLocks noChangeArrowheads="1"/>
            </p:cNvSpPr>
            <p:nvPr/>
          </p:nvSpPr>
          <p:spPr bwMode="auto">
            <a:xfrm>
              <a:off x="1888118" y="3714752"/>
              <a:ext cx="385010" cy="369527"/>
            </a:xfrm>
            <a:prstGeom prst="rect">
              <a:avLst/>
            </a:prstGeom>
            <a:noFill/>
            <a:ln w="9525">
              <a:noFill/>
              <a:miter lim="800000"/>
              <a:headEnd/>
              <a:tailEnd/>
            </a:ln>
          </p:spPr>
          <p:txBody>
            <a:bodyPr wrap="none">
              <a:spAutoFit/>
            </a:bodyPr>
            <a:lstStyle/>
            <a:p>
              <a:pPr eaLnBrk="0" hangingPunct="0"/>
              <a:r>
                <a:rPr lang="es-ES">
                  <a:cs typeface="Times New Roman" pitchFamily="18" charset="0"/>
                </a:rPr>
                <a:t>s</a:t>
              </a:r>
              <a:r>
                <a:rPr lang="es-ES" baseline="-30000">
                  <a:cs typeface="Times New Roman" pitchFamily="18" charset="0"/>
                </a:rPr>
                <a:t>1</a:t>
              </a:r>
              <a:endParaRPr lang="es-ES"/>
            </a:p>
          </p:txBody>
        </p:sp>
        <p:sp>
          <p:nvSpPr>
            <p:cNvPr id="14352" name="82 Rectángulo"/>
            <p:cNvSpPr>
              <a:spLocks noChangeArrowheads="1"/>
            </p:cNvSpPr>
            <p:nvPr/>
          </p:nvSpPr>
          <p:spPr bwMode="auto">
            <a:xfrm>
              <a:off x="4373067" y="3702610"/>
              <a:ext cx="385010" cy="369527"/>
            </a:xfrm>
            <a:prstGeom prst="rect">
              <a:avLst/>
            </a:prstGeom>
            <a:noFill/>
            <a:ln w="9525">
              <a:noFill/>
              <a:miter lim="800000"/>
              <a:headEnd/>
              <a:tailEnd/>
            </a:ln>
          </p:spPr>
          <p:txBody>
            <a:bodyPr wrap="none">
              <a:spAutoFit/>
            </a:bodyPr>
            <a:lstStyle/>
            <a:p>
              <a:pPr eaLnBrk="0" hangingPunct="0"/>
              <a:r>
                <a:rPr lang="es-ES">
                  <a:cs typeface="Times New Roman" pitchFamily="18" charset="0"/>
                </a:rPr>
                <a:t>s</a:t>
              </a:r>
              <a:r>
                <a:rPr lang="es-ES" baseline="-30000">
                  <a:cs typeface="Times New Roman" pitchFamily="18" charset="0"/>
                </a:rPr>
                <a:t>2</a:t>
              </a:r>
              <a:endParaRPr lang="es-ES"/>
            </a:p>
          </p:txBody>
        </p:sp>
        <p:sp>
          <p:nvSpPr>
            <p:cNvPr id="14353" name="84 Rectángulo"/>
            <p:cNvSpPr>
              <a:spLocks noChangeArrowheads="1"/>
            </p:cNvSpPr>
            <p:nvPr/>
          </p:nvSpPr>
          <p:spPr bwMode="auto">
            <a:xfrm>
              <a:off x="6174398" y="3714752"/>
              <a:ext cx="385010" cy="369527"/>
            </a:xfrm>
            <a:prstGeom prst="rect">
              <a:avLst/>
            </a:prstGeom>
            <a:noFill/>
            <a:ln w="9525">
              <a:noFill/>
              <a:miter lim="800000"/>
              <a:headEnd/>
              <a:tailEnd/>
            </a:ln>
          </p:spPr>
          <p:txBody>
            <a:bodyPr wrap="none">
              <a:spAutoFit/>
            </a:bodyPr>
            <a:lstStyle/>
            <a:p>
              <a:pPr eaLnBrk="0" hangingPunct="0"/>
              <a:r>
                <a:rPr lang="es-ES">
                  <a:cs typeface="Times New Roman" pitchFamily="18" charset="0"/>
                </a:rPr>
                <a:t>s</a:t>
              </a:r>
              <a:r>
                <a:rPr lang="es-ES" baseline="-30000">
                  <a:cs typeface="Times New Roman" pitchFamily="18" charset="0"/>
                </a:rPr>
                <a:t>3</a:t>
              </a:r>
              <a:endParaRPr lang="es-ES"/>
            </a:p>
          </p:txBody>
        </p:sp>
      </p:grpSp>
      <p:sp>
        <p:nvSpPr>
          <p:cNvPr id="14345" name="76 Rectángulo"/>
          <p:cNvSpPr>
            <a:spLocks noChangeArrowheads="1"/>
          </p:cNvSpPr>
          <p:nvPr/>
        </p:nvSpPr>
        <p:spPr bwMode="auto">
          <a:xfrm>
            <a:off x="0" y="4714875"/>
            <a:ext cx="9144000" cy="646113"/>
          </a:xfrm>
          <a:prstGeom prst="rect">
            <a:avLst/>
          </a:prstGeom>
          <a:noFill/>
          <a:ln w="9525">
            <a:noFill/>
            <a:miter lim="800000"/>
            <a:headEnd/>
            <a:tailEnd/>
          </a:ln>
        </p:spPr>
        <p:txBody>
          <a:bodyPr>
            <a:spAutoFit/>
          </a:bodyPr>
          <a:lstStyle/>
          <a:p>
            <a:pPr algn="just"/>
            <a:r>
              <a:rPr lang="en-US"/>
              <a:t>If the ball has taken 2 seconds to go from the initial position to the position 3, the speed of the ball in this stretch would be:</a:t>
            </a:r>
            <a:endParaRPr lang="es-ES"/>
          </a:p>
        </p:txBody>
      </p:sp>
      <p:sp>
        <p:nvSpPr>
          <p:cNvPr id="14346" name="77 Rectángulo"/>
          <p:cNvSpPr>
            <a:spLocks noChangeArrowheads="1"/>
          </p:cNvSpPr>
          <p:nvPr/>
        </p:nvSpPr>
        <p:spPr bwMode="auto">
          <a:xfrm>
            <a:off x="0" y="6143625"/>
            <a:ext cx="9144000" cy="646113"/>
          </a:xfrm>
          <a:prstGeom prst="rect">
            <a:avLst/>
          </a:prstGeom>
          <a:noFill/>
          <a:ln w="9525">
            <a:noFill/>
            <a:miter lim="800000"/>
            <a:headEnd/>
            <a:tailEnd/>
          </a:ln>
        </p:spPr>
        <p:txBody>
          <a:bodyPr>
            <a:spAutoFit/>
          </a:bodyPr>
          <a:lstStyle/>
          <a:p>
            <a:r>
              <a:rPr lang="en-US"/>
              <a:t>The average speed is the distance travelled per unit time and to calculate it, we have to divide the total distance travelled between the total time elapsed.</a:t>
            </a:r>
            <a:endParaRPr lang="es-ES"/>
          </a:p>
        </p:txBody>
      </p:sp>
      <p:sp>
        <p:nvSpPr>
          <p:cNvPr id="14347" name="81 Rectángulo"/>
          <p:cNvSpPr>
            <a:spLocks noChangeArrowheads="1"/>
          </p:cNvSpPr>
          <p:nvPr/>
        </p:nvSpPr>
        <p:spPr bwMode="auto">
          <a:xfrm>
            <a:off x="0" y="2058988"/>
            <a:ext cx="3024188" cy="369887"/>
          </a:xfrm>
          <a:prstGeom prst="rect">
            <a:avLst/>
          </a:prstGeom>
          <a:noFill/>
          <a:ln w="9525">
            <a:noFill/>
            <a:miter lim="800000"/>
            <a:headEnd/>
            <a:tailEnd/>
          </a:ln>
        </p:spPr>
        <p:txBody>
          <a:bodyPr>
            <a:spAutoFit/>
          </a:bodyPr>
          <a:lstStyle/>
          <a:p>
            <a:pPr algn="just"/>
            <a:r>
              <a:rPr lang="en-US"/>
              <a:t>The SI unit of speed is m/s </a:t>
            </a:r>
          </a:p>
        </p:txBody>
      </p:sp>
      <p:sp>
        <p:nvSpPr>
          <p:cNvPr id="76" name="75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MOTION CHARACTERISTICS</a:t>
            </a:r>
          </a:p>
        </p:txBody>
      </p:sp>
      <p:sp>
        <p:nvSpPr>
          <p:cNvPr id="15363" name="4 CuadroTexto"/>
          <p:cNvSpPr txBox="1">
            <a:spLocks noChangeArrowheads="1"/>
          </p:cNvSpPr>
          <p:nvPr/>
        </p:nvSpPr>
        <p:spPr bwMode="auto">
          <a:xfrm>
            <a:off x="0" y="714375"/>
            <a:ext cx="9144000" cy="646113"/>
          </a:xfrm>
          <a:prstGeom prst="rect">
            <a:avLst/>
          </a:prstGeom>
          <a:noFill/>
          <a:ln w="9525">
            <a:noFill/>
            <a:miter lim="800000"/>
            <a:headEnd/>
            <a:tailEnd/>
          </a:ln>
        </p:spPr>
        <p:txBody>
          <a:bodyPr>
            <a:spAutoFit/>
          </a:bodyPr>
          <a:lstStyle/>
          <a:p>
            <a:pPr algn="just"/>
            <a:r>
              <a:rPr lang="es-ES"/>
              <a:t>If speed does not change in a movement, it is an uniform motion and if it changes in a movement, it is an accelerated motion. </a:t>
            </a:r>
          </a:p>
        </p:txBody>
      </p:sp>
      <p:sp>
        <p:nvSpPr>
          <p:cNvPr id="15364" name="5 Rectángulo"/>
          <p:cNvSpPr>
            <a:spLocks noChangeArrowheads="1"/>
          </p:cNvSpPr>
          <p:nvPr/>
        </p:nvSpPr>
        <p:spPr bwMode="auto">
          <a:xfrm>
            <a:off x="0" y="1576388"/>
            <a:ext cx="9144000" cy="923925"/>
          </a:xfrm>
          <a:prstGeom prst="rect">
            <a:avLst/>
          </a:prstGeom>
          <a:noFill/>
          <a:ln w="9525">
            <a:noFill/>
            <a:miter lim="800000"/>
            <a:headEnd/>
            <a:tailEnd/>
          </a:ln>
        </p:spPr>
        <p:txBody>
          <a:bodyPr>
            <a:spAutoFit/>
          </a:bodyPr>
          <a:lstStyle/>
          <a:p>
            <a:pPr algn="just"/>
            <a:r>
              <a:rPr lang="en-US" b="1"/>
              <a:t>Acceleration </a:t>
            </a:r>
            <a:r>
              <a:rPr lang="en-US"/>
              <a:t>is precisely how</a:t>
            </a:r>
            <a:r>
              <a:rPr lang="en-US" i="1"/>
              <a:t> </a:t>
            </a:r>
            <a:r>
              <a:rPr lang="en-US"/>
              <a:t>fast the speed of an object is changing. The acceleration is defined as the ratio between what the speed has changed and the time elapsed to occur that change. It is represented by the letter “a”.</a:t>
            </a:r>
            <a:endParaRPr lang="es-ES"/>
          </a:p>
        </p:txBody>
      </p:sp>
      <p:sp>
        <p:nvSpPr>
          <p:cNvPr id="15365" name="8 CuadroTexto"/>
          <p:cNvSpPr txBox="1">
            <a:spLocks noChangeArrowheads="1"/>
          </p:cNvSpPr>
          <p:nvPr/>
        </p:nvSpPr>
        <p:spPr bwMode="auto">
          <a:xfrm>
            <a:off x="0" y="2630488"/>
            <a:ext cx="5429250" cy="369887"/>
          </a:xfrm>
          <a:prstGeom prst="rect">
            <a:avLst/>
          </a:prstGeom>
          <a:noFill/>
          <a:ln w="9525">
            <a:noFill/>
            <a:miter lim="800000"/>
            <a:headEnd/>
            <a:tailEnd/>
          </a:ln>
        </p:spPr>
        <p:txBody>
          <a:bodyPr>
            <a:spAutoFit/>
          </a:bodyPr>
          <a:lstStyle/>
          <a:p>
            <a:r>
              <a:rPr lang="en-US"/>
              <a:t>The mathematical expression of the acceleration is:</a:t>
            </a:r>
          </a:p>
        </p:txBody>
      </p:sp>
      <p:grpSp>
        <p:nvGrpSpPr>
          <p:cNvPr id="15366" name="10 Grupo"/>
          <p:cNvGrpSpPr>
            <a:grpSpLocks/>
          </p:cNvGrpSpPr>
          <p:nvPr/>
        </p:nvGrpSpPr>
        <p:grpSpPr bwMode="auto">
          <a:xfrm>
            <a:off x="5429250" y="2428875"/>
            <a:ext cx="3500438" cy="1230313"/>
            <a:chOff x="5072066" y="1428736"/>
            <a:chExt cx="3500462" cy="1229977"/>
          </a:xfrm>
        </p:grpSpPr>
        <p:sp>
          <p:nvSpPr>
            <p:cNvPr id="12" name="11 Elipse"/>
            <p:cNvSpPr/>
            <p:nvPr/>
          </p:nvSpPr>
          <p:spPr>
            <a:xfrm>
              <a:off x="5072066" y="1428736"/>
              <a:ext cx="3500462" cy="121410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grpSp>
          <p:nvGrpSpPr>
            <p:cNvPr id="15404" name="11 Grupo"/>
            <p:cNvGrpSpPr>
              <a:grpSpLocks/>
            </p:cNvGrpSpPr>
            <p:nvPr/>
          </p:nvGrpSpPr>
          <p:grpSpPr bwMode="auto">
            <a:xfrm>
              <a:off x="5595206" y="1571612"/>
              <a:ext cx="2405818" cy="1087101"/>
              <a:chOff x="6572264" y="2488164"/>
              <a:chExt cx="2405818" cy="1087101"/>
            </a:xfrm>
          </p:grpSpPr>
          <p:sp>
            <p:nvSpPr>
              <p:cNvPr id="15405" name="13 CuadroTexto"/>
              <p:cNvSpPr txBox="1">
                <a:spLocks noChangeArrowheads="1"/>
              </p:cNvSpPr>
              <p:nvPr/>
            </p:nvSpPr>
            <p:spPr bwMode="auto">
              <a:xfrm>
                <a:off x="7500958" y="2488164"/>
                <a:ext cx="1428760" cy="646331"/>
              </a:xfrm>
              <a:prstGeom prst="rect">
                <a:avLst/>
              </a:prstGeom>
              <a:noFill/>
              <a:ln w="9525">
                <a:noFill/>
                <a:miter lim="800000"/>
                <a:headEnd/>
                <a:tailEnd/>
              </a:ln>
            </p:spPr>
            <p:txBody>
              <a:bodyPr>
                <a:spAutoFit/>
              </a:bodyPr>
              <a:lstStyle/>
              <a:p>
                <a:r>
                  <a:rPr lang="es-ES_tradnl"/>
                  <a:t>v</a:t>
                </a:r>
                <a:r>
                  <a:rPr lang="es-ES_tradnl" baseline="-25000"/>
                  <a:t>final</a:t>
                </a:r>
                <a:r>
                  <a:rPr lang="es-ES_tradnl"/>
                  <a:t> - v</a:t>
                </a:r>
                <a:r>
                  <a:rPr lang="es-ES_tradnl" baseline="-25000"/>
                  <a:t>initial</a:t>
                </a:r>
                <a:endParaRPr lang="es-ES"/>
              </a:p>
              <a:p>
                <a:endParaRPr lang="es-ES"/>
              </a:p>
            </p:txBody>
          </p:sp>
          <p:grpSp>
            <p:nvGrpSpPr>
              <p:cNvPr id="15406" name="29 Grupo"/>
              <p:cNvGrpSpPr>
                <a:grpSpLocks/>
              </p:cNvGrpSpPr>
              <p:nvPr/>
            </p:nvGrpSpPr>
            <p:grpSpPr bwMode="auto">
              <a:xfrm>
                <a:off x="6572264" y="2643182"/>
                <a:ext cx="2405818" cy="932083"/>
                <a:chOff x="6572264" y="2643182"/>
                <a:chExt cx="2405818" cy="932083"/>
              </a:xfrm>
            </p:grpSpPr>
            <p:sp>
              <p:nvSpPr>
                <p:cNvPr id="16" name="15 Igual que"/>
                <p:cNvSpPr/>
                <p:nvPr/>
              </p:nvSpPr>
              <p:spPr>
                <a:xfrm>
                  <a:off x="7001631" y="2715075"/>
                  <a:ext cx="285752" cy="285672"/>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5408" name="16 CuadroTexto"/>
                <p:cNvSpPr txBox="1">
                  <a:spLocks noChangeArrowheads="1"/>
                </p:cNvSpPr>
                <p:nvPr/>
              </p:nvSpPr>
              <p:spPr bwMode="auto">
                <a:xfrm>
                  <a:off x="6572264" y="2643182"/>
                  <a:ext cx="571504" cy="369332"/>
                </a:xfrm>
                <a:prstGeom prst="rect">
                  <a:avLst/>
                </a:prstGeom>
                <a:noFill/>
                <a:ln w="9525">
                  <a:noFill/>
                  <a:miter lim="800000"/>
                  <a:headEnd/>
                  <a:tailEnd/>
                </a:ln>
              </p:spPr>
              <p:txBody>
                <a:bodyPr>
                  <a:spAutoFit/>
                </a:bodyPr>
                <a:lstStyle/>
                <a:p>
                  <a:r>
                    <a:rPr lang="es-ES" b="1"/>
                    <a:t>a</a:t>
                  </a:r>
                  <a:endParaRPr lang="es-ES"/>
                </a:p>
              </p:txBody>
            </p:sp>
            <p:sp>
              <p:nvSpPr>
                <p:cNvPr id="18" name="17 Menos"/>
                <p:cNvSpPr/>
                <p:nvPr/>
              </p:nvSpPr>
              <p:spPr>
                <a:xfrm>
                  <a:off x="7358821" y="2857911"/>
                  <a:ext cx="1619261" cy="46024"/>
                </a:xfrm>
                <a:prstGeom prst="mathMinus">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5410" name="18 CuadroTexto"/>
                <p:cNvSpPr txBox="1">
                  <a:spLocks noChangeArrowheads="1"/>
                </p:cNvSpPr>
                <p:nvPr/>
              </p:nvSpPr>
              <p:spPr bwMode="auto">
                <a:xfrm>
                  <a:off x="7500958" y="2928934"/>
                  <a:ext cx="1357322" cy="646331"/>
                </a:xfrm>
                <a:prstGeom prst="rect">
                  <a:avLst/>
                </a:prstGeom>
                <a:noFill/>
                <a:ln w="9525">
                  <a:noFill/>
                  <a:miter lim="800000"/>
                  <a:headEnd/>
                  <a:tailEnd/>
                </a:ln>
              </p:spPr>
              <p:txBody>
                <a:bodyPr>
                  <a:spAutoFit/>
                </a:bodyPr>
                <a:lstStyle/>
                <a:p>
                  <a:r>
                    <a:rPr lang="es-ES_tradnl"/>
                    <a:t>t</a:t>
                  </a:r>
                  <a:r>
                    <a:rPr lang="es-ES_tradnl" baseline="-25000"/>
                    <a:t>final</a:t>
                  </a:r>
                  <a:r>
                    <a:rPr lang="es-ES_tradnl"/>
                    <a:t> - t</a:t>
                  </a:r>
                  <a:r>
                    <a:rPr lang="es-ES_tradnl" baseline="-25000"/>
                    <a:t>initial</a:t>
                  </a:r>
                  <a:endParaRPr lang="es-ES"/>
                </a:p>
                <a:p>
                  <a:endParaRPr lang="es-ES"/>
                </a:p>
              </p:txBody>
            </p:sp>
          </p:grpSp>
        </p:grpSp>
      </p:grpSp>
      <p:sp>
        <p:nvSpPr>
          <p:cNvPr id="15367" name="19 Rectángulo"/>
          <p:cNvSpPr>
            <a:spLocks noChangeArrowheads="1"/>
          </p:cNvSpPr>
          <p:nvPr/>
        </p:nvSpPr>
        <p:spPr bwMode="auto">
          <a:xfrm>
            <a:off x="3175" y="3201988"/>
            <a:ext cx="3616325" cy="369887"/>
          </a:xfrm>
          <a:prstGeom prst="rect">
            <a:avLst/>
          </a:prstGeom>
          <a:noFill/>
          <a:ln w="9525">
            <a:noFill/>
            <a:miter lim="800000"/>
            <a:headEnd/>
            <a:tailEnd/>
          </a:ln>
        </p:spPr>
        <p:txBody>
          <a:bodyPr wrap="none">
            <a:spAutoFit/>
          </a:bodyPr>
          <a:lstStyle/>
          <a:p>
            <a:pPr algn="just"/>
            <a:r>
              <a:rPr lang="en-US"/>
              <a:t>The SI unit of acceleration is m/</a:t>
            </a:r>
            <a:r>
              <a:rPr lang="es-ES_tradnl"/>
              <a:t>s</a:t>
            </a:r>
            <a:r>
              <a:rPr lang="es-ES_tradnl" baseline="30000"/>
              <a:t>2</a:t>
            </a:r>
            <a:endParaRPr lang="es-ES"/>
          </a:p>
        </p:txBody>
      </p:sp>
      <p:sp>
        <p:nvSpPr>
          <p:cNvPr id="15368" name="16 CuadroTexto"/>
          <p:cNvSpPr txBox="1">
            <a:spLocks noChangeArrowheads="1"/>
          </p:cNvSpPr>
          <p:nvPr/>
        </p:nvSpPr>
        <p:spPr bwMode="auto">
          <a:xfrm>
            <a:off x="0" y="4273550"/>
            <a:ext cx="9144000" cy="369888"/>
          </a:xfrm>
          <a:prstGeom prst="rect">
            <a:avLst/>
          </a:prstGeom>
          <a:noFill/>
          <a:ln w="9525">
            <a:noFill/>
            <a:miter lim="800000"/>
            <a:headEnd/>
            <a:tailEnd/>
          </a:ln>
        </p:spPr>
        <p:txBody>
          <a:bodyPr>
            <a:spAutoFit/>
          </a:bodyPr>
          <a:lstStyle/>
          <a:p>
            <a:endParaRPr lang="es-ES"/>
          </a:p>
        </p:txBody>
      </p:sp>
      <p:sp>
        <p:nvSpPr>
          <p:cNvPr id="15369" name="Rectangle 17"/>
          <p:cNvSpPr>
            <a:spLocks noChangeArrowheads="1"/>
          </p:cNvSpPr>
          <p:nvPr/>
        </p:nvSpPr>
        <p:spPr bwMode="auto">
          <a:xfrm>
            <a:off x="0" y="3786188"/>
            <a:ext cx="9085263" cy="646112"/>
          </a:xfrm>
          <a:prstGeom prst="rect">
            <a:avLst/>
          </a:prstGeom>
          <a:noFill/>
          <a:ln w="9525">
            <a:noFill/>
            <a:miter lim="800000"/>
            <a:headEnd/>
            <a:tailEnd/>
          </a:ln>
        </p:spPr>
        <p:txBody>
          <a:bodyPr wrap="none" anchor="ctr">
            <a:spAutoFit/>
          </a:bodyPr>
          <a:lstStyle/>
          <a:p>
            <a:pPr eaLnBrk="0" hangingPunct="0"/>
            <a:r>
              <a:rPr lang="en-US">
                <a:cs typeface="Times New Roman" pitchFamily="18" charset="0"/>
              </a:rPr>
              <a:t>A cyclist accelerates from 0 m/s to 8 m/s in 3 seconds. What is his acceleration ? Is this</a:t>
            </a:r>
            <a:endParaRPr lang="es-ES"/>
          </a:p>
          <a:p>
            <a:pPr eaLnBrk="0" hangingPunct="0"/>
            <a:r>
              <a:rPr lang="en-US">
                <a:cs typeface="Times New Roman" pitchFamily="18" charset="0"/>
              </a:rPr>
              <a:t>acceleration higher than that of a car which accelerates from 0 to 30 m/s in 8 seconds?</a:t>
            </a:r>
            <a:endParaRPr lang="es-ES"/>
          </a:p>
        </p:txBody>
      </p:sp>
      <p:grpSp>
        <p:nvGrpSpPr>
          <p:cNvPr id="15370" name="47 Grupo"/>
          <p:cNvGrpSpPr>
            <a:grpSpLocks/>
          </p:cNvGrpSpPr>
          <p:nvPr/>
        </p:nvGrpSpPr>
        <p:grpSpPr bwMode="auto">
          <a:xfrm>
            <a:off x="71438" y="4500563"/>
            <a:ext cx="5715000" cy="1087437"/>
            <a:chOff x="71406" y="4786322"/>
            <a:chExt cx="5715048" cy="1087437"/>
          </a:xfrm>
        </p:grpSpPr>
        <p:grpSp>
          <p:nvGrpSpPr>
            <p:cNvPr id="15388" name="45 Grupo"/>
            <p:cNvGrpSpPr>
              <a:grpSpLocks/>
            </p:cNvGrpSpPr>
            <p:nvPr/>
          </p:nvGrpSpPr>
          <p:grpSpPr bwMode="auto">
            <a:xfrm>
              <a:off x="71406" y="4786322"/>
              <a:ext cx="4429160" cy="1087437"/>
              <a:chOff x="71406" y="5127645"/>
              <a:chExt cx="4429160" cy="1087437"/>
            </a:xfrm>
          </p:grpSpPr>
          <p:grpSp>
            <p:nvGrpSpPr>
              <p:cNvPr id="15390" name="43 Grupo"/>
              <p:cNvGrpSpPr>
                <a:grpSpLocks/>
              </p:cNvGrpSpPr>
              <p:nvPr/>
            </p:nvGrpSpPr>
            <p:grpSpPr bwMode="auto">
              <a:xfrm>
                <a:off x="71406" y="5127645"/>
                <a:ext cx="4429160" cy="1087437"/>
                <a:chOff x="214278" y="5143512"/>
                <a:chExt cx="4429160" cy="1087437"/>
              </a:xfrm>
            </p:grpSpPr>
            <p:grpSp>
              <p:nvGrpSpPr>
                <p:cNvPr id="15392" name="11 Grupo"/>
                <p:cNvGrpSpPr>
                  <a:grpSpLocks/>
                </p:cNvGrpSpPr>
                <p:nvPr/>
              </p:nvGrpSpPr>
              <p:grpSpPr bwMode="auto">
                <a:xfrm>
                  <a:off x="214278" y="5143551"/>
                  <a:ext cx="2547948" cy="1087398"/>
                  <a:chOff x="5977685" y="2488164"/>
                  <a:chExt cx="2547967" cy="1087101"/>
                </a:xfrm>
              </p:grpSpPr>
              <p:sp>
                <p:nvSpPr>
                  <p:cNvPr id="15397" name="13 CuadroTexto"/>
                  <p:cNvSpPr txBox="1">
                    <a:spLocks noChangeArrowheads="1"/>
                  </p:cNvSpPr>
                  <p:nvPr/>
                </p:nvSpPr>
                <p:spPr bwMode="auto">
                  <a:xfrm>
                    <a:off x="7049262" y="2488164"/>
                    <a:ext cx="1428760" cy="646331"/>
                  </a:xfrm>
                  <a:prstGeom prst="rect">
                    <a:avLst/>
                  </a:prstGeom>
                  <a:noFill/>
                  <a:ln w="9525">
                    <a:noFill/>
                    <a:miter lim="800000"/>
                    <a:headEnd/>
                    <a:tailEnd/>
                  </a:ln>
                </p:spPr>
                <p:txBody>
                  <a:bodyPr>
                    <a:spAutoFit/>
                  </a:bodyPr>
                  <a:lstStyle/>
                  <a:p>
                    <a:r>
                      <a:rPr lang="es-ES_tradnl"/>
                      <a:t>v</a:t>
                    </a:r>
                    <a:r>
                      <a:rPr lang="es-ES_tradnl" baseline="-25000"/>
                      <a:t>final</a:t>
                    </a:r>
                    <a:r>
                      <a:rPr lang="es-ES_tradnl"/>
                      <a:t> - v</a:t>
                    </a:r>
                    <a:r>
                      <a:rPr lang="es-ES_tradnl" baseline="-25000"/>
                      <a:t>initial</a:t>
                    </a:r>
                    <a:endParaRPr lang="es-ES"/>
                  </a:p>
                  <a:p>
                    <a:endParaRPr lang="es-ES"/>
                  </a:p>
                </p:txBody>
              </p:sp>
              <p:grpSp>
                <p:nvGrpSpPr>
                  <p:cNvPr id="15398" name="29 Grupo"/>
                  <p:cNvGrpSpPr>
                    <a:grpSpLocks/>
                  </p:cNvGrpSpPr>
                  <p:nvPr/>
                </p:nvGrpSpPr>
                <p:grpSpPr bwMode="auto">
                  <a:xfrm>
                    <a:off x="5977685" y="2643182"/>
                    <a:ext cx="2547967" cy="932083"/>
                    <a:chOff x="5977685" y="2643182"/>
                    <a:chExt cx="2547967" cy="932083"/>
                  </a:xfrm>
                </p:grpSpPr>
                <p:sp>
                  <p:nvSpPr>
                    <p:cNvPr id="25" name="24 Igual que"/>
                    <p:cNvSpPr/>
                    <p:nvPr/>
                  </p:nvSpPr>
                  <p:spPr>
                    <a:xfrm>
                      <a:off x="6763509" y="2718249"/>
                      <a:ext cx="285754" cy="285672"/>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5400" name="16 CuadroTexto"/>
                    <p:cNvSpPr txBox="1">
                      <a:spLocks noChangeArrowheads="1"/>
                    </p:cNvSpPr>
                    <p:nvPr/>
                  </p:nvSpPr>
                  <p:spPr bwMode="auto">
                    <a:xfrm>
                      <a:off x="5977685" y="2643182"/>
                      <a:ext cx="1071577" cy="646154"/>
                    </a:xfrm>
                    <a:prstGeom prst="rect">
                      <a:avLst/>
                    </a:prstGeom>
                    <a:noFill/>
                    <a:ln w="9525">
                      <a:noFill/>
                      <a:miter lim="800000"/>
                      <a:headEnd/>
                      <a:tailEnd/>
                    </a:ln>
                  </p:spPr>
                  <p:txBody>
                    <a:bodyPr>
                      <a:spAutoFit/>
                    </a:bodyPr>
                    <a:lstStyle/>
                    <a:p>
                      <a:r>
                        <a:rPr lang="es-ES"/>
                        <a:t>a </a:t>
                      </a:r>
                      <a:r>
                        <a:rPr lang="es-ES" baseline="-25000"/>
                        <a:t>cyclist</a:t>
                      </a:r>
                      <a:endParaRPr lang="es-ES"/>
                    </a:p>
                    <a:p>
                      <a:endParaRPr lang="es-ES"/>
                    </a:p>
                  </p:txBody>
                </p:sp>
                <p:sp>
                  <p:nvSpPr>
                    <p:cNvPr id="27" name="26 Menos"/>
                    <p:cNvSpPr/>
                    <p:nvPr/>
                  </p:nvSpPr>
                  <p:spPr>
                    <a:xfrm>
                      <a:off x="6906387" y="2857911"/>
                      <a:ext cx="1619275" cy="46025"/>
                    </a:xfrm>
                    <a:prstGeom prst="mathMinus">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5402" name="18 CuadroTexto"/>
                    <p:cNvSpPr txBox="1">
                      <a:spLocks noChangeArrowheads="1"/>
                    </p:cNvSpPr>
                    <p:nvPr/>
                  </p:nvSpPr>
                  <p:spPr bwMode="auto">
                    <a:xfrm>
                      <a:off x="7120710" y="2928934"/>
                      <a:ext cx="1357322" cy="646331"/>
                    </a:xfrm>
                    <a:prstGeom prst="rect">
                      <a:avLst/>
                    </a:prstGeom>
                    <a:noFill/>
                    <a:ln w="9525">
                      <a:noFill/>
                      <a:miter lim="800000"/>
                      <a:headEnd/>
                      <a:tailEnd/>
                    </a:ln>
                  </p:spPr>
                  <p:txBody>
                    <a:bodyPr>
                      <a:spAutoFit/>
                    </a:bodyPr>
                    <a:lstStyle/>
                    <a:p>
                      <a:r>
                        <a:rPr lang="es-ES_tradnl"/>
                        <a:t>t</a:t>
                      </a:r>
                      <a:r>
                        <a:rPr lang="es-ES_tradnl" baseline="-25000"/>
                        <a:t>final</a:t>
                      </a:r>
                      <a:r>
                        <a:rPr lang="es-ES_tradnl"/>
                        <a:t> - t</a:t>
                      </a:r>
                      <a:r>
                        <a:rPr lang="es-ES_tradnl" baseline="-25000"/>
                        <a:t>initial</a:t>
                      </a:r>
                      <a:endParaRPr lang="es-ES"/>
                    </a:p>
                    <a:p>
                      <a:endParaRPr lang="es-ES"/>
                    </a:p>
                  </p:txBody>
                </p:sp>
              </p:grpSp>
            </p:grpSp>
            <p:sp>
              <p:nvSpPr>
                <p:cNvPr id="36" name="35 Igual que"/>
                <p:cNvSpPr/>
                <p:nvPr/>
              </p:nvSpPr>
              <p:spPr bwMode="auto">
                <a:xfrm>
                  <a:off x="2571735" y="5373699"/>
                  <a:ext cx="285752" cy="285750"/>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38" name="37 Menos"/>
                <p:cNvSpPr/>
                <p:nvPr/>
              </p:nvSpPr>
              <p:spPr bwMode="auto">
                <a:xfrm>
                  <a:off x="2714611" y="5500699"/>
                  <a:ext cx="1871679" cy="46038"/>
                </a:xfrm>
                <a:prstGeom prst="mathMinus">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5395" name="13 CuadroTexto"/>
                <p:cNvSpPr txBox="1">
                  <a:spLocks noChangeArrowheads="1"/>
                </p:cNvSpPr>
                <p:nvPr/>
              </p:nvSpPr>
              <p:spPr bwMode="auto">
                <a:xfrm>
                  <a:off x="2857488" y="5143512"/>
                  <a:ext cx="1785950" cy="646331"/>
                </a:xfrm>
                <a:prstGeom prst="rect">
                  <a:avLst/>
                </a:prstGeom>
                <a:noFill/>
                <a:ln w="9525">
                  <a:noFill/>
                  <a:miter lim="800000"/>
                  <a:headEnd/>
                  <a:tailEnd/>
                </a:ln>
              </p:spPr>
              <p:txBody>
                <a:bodyPr>
                  <a:spAutoFit/>
                </a:bodyPr>
                <a:lstStyle/>
                <a:p>
                  <a:r>
                    <a:rPr lang="es-ES_tradnl"/>
                    <a:t>8 m/s – 0 m/s</a:t>
                  </a:r>
                  <a:endParaRPr lang="es-ES"/>
                </a:p>
                <a:p>
                  <a:endParaRPr lang="es-ES"/>
                </a:p>
              </p:txBody>
            </p:sp>
            <p:sp>
              <p:nvSpPr>
                <p:cNvPr id="15396" name="18 CuadroTexto"/>
                <p:cNvSpPr txBox="1">
                  <a:spLocks noChangeArrowheads="1"/>
                </p:cNvSpPr>
                <p:nvPr/>
              </p:nvSpPr>
              <p:spPr bwMode="auto">
                <a:xfrm>
                  <a:off x="2928935" y="5572140"/>
                  <a:ext cx="1357313" cy="646508"/>
                </a:xfrm>
                <a:prstGeom prst="rect">
                  <a:avLst/>
                </a:prstGeom>
                <a:noFill/>
                <a:ln w="9525">
                  <a:noFill/>
                  <a:miter lim="800000"/>
                  <a:headEnd/>
                  <a:tailEnd/>
                </a:ln>
              </p:spPr>
              <p:txBody>
                <a:bodyPr>
                  <a:spAutoFit/>
                </a:bodyPr>
                <a:lstStyle/>
                <a:p>
                  <a:r>
                    <a:rPr lang="es-ES_tradnl"/>
                    <a:t>3 s – 0 s</a:t>
                  </a:r>
                  <a:endParaRPr lang="es-ES"/>
                </a:p>
                <a:p>
                  <a:endParaRPr lang="es-ES"/>
                </a:p>
              </p:txBody>
            </p:sp>
          </p:grpSp>
          <p:sp>
            <p:nvSpPr>
              <p:cNvPr id="45" name="44 Igual que"/>
              <p:cNvSpPr/>
              <p:nvPr/>
            </p:nvSpPr>
            <p:spPr bwMode="auto">
              <a:xfrm>
                <a:off x="4214816" y="5357832"/>
                <a:ext cx="285752" cy="285750"/>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grpSp>
        <p:sp>
          <p:nvSpPr>
            <p:cNvPr id="15389" name="13 CuadroTexto"/>
            <p:cNvSpPr txBox="1">
              <a:spLocks noChangeArrowheads="1"/>
            </p:cNvSpPr>
            <p:nvPr/>
          </p:nvSpPr>
          <p:spPr bwMode="auto">
            <a:xfrm>
              <a:off x="4429124" y="4938722"/>
              <a:ext cx="1357330" cy="923330"/>
            </a:xfrm>
            <a:prstGeom prst="rect">
              <a:avLst/>
            </a:prstGeom>
            <a:noFill/>
            <a:ln w="9525">
              <a:noFill/>
              <a:miter lim="800000"/>
              <a:headEnd/>
              <a:tailEnd/>
            </a:ln>
          </p:spPr>
          <p:txBody>
            <a:bodyPr>
              <a:spAutoFit/>
            </a:bodyPr>
            <a:lstStyle/>
            <a:p>
              <a:r>
                <a:rPr lang="es-ES_tradnl"/>
                <a:t> 2,6 m/s</a:t>
              </a:r>
              <a:r>
                <a:rPr lang="es-ES_tradnl" baseline="30000"/>
                <a:t>2</a:t>
              </a:r>
              <a:endParaRPr lang="es-ES"/>
            </a:p>
            <a:p>
              <a:r>
                <a:rPr lang="es-ES_tradnl"/>
                <a:t> </a:t>
              </a:r>
              <a:endParaRPr lang="es-ES"/>
            </a:p>
            <a:p>
              <a:endParaRPr lang="es-ES"/>
            </a:p>
          </p:txBody>
        </p:sp>
      </p:grpSp>
      <p:grpSp>
        <p:nvGrpSpPr>
          <p:cNvPr id="15371" name="48 Grupo"/>
          <p:cNvGrpSpPr>
            <a:grpSpLocks/>
          </p:cNvGrpSpPr>
          <p:nvPr/>
        </p:nvGrpSpPr>
        <p:grpSpPr bwMode="auto">
          <a:xfrm>
            <a:off x="3357563" y="5572125"/>
            <a:ext cx="5715000" cy="1087438"/>
            <a:chOff x="71406" y="4786322"/>
            <a:chExt cx="5715048" cy="1087439"/>
          </a:xfrm>
        </p:grpSpPr>
        <p:grpSp>
          <p:nvGrpSpPr>
            <p:cNvPr id="15373" name="45 Grupo"/>
            <p:cNvGrpSpPr>
              <a:grpSpLocks/>
            </p:cNvGrpSpPr>
            <p:nvPr/>
          </p:nvGrpSpPr>
          <p:grpSpPr bwMode="auto">
            <a:xfrm>
              <a:off x="71406" y="4786322"/>
              <a:ext cx="4429160" cy="1087439"/>
              <a:chOff x="71406" y="5127645"/>
              <a:chExt cx="4429160" cy="1087439"/>
            </a:xfrm>
          </p:grpSpPr>
          <p:grpSp>
            <p:nvGrpSpPr>
              <p:cNvPr id="15375" name="43 Grupo"/>
              <p:cNvGrpSpPr>
                <a:grpSpLocks/>
              </p:cNvGrpSpPr>
              <p:nvPr/>
            </p:nvGrpSpPr>
            <p:grpSpPr bwMode="auto">
              <a:xfrm>
                <a:off x="71406" y="5127645"/>
                <a:ext cx="4429160" cy="1087439"/>
                <a:chOff x="214278" y="5143512"/>
                <a:chExt cx="4429160" cy="1087439"/>
              </a:xfrm>
            </p:grpSpPr>
            <p:grpSp>
              <p:nvGrpSpPr>
                <p:cNvPr id="15377" name="11 Grupo"/>
                <p:cNvGrpSpPr>
                  <a:grpSpLocks/>
                </p:cNvGrpSpPr>
                <p:nvPr/>
              </p:nvGrpSpPr>
              <p:grpSpPr bwMode="auto">
                <a:xfrm>
                  <a:off x="214278" y="5143553"/>
                  <a:ext cx="2547948" cy="1087398"/>
                  <a:chOff x="5977685" y="2488164"/>
                  <a:chExt cx="2547967" cy="1087101"/>
                </a:xfrm>
              </p:grpSpPr>
              <p:sp>
                <p:nvSpPr>
                  <p:cNvPr id="15382" name="13 CuadroTexto"/>
                  <p:cNvSpPr txBox="1">
                    <a:spLocks noChangeArrowheads="1"/>
                  </p:cNvSpPr>
                  <p:nvPr/>
                </p:nvSpPr>
                <p:spPr bwMode="auto">
                  <a:xfrm>
                    <a:off x="7049262" y="2488164"/>
                    <a:ext cx="1428760" cy="646331"/>
                  </a:xfrm>
                  <a:prstGeom prst="rect">
                    <a:avLst/>
                  </a:prstGeom>
                  <a:noFill/>
                  <a:ln w="9525">
                    <a:noFill/>
                    <a:miter lim="800000"/>
                    <a:headEnd/>
                    <a:tailEnd/>
                  </a:ln>
                </p:spPr>
                <p:txBody>
                  <a:bodyPr>
                    <a:spAutoFit/>
                  </a:bodyPr>
                  <a:lstStyle/>
                  <a:p>
                    <a:r>
                      <a:rPr lang="es-ES_tradnl"/>
                      <a:t>v</a:t>
                    </a:r>
                    <a:r>
                      <a:rPr lang="es-ES_tradnl" baseline="-25000"/>
                      <a:t>final</a:t>
                    </a:r>
                    <a:r>
                      <a:rPr lang="es-ES_tradnl"/>
                      <a:t> - v</a:t>
                    </a:r>
                    <a:r>
                      <a:rPr lang="es-ES_tradnl" baseline="-25000"/>
                      <a:t>initial</a:t>
                    </a:r>
                    <a:endParaRPr lang="es-ES"/>
                  </a:p>
                  <a:p>
                    <a:endParaRPr lang="es-ES"/>
                  </a:p>
                </p:txBody>
              </p:sp>
              <p:grpSp>
                <p:nvGrpSpPr>
                  <p:cNvPr id="15383" name="29 Grupo"/>
                  <p:cNvGrpSpPr>
                    <a:grpSpLocks/>
                  </p:cNvGrpSpPr>
                  <p:nvPr/>
                </p:nvGrpSpPr>
                <p:grpSpPr bwMode="auto">
                  <a:xfrm>
                    <a:off x="5977685" y="2643182"/>
                    <a:ext cx="2547967" cy="932083"/>
                    <a:chOff x="5977685" y="2643182"/>
                    <a:chExt cx="2547967" cy="932083"/>
                  </a:xfrm>
                </p:grpSpPr>
                <p:sp>
                  <p:nvSpPr>
                    <p:cNvPr id="61" name="60 Igual que"/>
                    <p:cNvSpPr/>
                    <p:nvPr/>
                  </p:nvSpPr>
                  <p:spPr>
                    <a:xfrm>
                      <a:off x="6763509" y="2718249"/>
                      <a:ext cx="285754" cy="285672"/>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5385" name="16 CuadroTexto"/>
                    <p:cNvSpPr txBox="1">
                      <a:spLocks noChangeArrowheads="1"/>
                    </p:cNvSpPr>
                    <p:nvPr/>
                  </p:nvSpPr>
                  <p:spPr bwMode="auto">
                    <a:xfrm>
                      <a:off x="5977685" y="2643182"/>
                      <a:ext cx="1071577" cy="646154"/>
                    </a:xfrm>
                    <a:prstGeom prst="rect">
                      <a:avLst/>
                    </a:prstGeom>
                    <a:noFill/>
                    <a:ln w="9525">
                      <a:noFill/>
                      <a:miter lim="800000"/>
                      <a:headEnd/>
                      <a:tailEnd/>
                    </a:ln>
                  </p:spPr>
                  <p:txBody>
                    <a:bodyPr>
                      <a:spAutoFit/>
                    </a:bodyPr>
                    <a:lstStyle/>
                    <a:p>
                      <a:r>
                        <a:rPr lang="es-ES"/>
                        <a:t>a </a:t>
                      </a:r>
                      <a:r>
                        <a:rPr lang="es-ES" baseline="-25000"/>
                        <a:t>car</a:t>
                      </a:r>
                      <a:endParaRPr lang="es-ES"/>
                    </a:p>
                    <a:p>
                      <a:endParaRPr lang="es-ES"/>
                    </a:p>
                  </p:txBody>
                </p:sp>
                <p:sp>
                  <p:nvSpPr>
                    <p:cNvPr id="63" name="62 Menos"/>
                    <p:cNvSpPr/>
                    <p:nvPr/>
                  </p:nvSpPr>
                  <p:spPr>
                    <a:xfrm>
                      <a:off x="6906387" y="2857910"/>
                      <a:ext cx="1619275" cy="46024"/>
                    </a:xfrm>
                    <a:prstGeom prst="mathMinus">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5387" name="18 CuadroTexto"/>
                    <p:cNvSpPr txBox="1">
                      <a:spLocks noChangeArrowheads="1"/>
                    </p:cNvSpPr>
                    <p:nvPr/>
                  </p:nvSpPr>
                  <p:spPr bwMode="auto">
                    <a:xfrm>
                      <a:off x="7120710" y="2928934"/>
                      <a:ext cx="1357322" cy="646331"/>
                    </a:xfrm>
                    <a:prstGeom prst="rect">
                      <a:avLst/>
                    </a:prstGeom>
                    <a:noFill/>
                    <a:ln w="9525">
                      <a:noFill/>
                      <a:miter lim="800000"/>
                      <a:headEnd/>
                      <a:tailEnd/>
                    </a:ln>
                  </p:spPr>
                  <p:txBody>
                    <a:bodyPr>
                      <a:spAutoFit/>
                    </a:bodyPr>
                    <a:lstStyle/>
                    <a:p>
                      <a:r>
                        <a:rPr lang="es-ES_tradnl"/>
                        <a:t>t</a:t>
                      </a:r>
                      <a:r>
                        <a:rPr lang="es-ES_tradnl" baseline="-25000"/>
                        <a:t>final</a:t>
                      </a:r>
                      <a:r>
                        <a:rPr lang="es-ES_tradnl"/>
                        <a:t> - t</a:t>
                      </a:r>
                      <a:r>
                        <a:rPr lang="es-ES_tradnl" baseline="-25000"/>
                        <a:t>initial</a:t>
                      </a:r>
                      <a:endParaRPr lang="es-ES"/>
                    </a:p>
                    <a:p>
                      <a:endParaRPr lang="es-ES"/>
                    </a:p>
                  </p:txBody>
                </p:sp>
              </p:grpSp>
            </p:grpSp>
            <p:sp>
              <p:nvSpPr>
                <p:cNvPr id="55" name="54 Igual que"/>
                <p:cNvSpPr/>
                <p:nvPr/>
              </p:nvSpPr>
              <p:spPr bwMode="auto">
                <a:xfrm>
                  <a:off x="2571735" y="5373700"/>
                  <a:ext cx="285752" cy="285750"/>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56" name="55 Menos"/>
                <p:cNvSpPr/>
                <p:nvPr/>
              </p:nvSpPr>
              <p:spPr bwMode="auto">
                <a:xfrm>
                  <a:off x="2714611" y="5500700"/>
                  <a:ext cx="1871679" cy="46037"/>
                </a:xfrm>
                <a:prstGeom prst="mathMinus">
                  <a:avLst/>
                </a:prstGeom>
                <a:solidFill>
                  <a:schemeClr val="accent5">
                    <a:lumMod val="60000"/>
                    <a:lumOff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sp>
              <p:nvSpPr>
                <p:cNvPr id="15380" name="13 CuadroTexto"/>
                <p:cNvSpPr txBox="1">
                  <a:spLocks noChangeArrowheads="1"/>
                </p:cNvSpPr>
                <p:nvPr/>
              </p:nvSpPr>
              <p:spPr bwMode="auto">
                <a:xfrm>
                  <a:off x="2857488" y="5143512"/>
                  <a:ext cx="1785950" cy="646331"/>
                </a:xfrm>
                <a:prstGeom prst="rect">
                  <a:avLst/>
                </a:prstGeom>
                <a:noFill/>
                <a:ln w="9525">
                  <a:noFill/>
                  <a:miter lim="800000"/>
                  <a:headEnd/>
                  <a:tailEnd/>
                </a:ln>
              </p:spPr>
              <p:txBody>
                <a:bodyPr>
                  <a:spAutoFit/>
                </a:bodyPr>
                <a:lstStyle/>
                <a:p>
                  <a:r>
                    <a:rPr lang="es-ES_tradnl"/>
                    <a:t>30 m/s – 0 m/s</a:t>
                  </a:r>
                  <a:endParaRPr lang="es-ES"/>
                </a:p>
                <a:p>
                  <a:endParaRPr lang="es-ES"/>
                </a:p>
              </p:txBody>
            </p:sp>
            <p:sp>
              <p:nvSpPr>
                <p:cNvPr id="15381" name="18 CuadroTexto"/>
                <p:cNvSpPr txBox="1">
                  <a:spLocks noChangeArrowheads="1"/>
                </p:cNvSpPr>
                <p:nvPr/>
              </p:nvSpPr>
              <p:spPr bwMode="auto">
                <a:xfrm>
                  <a:off x="2928935" y="5572140"/>
                  <a:ext cx="1357313" cy="646508"/>
                </a:xfrm>
                <a:prstGeom prst="rect">
                  <a:avLst/>
                </a:prstGeom>
                <a:noFill/>
                <a:ln w="9525">
                  <a:noFill/>
                  <a:miter lim="800000"/>
                  <a:headEnd/>
                  <a:tailEnd/>
                </a:ln>
              </p:spPr>
              <p:txBody>
                <a:bodyPr>
                  <a:spAutoFit/>
                </a:bodyPr>
                <a:lstStyle/>
                <a:p>
                  <a:r>
                    <a:rPr lang="es-ES_tradnl"/>
                    <a:t>8 s – 0 s</a:t>
                  </a:r>
                  <a:endParaRPr lang="es-ES"/>
                </a:p>
                <a:p>
                  <a:endParaRPr lang="es-ES"/>
                </a:p>
              </p:txBody>
            </p:sp>
          </p:grpSp>
          <p:sp>
            <p:nvSpPr>
              <p:cNvPr id="53" name="52 Igual que"/>
              <p:cNvSpPr/>
              <p:nvPr/>
            </p:nvSpPr>
            <p:spPr bwMode="auto">
              <a:xfrm>
                <a:off x="4214816" y="5357833"/>
                <a:ext cx="285752" cy="285750"/>
              </a:xfrm>
              <a:prstGeom prst="mathEqual">
                <a:avLst>
                  <a:gd name="adj1" fmla="val 0"/>
                  <a:gd name="adj2" fmla="val 1531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schemeClr val="tx1"/>
                  </a:solidFill>
                </a:endParaRPr>
              </a:p>
            </p:txBody>
          </p:sp>
        </p:grpSp>
        <p:sp>
          <p:nvSpPr>
            <p:cNvPr id="15374" name="13 CuadroTexto"/>
            <p:cNvSpPr txBox="1">
              <a:spLocks noChangeArrowheads="1"/>
            </p:cNvSpPr>
            <p:nvPr/>
          </p:nvSpPr>
          <p:spPr bwMode="auto">
            <a:xfrm>
              <a:off x="4429125" y="4938722"/>
              <a:ext cx="1357329" cy="923329"/>
            </a:xfrm>
            <a:prstGeom prst="rect">
              <a:avLst/>
            </a:prstGeom>
            <a:noFill/>
            <a:ln w="9525">
              <a:noFill/>
              <a:miter lim="800000"/>
              <a:headEnd/>
              <a:tailEnd/>
            </a:ln>
          </p:spPr>
          <p:txBody>
            <a:bodyPr>
              <a:spAutoFit/>
            </a:bodyPr>
            <a:lstStyle/>
            <a:p>
              <a:r>
                <a:rPr lang="es-ES_tradnl"/>
                <a:t> 3,7 m/s</a:t>
              </a:r>
              <a:r>
                <a:rPr lang="es-ES_tradnl" baseline="30000"/>
                <a:t>2</a:t>
              </a:r>
              <a:endParaRPr lang="es-ES"/>
            </a:p>
            <a:p>
              <a:r>
                <a:rPr lang="es-ES_tradnl"/>
                <a:t> </a:t>
              </a:r>
              <a:endParaRPr lang="es-ES"/>
            </a:p>
            <a:p>
              <a:endParaRPr lang="es-ES"/>
            </a:p>
          </p:txBody>
        </p:sp>
      </p:grpSp>
      <p:sp>
        <p:nvSpPr>
          <p:cNvPr id="50" name="49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3 Gráfico"/>
          <p:cNvGraphicFramePr>
            <a:graphicFrameLocks/>
          </p:cNvGraphicFramePr>
          <p:nvPr/>
        </p:nvGraphicFramePr>
        <p:xfrm>
          <a:off x="357188" y="714375"/>
          <a:ext cx="4286250" cy="2859088"/>
        </p:xfrm>
        <a:graphic>
          <a:graphicData uri="http://schemas.openxmlformats.org/presentationml/2006/ole">
            <p:oleObj spid="_x0000_s1026" r:id="rId4" imgW="4285859" imgH="2859272" progId="Excel.Chart.8">
              <p:embed/>
            </p:oleObj>
          </a:graphicData>
        </a:graphic>
      </p:graphicFrame>
      <p:grpSp>
        <p:nvGrpSpPr>
          <p:cNvPr id="1028" name="5 Grupo"/>
          <p:cNvGrpSpPr>
            <a:grpSpLocks/>
          </p:cNvGrpSpPr>
          <p:nvPr/>
        </p:nvGrpSpPr>
        <p:grpSpPr bwMode="auto">
          <a:xfrm>
            <a:off x="4152900" y="3643313"/>
            <a:ext cx="4419600" cy="2705100"/>
            <a:chOff x="-781999" y="1316800"/>
            <a:chExt cx="7733110" cy="4701894"/>
          </a:xfrm>
        </p:grpSpPr>
        <p:graphicFrame>
          <p:nvGraphicFramePr>
            <p:cNvPr id="1027" name="Object 3"/>
            <p:cNvGraphicFramePr>
              <a:graphicFrameLocks/>
            </p:cNvGraphicFramePr>
            <p:nvPr/>
          </p:nvGraphicFramePr>
          <p:xfrm>
            <a:off x="156607" y="1358189"/>
            <a:ext cx="6661052" cy="4403826"/>
          </p:xfrm>
          <a:graphic>
            <a:graphicData uri="http://schemas.openxmlformats.org/presentationml/2006/ole">
              <p:oleObj spid="_x0000_s1027" r:id="rId5" imgW="3810330" imgH="2530059" progId="Excel.Chart.8">
                <p:embed/>
              </p:oleObj>
            </a:graphicData>
          </a:graphic>
        </p:graphicFrame>
        <p:sp>
          <p:nvSpPr>
            <p:cNvPr id="5" name="4 CuadroTexto"/>
            <p:cNvSpPr txBox="1"/>
            <p:nvPr/>
          </p:nvSpPr>
          <p:spPr>
            <a:xfrm>
              <a:off x="-781999" y="1316800"/>
              <a:ext cx="1313852" cy="480123"/>
            </a:xfrm>
            <a:prstGeom prst="rect">
              <a:avLst/>
            </a:prstGeom>
            <a:noFill/>
          </p:spPr>
          <p:txBody>
            <a:bodyPr>
              <a:spAutoFit/>
            </a:bodyPr>
            <a:lstStyle/>
            <a:p>
              <a:pPr>
                <a:defRPr/>
              </a:pPr>
              <a:r>
                <a:rPr lang="es-ES" sz="1200" b="1" dirty="0">
                  <a:latin typeface="+mn-lt"/>
                </a:rPr>
                <a:t>v (m/s)</a:t>
              </a:r>
            </a:p>
          </p:txBody>
        </p:sp>
        <p:sp>
          <p:nvSpPr>
            <p:cNvPr id="6" name="5 CuadroTexto"/>
            <p:cNvSpPr txBox="1"/>
            <p:nvPr/>
          </p:nvSpPr>
          <p:spPr>
            <a:xfrm>
              <a:off x="6031694" y="5538571"/>
              <a:ext cx="919417" cy="480123"/>
            </a:xfrm>
            <a:prstGeom prst="rect">
              <a:avLst/>
            </a:prstGeom>
            <a:noFill/>
          </p:spPr>
          <p:txBody>
            <a:bodyPr>
              <a:spAutoFit/>
            </a:bodyPr>
            <a:lstStyle/>
            <a:p>
              <a:pPr>
                <a:defRPr/>
              </a:pPr>
              <a:r>
                <a:rPr lang="es-ES" sz="1200" b="1" dirty="0">
                  <a:latin typeface="+mn-lt"/>
                </a:rPr>
                <a:t>t (s)</a:t>
              </a:r>
            </a:p>
          </p:txBody>
        </p:sp>
      </p:grpSp>
      <p:sp>
        <p:nvSpPr>
          <p:cNvPr id="1029" name="3 Rectángulo"/>
          <p:cNvSpPr>
            <a:spLocks noChangeArrowheads="1"/>
          </p:cNvSpPr>
          <p:nvPr/>
        </p:nvSpPr>
        <p:spPr bwMode="auto">
          <a:xfrm>
            <a:off x="0" y="71438"/>
            <a:ext cx="9144000" cy="584200"/>
          </a:xfrm>
          <a:prstGeom prst="rect">
            <a:avLst/>
          </a:prstGeom>
          <a:noFill/>
          <a:ln w="9525">
            <a:noFill/>
            <a:miter lim="800000"/>
            <a:headEnd/>
            <a:tailEnd/>
          </a:ln>
        </p:spPr>
        <p:txBody>
          <a:bodyPr>
            <a:spAutoFit/>
          </a:bodyPr>
          <a:lstStyle/>
          <a:p>
            <a:pPr algn="ctr"/>
            <a:r>
              <a:rPr lang="es-ES" sz="3200"/>
              <a:t>GRAPHS OF THE UNIFORM MOTION</a:t>
            </a:r>
          </a:p>
        </p:txBody>
      </p:sp>
      <p:sp>
        <p:nvSpPr>
          <p:cNvPr id="1030" name="9 CuadroTexto"/>
          <p:cNvSpPr txBox="1">
            <a:spLocks noChangeArrowheads="1"/>
          </p:cNvSpPr>
          <p:nvPr/>
        </p:nvSpPr>
        <p:spPr bwMode="auto">
          <a:xfrm>
            <a:off x="4857750" y="1068388"/>
            <a:ext cx="4140200" cy="646112"/>
          </a:xfrm>
          <a:prstGeom prst="rect">
            <a:avLst/>
          </a:prstGeom>
          <a:noFill/>
          <a:ln w="9525">
            <a:noFill/>
            <a:miter lim="800000"/>
            <a:headEnd/>
            <a:tailEnd/>
          </a:ln>
        </p:spPr>
        <p:txBody>
          <a:bodyPr>
            <a:spAutoFit/>
          </a:bodyPr>
          <a:lstStyle/>
          <a:p>
            <a:pPr algn="just"/>
            <a:r>
              <a:rPr lang="es-ES"/>
              <a:t>“</a:t>
            </a:r>
            <a:r>
              <a:rPr lang="es-ES" b="1"/>
              <a:t>t</a:t>
            </a:r>
            <a:r>
              <a:rPr lang="es-ES"/>
              <a:t>” is the independant variable and “</a:t>
            </a:r>
            <a:r>
              <a:rPr lang="es-ES" b="1"/>
              <a:t>s</a:t>
            </a:r>
            <a:r>
              <a:rPr lang="es-ES"/>
              <a:t>” is the dependant variable</a:t>
            </a:r>
          </a:p>
        </p:txBody>
      </p:sp>
      <p:sp>
        <p:nvSpPr>
          <p:cNvPr id="1031" name="10 CuadroTexto"/>
          <p:cNvSpPr txBox="1">
            <a:spLocks noChangeArrowheads="1"/>
          </p:cNvSpPr>
          <p:nvPr/>
        </p:nvSpPr>
        <p:spPr bwMode="auto">
          <a:xfrm>
            <a:off x="285750" y="4637088"/>
            <a:ext cx="4140200" cy="646112"/>
          </a:xfrm>
          <a:prstGeom prst="rect">
            <a:avLst/>
          </a:prstGeom>
          <a:noFill/>
          <a:ln w="9525">
            <a:noFill/>
            <a:miter lim="800000"/>
            <a:headEnd/>
            <a:tailEnd/>
          </a:ln>
        </p:spPr>
        <p:txBody>
          <a:bodyPr>
            <a:spAutoFit/>
          </a:bodyPr>
          <a:lstStyle/>
          <a:p>
            <a:pPr algn="just"/>
            <a:r>
              <a:rPr lang="es-ES"/>
              <a:t>“</a:t>
            </a:r>
            <a:r>
              <a:rPr lang="es-ES" b="1"/>
              <a:t>t</a:t>
            </a:r>
            <a:r>
              <a:rPr lang="es-ES"/>
              <a:t>” is the independant variable and “</a:t>
            </a:r>
            <a:r>
              <a:rPr lang="es-ES" b="1"/>
              <a:t>v</a:t>
            </a:r>
            <a:r>
              <a:rPr lang="es-ES"/>
              <a:t>” is the dependent variable</a:t>
            </a:r>
          </a:p>
        </p:txBody>
      </p:sp>
      <p:sp>
        <p:nvSpPr>
          <p:cNvPr id="1032" name="12 CuadroTexto"/>
          <p:cNvSpPr txBox="1">
            <a:spLocks noChangeArrowheads="1"/>
          </p:cNvSpPr>
          <p:nvPr/>
        </p:nvSpPr>
        <p:spPr bwMode="auto">
          <a:xfrm>
            <a:off x="285750" y="5505450"/>
            <a:ext cx="4140200" cy="923925"/>
          </a:xfrm>
          <a:prstGeom prst="rect">
            <a:avLst/>
          </a:prstGeom>
          <a:noFill/>
          <a:ln w="9525">
            <a:noFill/>
            <a:miter lim="800000"/>
            <a:headEnd/>
            <a:tailEnd/>
          </a:ln>
        </p:spPr>
        <p:txBody>
          <a:bodyPr>
            <a:spAutoFit/>
          </a:bodyPr>
          <a:lstStyle/>
          <a:p>
            <a:pPr algn="just"/>
            <a:r>
              <a:rPr lang="es-ES"/>
              <a:t>In the uniform motion the speed is constant.</a:t>
            </a:r>
            <a:r>
              <a:rPr lang="en-US"/>
              <a:t> The velocity-time graph for constant velocity is a horizontal line.</a:t>
            </a:r>
          </a:p>
        </p:txBody>
      </p:sp>
      <p:sp>
        <p:nvSpPr>
          <p:cNvPr id="1033" name="14 Rectángulo"/>
          <p:cNvSpPr>
            <a:spLocks noChangeArrowheads="1"/>
          </p:cNvSpPr>
          <p:nvPr/>
        </p:nvSpPr>
        <p:spPr bwMode="auto">
          <a:xfrm>
            <a:off x="4860925" y="2139950"/>
            <a:ext cx="4140200" cy="1200150"/>
          </a:xfrm>
          <a:prstGeom prst="rect">
            <a:avLst/>
          </a:prstGeom>
          <a:noFill/>
          <a:ln w="9525">
            <a:noFill/>
            <a:miter lim="800000"/>
            <a:headEnd/>
            <a:tailEnd/>
          </a:ln>
        </p:spPr>
        <p:txBody>
          <a:bodyPr>
            <a:spAutoFit/>
          </a:bodyPr>
          <a:lstStyle/>
          <a:p>
            <a:pPr algn="just"/>
            <a:r>
              <a:rPr lang="en-US"/>
              <a:t>In the uniform motion the object travels equal spaces in equal intervals of time. The position-time graph for constant velocity is a straight line</a:t>
            </a:r>
            <a:r>
              <a:rPr lang="es-ES"/>
              <a:t>.</a:t>
            </a:r>
            <a:endParaRPr lang="en-US"/>
          </a:p>
        </p:txBody>
      </p:sp>
      <p:sp>
        <p:nvSpPr>
          <p:cNvPr id="16" name="15 Onda"/>
          <p:cNvSpPr/>
          <p:nvPr/>
        </p:nvSpPr>
        <p:spPr>
          <a:xfrm>
            <a:off x="357188" y="3286125"/>
            <a:ext cx="3643312" cy="114300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ES" b="1" dirty="0">
                <a:solidFill>
                  <a:schemeClr val="tx1"/>
                </a:solidFill>
                <a:latin typeface="Arial" pitchFamily="34" charset="0"/>
                <a:cs typeface="Arial" pitchFamily="34" charset="0"/>
              </a:rPr>
              <a:t>The graph s/t doesn’t say to us anything about the trajectory</a:t>
            </a:r>
          </a:p>
        </p:txBody>
      </p:sp>
      <p:sp>
        <p:nvSpPr>
          <p:cNvPr id="13" name="12 Marcador de pie de página"/>
          <p:cNvSpPr>
            <a:spLocks noGrp="1"/>
          </p:cNvSpPr>
          <p:nvPr>
            <p:ph type="ftr" sz="quarter" idx="11"/>
          </p:nvPr>
        </p:nvSpPr>
        <p:spPr/>
        <p:txBody>
          <a:bodyPr/>
          <a:lstStyle/>
          <a:p>
            <a:pPr>
              <a:defRPr/>
            </a:pPr>
            <a:r>
              <a:rPr lang="es-ES"/>
              <a:t>Susana Morales Bernal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TotalTime>
  <Words>3934</Words>
  <Application>Microsoft Office PowerPoint</Application>
  <PresentationFormat>Presentación en pantalla (4:3)</PresentationFormat>
  <Paragraphs>644</Paragraphs>
  <Slides>35</Slides>
  <Notes>35</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0" baseType="lpstr">
      <vt:lpstr>Arial</vt:lpstr>
      <vt:lpstr>Calibri</vt:lpstr>
      <vt:lpstr>Times New Roman</vt:lpstr>
      <vt:lpstr>Tema de Office</vt:lpstr>
      <vt:lpstr>Gráfico de Microsoft Office Excel</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EXERCISE 1</vt:lpstr>
      <vt:lpstr>EXERCISE 2</vt:lpstr>
      <vt:lpstr>EXERCISE 3</vt:lpstr>
      <vt:lpstr>EXERCISE 4</vt:lpstr>
      <vt:lpstr>EXERCISE 5</vt:lpstr>
      <vt:lpstr>EXERCISE 6</vt:lpstr>
      <vt:lpstr>EXERCISE 7</vt:lpstr>
      <vt:lpstr>EXERCISE 8</vt:lpstr>
      <vt:lpstr>EXERCISE 9</vt:lpstr>
      <vt:lpstr>EXERCISE 10</vt:lpstr>
      <vt:lpstr>EXERCISE 11</vt:lpstr>
      <vt:lpstr>EXERCISE 12</vt:lpstr>
      <vt:lpstr>EXERCISE 13</vt:lpstr>
      <vt:lpstr>EXERCISE 14</vt:lpstr>
      <vt:lpstr>EXERCISE 15</vt:lpstr>
      <vt:lpstr>EXERCISE 16</vt:lpstr>
      <vt:lpstr>EXERCISE 17</vt:lpstr>
      <vt:lpstr>EXERCISE 18</vt:lpstr>
      <vt:lpstr>EXERCISE 19</vt:lpstr>
      <vt:lpstr>EXERCISE 20</vt:lpstr>
      <vt:lpstr>GLOSSARY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Susana</dc:creator>
  <cp:lastModifiedBy>Susana</cp:lastModifiedBy>
  <cp:revision>1245</cp:revision>
  <dcterms:created xsi:type="dcterms:W3CDTF">2010-06-30T17:38:34Z</dcterms:created>
  <dcterms:modified xsi:type="dcterms:W3CDTF">2011-06-18T18:48:27Z</dcterms:modified>
</cp:coreProperties>
</file>