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9" r:id="rId2"/>
    <p:sldId id="261" r:id="rId3"/>
    <p:sldId id="260" r:id="rId4"/>
    <p:sldId id="262" r:id="rId5"/>
    <p:sldId id="263" r:id="rId6"/>
    <p:sldId id="264" r:id="rId7"/>
    <p:sldId id="265" r:id="rId8"/>
    <p:sldId id="266" r:id="rId9"/>
    <p:sldId id="267" r:id="rId10"/>
    <p:sldId id="268" r:id="rId11"/>
    <p:sldId id="273" r:id="rId12"/>
    <p:sldId id="274" r:id="rId13"/>
    <p:sldId id="269" r:id="rId14"/>
    <p:sldId id="275" r:id="rId15"/>
    <p:sldId id="276" r:id="rId16"/>
    <p:sldId id="272" r:id="rId17"/>
    <p:sldId id="297" r:id="rId18"/>
    <p:sldId id="302" r:id="rId19"/>
    <p:sldId id="306" r:id="rId20"/>
    <p:sldId id="301" r:id="rId21"/>
    <p:sldId id="300" r:id="rId22"/>
    <p:sldId id="303" r:id="rId23"/>
    <p:sldId id="307" r:id="rId24"/>
    <p:sldId id="305" r:id="rId25"/>
    <p:sldId id="304" r:id="rId26"/>
    <p:sldId id="298" r:id="rId27"/>
    <p:sldId id="277" r:id="rId28"/>
    <p:sldId id="278" r:id="rId29"/>
    <p:sldId id="309" r:id="rId30"/>
    <p:sldId id="279" r:id="rId31"/>
    <p:sldId id="280" r:id="rId32"/>
    <p:sldId id="281" r:id="rId33"/>
    <p:sldId id="282" r:id="rId34"/>
    <p:sldId id="283" r:id="rId35"/>
    <p:sldId id="284" r:id="rId36"/>
    <p:sldId id="286" r:id="rId37"/>
    <p:sldId id="287" r:id="rId38"/>
    <p:sldId id="312" r:id="rId39"/>
    <p:sldId id="310" r:id="rId40"/>
    <p:sldId id="311" r:id="rId41"/>
    <p:sldId id="314" r:id="rId42"/>
    <p:sldId id="308" r:id="rId43"/>
    <p:sldId id="288" r:id="rId44"/>
    <p:sldId id="313" r:id="rId45"/>
    <p:sldId id="295" r:id="rId46"/>
    <p:sldId id="296" r:id="rId47"/>
    <p:sldId id="271" r:id="rId4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7" d="100"/>
          <a:sy n="107" d="100"/>
        </p:scale>
        <p:origin x="-1656"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46C5F3-B6CB-4460-82D7-B7A6CEC39E29}" type="datetimeFigureOut">
              <a:rPr lang="es-ES"/>
              <a:pPr>
                <a:defRPr/>
              </a:pPr>
              <a:t>23/06/2011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1F2EFDD-90C2-49E6-B06D-78A406D0BC0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EF236A8-D907-4DA4-AF9A-F0524204BCAA}" type="slidenum">
              <a:rPr lang="es-ES" smtClean="0"/>
              <a:pPr>
                <a:defRPr/>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D477F73-DBDB-40B1-A435-E2EE536881A5}" type="slidenum">
              <a:rPr lang="es-ES" smtClean="0"/>
              <a:pPr>
                <a:defRPr/>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E2D1E15-004E-4E04-A66F-E19FF19AC8BA}" type="slidenum">
              <a:rPr lang="es-ES" smtClean="0"/>
              <a:pPr>
                <a:defRPr/>
              </a:pPr>
              <a:t>11</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BB72A48-92CE-4734-8A41-C0D51C1E7331}" type="slidenum">
              <a:rPr lang="es-ES" smtClean="0"/>
              <a:pPr>
                <a:defRPr/>
              </a:pPr>
              <a:t>12</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AF774CE-05AE-4E66-AE51-C456387C8510}" type="slidenum">
              <a:rPr lang="es-ES" smtClean="0"/>
              <a:pPr>
                <a:defRPr/>
              </a:pPr>
              <a:t>13</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09BA175-8CF4-4C05-B1C4-47CC2C6B44A1}" type="slidenum">
              <a:rPr lang="es-ES" smtClean="0"/>
              <a:pPr>
                <a:defRPr/>
              </a:pPr>
              <a:t>14</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2DE7D0F-DA86-4BD5-B317-9DDE8C4ABD64}" type="slidenum">
              <a:rPr lang="es-ES" smtClean="0"/>
              <a:pPr>
                <a:defRPr/>
              </a:pPr>
              <a:t>15</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68EA90C-325E-499E-B0EC-B55CE7DACA3B}" type="slidenum">
              <a:rPr lang="es-ES" smtClean="0"/>
              <a:pPr>
                <a:defRPr/>
              </a:pPr>
              <a:t>16</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A4C3102-B33E-48EE-A8A7-45473A57CEA6}" type="slidenum">
              <a:rPr lang="es-ES" smtClean="0"/>
              <a:pPr>
                <a:defRPr/>
              </a:pPr>
              <a:t>17</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D2AAB17-0F9F-47C0-97C3-FC7D38260270}" type="slidenum">
              <a:rPr lang="es-ES" smtClean="0"/>
              <a:pPr>
                <a:defRPr/>
              </a:pPr>
              <a:t>18</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3CF4C39-A9E5-4EE1-B23C-47ACF15F9745}" type="slidenum">
              <a:rPr lang="es-ES" smtClean="0"/>
              <a:pPr>
                <a:defRPr/>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4C4B23A-474E-420C-8E7D-516AF423794C}" type="slidenum">
              <a:rPr lang="es-ES" smtClean="0"/>
              <a:pPr>
                <a:defRPr/>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D912E5E-3E8F-4BFC-A852-4781FCDAAB94}" type="slidenum">
              <a:rPr lang="es-ES" smtClean="0"/>
              <a:pPr>
                <a:defRPr/>
              </a:pPr>
              <a:t>20</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5817D5C-74BB-4CB1-B64A-95A3BCB1CC1D}" type="slidenum">
              <a:rPr lang="es-ES" smtClean="0"/>
              <a:pPr>
                <a:defRPr/>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B100C0B-5383-4685-AB5F-B8DDB1CD7E85}" type="slidenum">
              <a:rPr lang="es-ES" smtClean="0"/>
              <a:pPr>
                <a:defRPr/>
              </a:pPr>
              <a:t>22</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5359B09-EE4F-42F5-A55C-1BED2241EFCB}" type="slidenum">
              <a:rPr lang="es-ES" smtClean="0"/>
              <a:pPr>
                <a:defRPr/>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88C339E-79C7-4890-9B5A-096AB3CFC30D}" type="slidenum">
              <a:rPr lang="es-ES" smtClean="0"/>
              <a:pPr>
                <a:defRPr/>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933A64F-1E21-4D2C-8359-B22BE7DA64D0}" type="slidenum">
              <a:rPr lang="es-ES" smtClean="0"/>
              <a:pPr>
                <a:defRPr/>
              </a:pPr>
              <a:t>25</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DF71401-E1AF-4F46-8A96-E8202F776944}" type="slidenum">
              <a:rPr lang="es-ES" smtClean="0"/>
              <a:pPr>
                <a:defRPr/>
              </a:pPr>
              <a:t>26</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1D1B56F-A984-4241-8D1B-0720B5353053}" type="slidenum">
              <a:rPr lang="es-ES" smtClean="0"/>
              <a:pPr>
                <a:defRPr/>
              </a:pPr>
              <a:t>27</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D840554-1132-4BCB-A398-11095826F285}" type="slidenum">
              <a:rPr lang="es-ES" smtClean="0"/>
              <a:pPr>
                <a:defRPr/>
              </a:pPr>
              <a:t>28</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FC718D4-CB6F-4DD1-B200-7D6AA0C7D991}" type="slidenum">
              <a:rPr lang="es-ES" smtClean="0"/>
              <a:pPr>
                <a:defRPr/>
              </a:pPr>
              <a:t>29</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778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E15072-3F5A-4553-9071-95DACE97D6CE}" type="slidenum">
              <a:rPr lang="es-ES" smtClean="0"/>
              <a:pPr>
                <a:defRPr/>
              </a:pPr>
              <a:t>3</a:t>
            </a:fld>
            <a:endParaRPr lang="es-E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6CE8158-09AE-4FD6-BF1E-36D004FD0971}" type="slidenum">
              <a:rPr lang="es-ES" smtClean="0"/>
              <a:pPr>
                <a:defRPr/>
              </a:pPr>
              <a:t>30</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41774B4-239D-4133-B49B-1583F5B04E38}" type="slidenum">
              <a:rPr lang="es-ES" smtClean="0"/>
              <a:pPr>
                <a:defRPr/>
              </a:pPr>
              <a:t>31</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137E0DD-6D9A-426D-A601-D6F885712A16}" type="slidenum">
              <a:rPr lang="es-ES" smtClean="0"/>
              <a:pPr>
                <a:defRPr/>
              </a:pPr>
              <a:t>32</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520B4CE-8275-48E4-96F4-F0A8185E2DC4}" type="slidenum">
              <a:rPr lang="es-ES" smtClean="0"/>
              <a:pPr>
                <a:defRPr/>
              </a:pPr>
              <a:t>33</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0EB7ED8-4A2A-4FD0-8314-14742D46C2BA}" type="slidenum">
              <a:rPr lang="es-ES" smtClean="0"/>
              <a:pPr>
                <a:defRPr/>
              </a:pPr>
              <a:t>34</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6F39AB7-B31A-46DA-9652-250E1C07437D}" type="slidenum">
              <a:rPr lang="es-ES" smtClean="0"/>
              <a:pPr>
                <a:defRPr/>
              </a:pPr>
              <a:t>35</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7933CB1-36D9-408D-AB3C-CC3DB4ED089D}" type="slidenum">
              <a:rPr lang="es-ES" smtClean="0"/>
              <a:pPr>
                <a:defRPr/>
              </a:pPr>
              <a:t>36</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B9F2FA7-97B4-4C52-B5A1-1DE614719970}" type="slidenum">
              <a:rPr lang="es-ES" smtClean="0"/>
              <a:pPr>
                <a:defRPr/>
              </a:pPr>
              <a:t>37</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DE3455D-871B-4F0C-A6C1-CB20463CD518}" type="slidenum">
              <a:rPr lang="es-ES" smtClean="0"/>
              <a:pPr>
                <a:defRPr/>
              </a:pPr>
              <a:t>38</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8E0F918-AB07-4764-A98F-0C8623E9A4B4}" type="slidenum">
              <a:rPr lang="es-ES" smtClean="0"/>
              <a:pPr>
                <a:defRPr/>
              </a:pPr>
              <a:t>39</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6D58834-A111-43E6-B500-D14329CA4F8B}" type="slidenum">
              <a:rPr lang="es-ES" smtClean="0"/>
              <a:pPr>
                <a:defRPr/>
              </a:pPr>
              <a:t>4</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4E23142-66C7-4856-AD22-9CE963F337F8}" type="slidenum">
              <a:rPr lang="es-ES" smtClean="0"/>
              <a:pPr>
                <a:defRPr/>
              </a:pPr>
              <a:t>40</a:t>
            </a:fld>
            <a:endParaRPr 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842AAF3-438A-4CA0-A583-6533829B1006}" type="slidenum">
              <a:rPr lang="es-ES" smtClean="0"/>
              <a:pPr>
                <a:defRPr/>
              </a:pPr>
              <a:t>41</a:t>
            </a:fld>
            <a:endParaRPr lang="es-E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6004ABA-0CFA-4CB0-B2BA-97B64CC20F61}" type="slidenum">
              <a:rPr lang="es-ES" smtClean="0"/>
              <a:pPr>
                <a:defRPr/>
              </a:pPr>
              <a:t>42</a:t>
            </a:fld>
            <a:endParaRPr 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C8E46B8-5BEB-4EB4-9904-770CA5A17764}" type="slidenum">
              <a:rPr lang="es-ES" smtClean="0"/>
              <a:pPr>
                <a:defRPr/>
              </a:pPr>
              <a:t>43</a:t>
            </a:fld>
            <a:endParaRPr lang="es-E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3D4EACF-50CD-408F-9F7A-583DD712832B}" type="slidenum">
              <a:rPr lang="es-ES" smtClean="0"/>
              <a:pPr>
                <a:defRPr/>
              </a:pPr>
              <a:t>44</a:t>
            </a:fld>
            <a:endParaRPr lang="es-E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36860B5-9401-41B1-9D9D-23491390C767}" type="slidenum">
              <a:rPr lang="es-ES" smtClean="0"/>
              <a:pPr>
                <a:defRPr/>
              </a:pPr>
              <a:t>45</a:t>
            </a:fld>
            <a:endParaRPr lang="es-E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8CDA701-9634-4C8A-AD13-5E64011F0380}" type="slidenum">
              <a:rPr lang="es-ES" smtClean="0"/>
              <a:pPr>
                <a:defRPr/>
              </a:pPr>
              <a:t>46</a:t>
            </a:fld>
            <a:endParaRPr lang="es-E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08845CD-1C2F-4BE0-9077-65A0A6435819}" type="slidenum">
              <a:rPr lang="es-ES" smtClean="0"/>
              <a:pPr>
                <a:defRPr/>
              </a:pPr>
              <a:t>47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119DF42-2756-4A42-B8A7-0689C86A4070}" type="slidenum">
              <a:rPr lang="es-ES" smtClean="0"/>
              <a:pPr>
                <a:defRPr/>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3E9B4A1-84B8-4B3A-B8D6-D29B0A754A7E}" type="slidenum">
              <a:rPr lang="es-ES" smtClean="0"/>
              <a:pPr>
                <a:defRPr/>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07EFD4D-9882-4889-A8DF-80CA13005705}" type="slidenum">
              <a:rPr lang="es-ES" smtClean="0"/>
              <a:pPr>
                <a:defRPr/>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4E182A7-DDD0-4F33-9CAA-C537855DC611}" type="slidenum">
              <a:rPr lang="es-ES" smtClean="0"/>
              <a:pPr>
                <a:defRPr/>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5B07B10-180B-4E09-936E-C6F5CBBA63D3}" type="slidenum">
              <a:rPr lang="es-ES" smtClean="0"/>
              <a:pPr>
                <a:defRPr/>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173AA65-FD34-453D-B7DA-ABBD133E396E}" type="datetime1">
              <a:rPr lang="es-ES"/>
              <a:pPr>
                <a:defRPr/>
              </a:pPr>
              <a:t>23/06/2011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39A0FF57-E21D-4A15-B3CA-0FC2D4B3EE2C}"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4445A74-0C96-4E68-9591-0A2E5B505226}" type="datetime1">
              <a:rPr lang="es-ES"/>
              <a:pPr>
                <a:defRPr/>
              </a:pPr>
              <a:t>23/06/2011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EDAB2781-884B-4234-BC98-1F82708BEAE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218001C-7957-465D-AC04-2C30FB82162E}" type="datetime1">
              <a:rPr lang="es-ES"/>
              <a:pPr>
                <a:defRPr/>
              </a:pPr>
              <a:t>23/06/2011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1CABD95C-9BAC-45B9-AA3D-87DD66F02A9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7E2B2F5-3A4E-40E0-B531-BF62E9EE9944}" type="datetime1">
              <a:rPr lang="es-ES"/>
              <a:pPr>
                <a:defRPr/>
              </a:pPr>
              <a:t>23/06/2011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D698DE07-4DDF-4279-9545-C155BA9941F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47EC59A-A4AE-4D62-A7E6-39E2B5255508}" type="datetime1">
              <a:rPr lang="es-ES"/>
              <a:pPr>
                <a:defRPr/>
              </a:pPr>
              <a:t>23/06/2011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A08575E9-69CC-428F-89C6-CB1AB376A85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D716D261-AFC6-444E-A128-24433AD2B211}" type="datetime1">
              <a:rPr lang="es-ES"/>
              <a:pPr>
                <a:defRPr/>
              </a:pPr>
              <a:t>23/06/2011</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7" name="5 Marcador de número de diapositiva"/>
          <p:cNvSpPr>
            <a:spLocks noGrp="1"/>
          </p:cNvSpPr>
          <p:nvPr>
            <p:ph type="sldNum" sz="quarter" idx="12"/>
          </p:nvPr>
        </p:nvSpPr>
        <p:spPr/>
        <p:txBody>
          <a:bodyPr/>
          <a:lstStyle>
            <a:lvl1pPr>
              <a:defRPr/>
            </a:lvl1pPr>
          </a:lstStyle>
          <a:p>
            <a:pPr>
              <a:defRPr/>
            </a:pPr>
            <a:fld id="{CF667F1E-FF20-48D0-9D94-954BE082203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21E74BA-B19B-474A-B40A-DFD95DF010DC}" type="datetime1">
              <a:rPr lang="es-ES"/>
              <a:pPr>
                <a:defRPr/>
              </a:pPr>
              <a:t>23/06/2011</a:t>
            </a:fld>
            <a:endParaRPr lang="es-ES"/>
          </a:p>
        </p:txBody>
      </p:sp>
      <p:sp>
        <p:nvSpPr>
          <p:cNvPr id="8"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9" name="5 Marcador de número de diapositiva"/>
          <p:cNvSpPr>
            <a:spLocks noGrp="1"/>
          </p:cNvSpPr>
          <p:nvPr>
            <p:ph type="sldNum" sz="quarter" idx="12"/>
          </p:nvPr>
        </p:nvSpPr>
        <p:spPr/>
        <p:txBody>
          <a:bodyPr/>
          <a:lstStyle>
            <a:lvl1pPr>
              <a:defRPr/>
            </a:lvl1pPr>
          </a:lstStyle>
          <a:p>
            <a:pPr>
              <a:defRPr/>
            </a:pPr>
            <a:fld id="{3E23A229-0C62-4564-9BA5-D324B6E508F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B2FAA83-079E-48F8-91DC-3D973DD11C33}" type="datetime1">
              <a:rPr lang="es-ES"/>
              <a:pPr>
                <a:defRPr/>
              </a:pPr>
              <a:t>23/06/2011</a:t>
            </a:fld>
            <a:endParaRPr lang="es-ES"/>
          </a:p>
        </p:txBody>
      </p:sp>
      <p:sp>
        <p:nvSpPr>
          <p:cNvPr id="4"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5" name="5 Marcador de número de diapositiva"/>
          <p:cNvSpPr>
            <a:spLocks noGrp="1"/>
          </p:cNvSpPr>
          <p:nvPr>
            <p:ph type="sldNum" sz="quarter" idx="12"/>
          </p:nvPr>
        </p:nvSpPr>
        <p:spPr/>
        <p:txBody>
          <a:bodyPr/>
          <a:lstStyle>
            <a:lvl1pPr>
              <a:defRPr/>
            </a:lvl1pPr>
          </a:lstStyle>
          <a:p>
            <a:pPr>
              <a:defRPr/>
            </a:pPr>
            <a:fld id="{8C3C7900-F5F4-4EF1-8E2C-7172277BF6D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26BE52E-E4A2-4A1D-B834-93C6A6C8E2E6}" type="datetime1">
              <a:rPr lang="es-ES"/>
              <a:pPr>
                <a:defRPr/>
              </a:pPr>
              <a:t>23/06/2011</a:t>
            </a:fld>
            <a:endParaRPr lang="es-ES"/>
          </a:p>
        </p:txBody>
      </p:sp>
      <p:sp>
        <p:nvSpPr>
          <p:cNvPr id="3"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4" name="5 Marcador de número de diapositiva"/>
          <p:cNvSpPr>
            <a:spLocks noGrp="1"/>
          </p:cNvSpPr>
          <p:nvPr>
            <p:ph type="sldNum" sz="quarter" idx="12"/>
          </p:nvPr>
        </p:nvSpPr>
        <p:spPr/>
        <p:txBody>
          <a:bodyPr/>
          <a:lstStyle>
            <a:lvl1pPr>
              <a:defRPr/>
            </a:lvl1pPr>
          </a:lstStyle>
          <a:p>
            <a:pPr>
              <a:defRPr/>
            </a:pPr>
            <a:fld id="{4350993E-8724-4EE2-A803-1C7470F96A6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D06697A-CA5A-4825-B129-3B4AAB063A87}" type="datetime1">
              <a:rPr lang="es-ES"/>
              <a:pPr>
                <a:defRPr/>
              </a:pPr>
              <a:t>23/06/2011</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7" name="5 Marcador de número de diapositiva"/>
          <p:cNvSpPr>
            <a:spLocks noGrp="1"/>
          </p:cNvSpPr>
          <p:nvPr>
            <p:ph type="sldNum" sz="quarter" idx="12"/>
          </p:nvPr>
        </p:nvSpPr>
        <p:spPr/>
        <p:txBody>
          <a:bodyPr/>
          <a:lstStyle>
            <a:lvl1pPr>
              <a:defRPr/>
            </a:lvl1pPr>
          </a:lstStyle>
          <a:p>
            <a:pPr>
              <a:defRPr/>
            </a:pPr>
            <a:fld id="{200E25B0-4802-414D-9666-27F91963C09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CF2F2E5-954B-4034-82A7-14580D5FD434}" type="datetime1">
              <a:rPr lang="es-ES"/>
              <a:pPr>
                <a:defRPr/>
              </a:pPr>
              <a:t>23/06/2011</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7" name="5 Marcador de número de diapositiva"/>
          <p:cNvSpPr>
            <a:spLocks noGrp="1"/>
          </p:cNvSpPr>
          <p:nvPr>
            <p:ph type="sldNum" sz="quarter" idx="12"/>
          </p:nvPr>
        </p:nvSpPr>
        <p:spPr/>
        <p:txBody>
          <a:bodyPr/>
          <a:lstStyle>
            <a:lvl1pPr>
              <a:defRPr/>
            </a:lvl1pPr>
          </a:lstStyle>
          <a:p>
            <a:pPr>
              <a:defRPr/>
            </a:pPr>
            <a:fld id="{D6233282-9F84-4E20-BAAB-4C43932DD76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7D9CFD-6A8C-483A-BDC6-7AB1B92051F3}" type="datetime1">
              <a:rPr lang="es-ES"/>
              <a:pPr>
                <a:defRPr/>
              </a:pPr>
              <a:t>23/06/2011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a:t>Susana Morales Bernal</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062779-6BC6-464E-9C07-D522D13EAF1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n.wikipedia.org/wiki/Kinetic_energy" TargetMode="External"/><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5 Imagen" descr="Imagen 341.jpg"/>
          <p:cNvPicPr>
            <a:picLocks noChangeAspect="1"/>
          </p:cNvPicPr>
          <p:nvPr/>
        </p:nvPicPr>
        <p:blipFill>
          <a:blip r:embed="rId3" cstate="print"/>
          <a:srcRect/>
          <a:stretch>
            <a:fillRect/>
          </a:stretch>
        </p:blipFill>
        <p:spPr bwMode="auto">
          <a:xfrm>
            <a:off x="454025" y="1143000"/>
            <a:ext cx="8332788" cy="5543550"/>
          </a:xfrm>
          <a:prstGeom prst="rect">
            <a:avLst/>
          </a:prstGeom>
          <a:noFill/>
          <a:ln w="9525">
            <a:noFill/>
            <a:miter lim="800000"/>
            <a:headEnd/>
            <a:tailEnd/>
          </a:ln>
        </p:spPr>
      </p:pic>
      <p:sp>
        <p:nvSpPr>
          <p:cNvPr id="7" name="1 Título"/>
          <p:cNvSpPr txBox="1">
            <a:spLocks/>
          </p:cNvSpPr>
          <p:nvPr/>
        </p:nvSpPr>
        <p:spPr bwMode="auto">
          <a:xfrm>
            <a:off x="214313" y="714375"/>
            <a:ext cx="8572500" cy="1785938"/>
          </a:xfrm>
          <a:prstGeom prst="rect">
            <a:avLst/>
          </a:prstGeom>
          <a:noFill/>
          <a:ln w="9525">
            <a:noFill/>
            <a:miter lim="800000"/>
            <a:headEnd/>
            <a:tailEnd/>
          </a:ln>
        </p:spPr>
        <p:txBody>
          <a:bodyPr anchor="ctr">
            <a:normAutofit/>
          </a:bodyPr>
          <a:lstStyle/>
          <a:p>
            <a:pPr fontAlgn="auto">
              <a:spcBef>
                <a:spcPts val="0"/>
              </a:spcBef>
              <a:spcAft>
                <a:spcPts val="0"/>
              </a:spcAft>
              <a:defRPr/>
            </a:pPr>
            <a:r>
              <a:rPr lang="es-ES" sz="4000" b="1" i="1" dirty="0">
                <a:solidFill>
                  <a:schemeClr val="accent1">
                    <a:lumMod val="50000"/>
                  </a:schemeClr>
                </a:solidFill>
                <a:latin typeface="+mj-lt"/>
                <a:ea typeface="+mj-ea"/>
                <a:cs typeface="Arial" pitchFamily="34" charset="0"/>
              </a:rPr>
              <a:t>      UNIT 2</a:t>
            </a:r>
            <a:r>
              <a:rPr lang="es-ES" sz="4000" dirty="0">
                <a:solidFill>
                  <a:schemeClr val="accent1">
                    <a:lumMod val="50000"/>
                  </a:schemeClr>
                </a:solidFill>
                <a:latin typeface="+mj-lt"/>
                <a:ea typeface="+mj-ea"/>
                <a:cs typeface="Arial" pitchFamily="34" charset="0"/>
              </a:rPr>
              <a:t>: </a:t>
            </a:r>
            <a:r>
              <a:rPr lang="es-ES" sz="4000" b="1" i="1" dirty="0">
                <a:solidFill>
                  <a:schemeClr val="accent1">
                    <a:lumMod val="50000"/>
                  </a:schemeClr>
                </a:solidFill>
                <a:latin typeface="+mj-lt"/>
                <a:ea typeface="+mj-ea"/>
                <a:cs typeface="Arial" pitchFamily="34" charset="0"/>
              </a:rPr>
              <a:t>Energy</a:t>
            </a:r>
            <a:endParaRPr lang="es-ES_tradnl" sz="4000" b="1" i="1" dirty="0">
              <a:solidFill>
                <a:schemeClr val="accent1">
                  <a:lumMod val="50000"/>
                </a:schemeClr>
              </a:solidFill>
              <a:latin typeface="+mj-lt"/>
              <a:ea typeface="+mj-ea"/>
              <a:cs typeface="Arial" pitchFamily="34" charset="0"/>
            </a:endParaRPr>
          </a:p>
        </p:txBody>
      </p:sp>
      <p:sp>
        <p:nvSpPr>
          <p:cNvPr id="9" name="8 CuadroTexto"/>
          <p:cNvSpPr txBox="1"/>
          <p:nvPr/>
        </p:nvSpPr>
        <p:spPr>
          <a:xfrm>
            <a:off x="428625" y="363538"/>
            <a:ext cx="1643063" cy="708025"/>
          </a:xfrm>
          <a:prstGeom prst="rect">
            <a:avLst/>
          </a:prstGeom>
          <a:solidFill>
            <a:schemeClr val="bg1"/>
          </a:solidFill>
        </p:spPr>
        <p:txBody>
          <a:bodyPr>
            <a:spAutoFit/>
          </a:bodyPr>
          <a:lstStyle/>
          <a:p>
            <a:pPr fontAlgn="auto">
              <a:spcBef>
                <a:spcPts val="0"/>
              </a:spcBef>
              <a:spcAft>
                <a:spcPts val="0"/>
              </a:spcAft>
              <a:defRPr/>
            </a:pPr>
            <a:r>
              <a:rPr lang="es-ES" sz="4000" b="1" i="1" dirty="0">
                <a:solidFill>
                  <a:schemeClr val="accent1">
                    <a:lumMod val="50000"/>
                  </a:schemeClr>
                </a:solidFill>
                <a:latin typeface="+mn-lt"/>
                <a:cs typeface="+mn-cs"/>
              </a:rPr>
              <a:t>2º ESO</a:t>
            </a:r>
            <a:endParaRPr lang="es-ES_tradnl" sz="4000" b="1" i="1" dirty="0">
              <a:solidFill>
                <a:schemeClr val="accent1">
                  <a:lumMod val="50000"/>
                </a:schemeClr>
              </a:solidFill>
              <a:latin typeface="+mn-lt"/>
              <a:cs typeface="+mn-cs"/>
            </a:endParaRP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Transference of energy: heat </a:t>
            </a:r>
          </a:p>
        </p:txBody>
      </p:sp>
      <p:sp>
        <p:nvSpPr>
          <p:cNvPr id="11267" name="3 Rectángulo"/>
          <p:cNvSpPr>
            <a:spLocks noChangeArrowheads="1"/>
          </p:cNvSpPr>
          <p:nvPr/>
        </p:nvSpPr>
        <p:spPr bwMode="auto">
          <a:xfrm>
            <a:off x="0" y="785813"/>
            <a:ext cx="9144000" cy="1200150"/>
          </a:xfrm>
          <a:prstGeom prst="rect">
            <a:avLst/>
          </a:prstGeom>
          <a:noFill/>
          <a:ln w="9525">
            <a:noFill/>
            <a:miter lim="800000"/>
            <a:headEnd/>
            <a:tailEnd/>
          </a:ln>
        </p:spPr>
        <p:txBody>
          <a:bodyPr>
            <a:spAutoFit/>
          </a:bodyPr>
          <a:lstStyle/>
          <a:p>
            <a:pPr algn="just">
              <a:defRPr/>
            </a:pPr>
            <a:r>
              <a:rPr lang="en-US" sz="2400" dirty="0">
                <a:solidFill>
                  <a:schemeClr val="accent5">
                    <a:lumMod val="75000"/>
                  </a:schemeClr>
                </a:solidFill>
              </a:rPr>
              <a:t>We must not confuse temperature and heat. We speak about temperature to inform of a characteristic of an object and we speak about heat to refer to certain processes of energy transfer.</a:t>
            </a:r>
            <a:endParaRPr lang="es-ES" sz="2400" dirty="0">
              <a:solidFill>
                <a:schemeClr val="accent5">
                  <a:lumMod val="75000"/>
                </a:schemeClr>
              </a:solidFill>
            </a:endParaRPr>
          </a:p>
        </p:txBody>
      </p:sp>
      <p:sp>
        <p:nvSpPr>
          <p:cNvPr id="11268" name="4 Rectángulo"/>
          <p:cNvSpPr>
            <a:spLocks noChangeArrowheads="1"/>
          </p:cNvSpPr>
          <p:nvPr/>
        </p:nvSpPr>
        <p:spPr bwMode="auto">
          <a:xfrm>
            <a:off x="71438" y="2374900"/>
            <a:ext cx="4319587" cy="2554288"/>
          </a:xfrm>
          <a:prstGeom prst="rect">
            <a:avLst/>
          </a:prstGeom>
          <a:noFill/>
          <a:ln w="9525">
            <a:solidFill>
              <a:schemeClr val="accent5">
                <a:lumMod val="75000"/>
              </a:schemeClr>
            </a:solidFill>
            <a:miter lim="800000"/>
            <a:headEnd/>
            <a:tailEnd/>
          </a:ln>
        </p:spPr>
        <p:txBody>
          <a:bodyPr>
            <a:spAutoFit/>
          </a:bodyPr>
          <a:lstStyle/>
          <a:p>
            <a:pPr algn="just">
              <a:defRPr/>
            </a:pPr>
            <a:r>
              <a:rPr lang="es-ES" sz="2000" dirty="0"/>
              <a:t>Temperature is a property  that inform us about the thermal state of the objects. The greater the temperature of an object is, the more the internal energy the object has. One litre of water at 20 ºC has less internal energy than one litre of water at 60 ºC.</a:t>
            </a:r>
          </a:p>
        </p:txBody>
      </p:sp>
      <p:sp>
        <p:nvSpPr>
          <p:cNvPr id="11269" name="5 Rectángulo"/>
          <p:cNvSpPr>
            <a:spLocks noChangeArrowheads="1"/>
          </p:cNvSpPr>
          <p:nvPr/>
        </p:nvSpPr>
        <p:spPr bwMode="auto">
          <a:xfrm>
            <a:off x="4752975" y="2071688"/>
            <a:ext cx="4319588" cy="3170237"/>
          </a:xfrm>
          <a:prstGeom prst="rect">
            <a:avLst/>
          </a:prstGeom>
          <a:noFill/>
          <a:ln w="9525">
            <a:solidFill>
              <a:schemeClr val="accent5">
                <a:lumMod val="75000"/>
              </a:schemeClr>
            </a:solidFill>
            <a:miter lim="800000"/>
            <a:headEnd/>
            <a:tailEnd/>
          </a:ln>
        </p:spPr>
        <p:txBody>
          <a:bodyPr>
            <a:spAutoFit/>
          </a:bodyPr>
          <a:lstStyle/>
          <a:p>
            <a:pPr algn="just">
              <a:defRPr/>
            </a:pPr>
            <a:r>
              <a:rPr lang="es-ES" sz="2000" dirty="0"/>
              <a:t>Heat is the transfer of internal energy between two objects with  different temperatures.</a:t>
            </a:r>
            <a:r>
              <a:rPr lang="en-US" sz="2000" dirty="0"/>
              <a:t> When two objects at different temperatures come into contact, the temperature of each one changes until both objects have the same. It is said that they have reached the thermal balance. Heat is a process and not something contained in an object.</a:t>
            </a:r>
            <a:endParaRPr lang="es-ES" sz="2000" dirty="0"/>
          </a:p>
        </p:txBody>
      </p:sp>
      <p:sp>
        <p:nvSpPr>
          <p:cNvPr id="12" name="11 Rectángulo"/>
          <p:cNvSpPr/>
          <p:nvPr/>
        </p:nvSpPr>
        <p:spPr>
          <a:xfrm>
            <a:off x="0" y="5357813"/>
            <a:ext cx="9144000" cy="1016000"/>
          </a:xfrm>
          <a:prstGeom prst="rect">
            <a:avLst/>
          </a:prstGeom>
        </p:spPr>
        <p:txBody>
          <a:bodyPr>
            <a:spAutoFit/>
          </a:bodyPr>
          <a:lstStyle/>
          <a:p>
            <a:pPr algn="just">
              <a:defRPr/>
            </a:pPr>
            <a:r>
              <a:rPr lang="en-US" sz="2000" dirty="0">
                <a:solidFill>
                  <a:schemeClr val="accent5">
                    <a:lumMod val="50000"/>
                  </a:schemeClr>
                </a:solidFill>
              </a:rPr>
              <a:t>When we mix cold water and hot water, the cold water increases its temperature (it is heated) while the hot water decreases its temperature (it is cooled), so that at the end both have the same temperature.</a:t>
            </a:r>
            <a:endParaRPr lang="es-ES" sz="2000" dirty="0">
              <a:solidFill>
                <a:schemeClr val="accent5">
                  <a:lumMod val="50000"/>
                </a:schemeClr>
              </a:solidFill>
            </a:endParaRPr>
          </a:p>
        </p:txBody>
      </p:sp>
      <p:sp>
        <p:nvSpPr>
          <p:cNvPr id="7" name="6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Dilation and contraction </a:t>
            </a:r>
          </a:p>
        </p:txBody>
      </p:sp>
      <p:sp>
        <p:nvSpPr>
          <p:cNvPr id="12291" name="2 Rectángulo"/>
          <p:cNvSpPr>
            <a:spLocks noChangeArrowheads="1"/>
          </p:cNvSpPr>
          <p:nvPr/>
        </p:nvSpPr>
        <p:spPr bwMode="auto">
          <a:xfrm>
            <a:off x="84138" y="3929063"/>
            <a:ext cx="3916362" cy="400050"/>
          </a:xfrm>
          <a:prstGeom prst="rect">
            <a:avLst/>
          </a:prstGeom>
          <a:noFill/>
          <a:ln w="9525">
            <a:noFill/>
            <a:miter lim="800000"/>
            <a:headEnd/>
            <a:tailEnd/>
          </a:ln>
        </p:spPr>
        <p:txBody>
          <a:bodyPr wrap="none">
            <a:spAutoFit/>
          </a:bodyPr>
          <a:lstStyle/>
          <a:p>
            <a:pPr>
              <a:defRPr/>
            </a:pPr>
            <a:r>
              <a:rPr lang="en-US" sz="2000" dirty="0"/>
              <a:t>What are </a:t>
            </a:r>
            <a:r>
              <a:rPr lang="en-US" sz="2000" dirty="0">
                <a:solidFill>
                  <a:schemeClr val="accent5">
                    <a:lumMod val="75000"/>
                  </a:schemeClr>
                </a:solidFill>
              </a:rPr>
              <a:t>dilation joints </a:t>
            </a:r>
            <a:r>
              <a:rPr lang="en-US" sz="2000" dirty="0"/>
              <a:t>used for?</a:t>
            </a:r>
            <a:endParaRPr lang="es-ES" sz="2000" dirty="0"/>
          </a:p>
        </p:txBody>
      </p:sp>
      <p:sp>
        <p:nvSpPr>
          <p:cNvPr id="5" name="4 Rectángulo"/>
          <p:cNvSpPr/>
          <p:nvPr/>
        </p:nvSpPr>
        <p:spPr>
          <a:xfrm>
            <a:off x="0" y="1928813"/>
            <a:ext cx="9144000" cy="400050"/>
          </a:xfrm>
          <a:prstGeom prst="rect">
            <a:avLst/>
          </a:prstGeom>
        </p:spPr>
        <p:txBody>
          <a:bodyPr>
            <a:spAutoFit/>
          </a:bodyPr>
          <a:lstStyle/>
          <a:p>
            <a:pPr algn="just">
              <a:defRPr/>
            </a:pPr>
            <a:r>
              <a:rPr lang="en-US" sz="2000" dirty="0">
                <a:solidFill>
                  <a:schemeClr val="accent5">
                    <a:lumMod val="75000"/>
                  </a:schemeClr>
                </a:solidFill>
              </a:rPr>
              <a:t>Dilation</a:t>
            </a:r>
            <a:r>
              <a:rPr lang="en-US" sz="2000" dirty="0"/>
              <a:t> is the increase of volume of an object when its temperature increases.</a:t>
            </a:r>
            <a:endParaRPr lang="es-ES" sz="2000" dirty="0"/>
          </a:p>
        </p:txBody>
      </p:sp>
      <p:sp>
        <p:nvSpPr>
          <p:cNvPr id="6" name="5 Rectángulo"/>
          <p:cNvSpPr/>
          <p:nvPr/>
        </p:nvSpPr>
        <p:spPr>
          <a:xfrm>
            <a:off x="0" y="2357438"/>
            <a:ext cx="9144000" cy="708025"/>
          </a:xfrm>
          <a:prstGeom prst="rect">
            <a:avLst/>
          </a:prstGeom>
        </p:spPr>
        <p:txBody>
          <a:bodyPr>
            <a:spAutoFit/>
          </a:bodyPr>
          <a:lstStyle/>
          <a:p>
            <a:pPr algn="just">
              <a:defRPr/>
            </a:pPr>
            <a:r>
              <a:rPr lang="en-US" sz="2000" dirty="0">
                <a:solidFill>
                  <a:schemeClr val="accent5">
                    <a:lumMod val="75000"/>
                  </a:schemeClr>
                </a:solidFill>
              </a:rPr>
              <a:t>Contraction</a:t>
            </a:r>
            <a:r>
              <a:rPr lang="en-US" sz="2000" dirty="0"/>
              <a:t> is the decrease of volume of an object when its temperature decreases.</a:t>
            </a:r>
            <a:endParaRPr lang="es-ES" sz="2000" dirty="0"/>
          </a:p>
        </p:txBody>
      </p:sp>
      <p:sp>
        <p:nvSpPr>
          <p:cNvPr id="13318" name="8 Rectángulo"/>
          <p:cNvSpPr>
            <a:spLocks noChangeArrowheads="1"/>
          </p:cNvSpPr>
          <p:nvPr/>
        </p:nvSpPr>
        <p:spPr bwMode="auto">
          <a:xfrm>
            <a:off x="0" y="714375"/>
            <a:ext cx="9144000" cy="1016000"/>
          </a:xfrm>
          <a:prstGeom prst="rect">
            <a:avLst/>
          </a:prstGeom>
          <a:noFill/>
          <a:ln w="9525">
            <a:noFill/>
            <a:miter lim="800000"/>
            <a:headEnd/>
            <a:tailEnd/>
          </a:ln>
        </p:spPr>
        <p:txBody>
          <a:bodyPr>
            <a:spAutoFit/>
          </a:bodyPr>
          <a:lstStyle/>
          <a:p>
            <a:pPr algn="just"/>
            <a:r>
              <a:rPr lang="en-US" sz="2000"/>
              <a:t>The volume occupied by an object depends on temperature. When the temperature of an object changes, its volume changes. This happens in any state of matter.</a:t>
            </a:r>
            <a:endParaRPr lang="es-ES" sz="2000"/>
          </a:p>
        </p:txBody>
      </p:sp>
      <p:sp>
        <p:nvSpPr>
          <p:cNvPr id="13319" name="10 Rectángulo"/>
          <p:cNvSpPr>
            <a:spLocks noChangeArrowheads="1"/>
          </p:cNvSpPr>
          <p:nvPr/>
        </p:nvSpPr>
        <p:spPr bwMode="auto">
          <a:xfrm>
            <a:off x="0" y="3143250"/>
            <a:ext cx="9144000" cy="646113"/>
          </a:xfrm>
          <a:prstGeom prst="rect">
            <a:avLst/>
          </a:prstGeom>
          <a:noFill/>
          <a:ln w="9525">
            <a:noFill/>
            <a:miter lim="800000"/>
            <a:headEnd/>
            <a:tailEnd/>
          </a:ln>
        </p:spPr>
        <p:txBody>
          <a:bodyPr>
            <a:spAutoFit/>
          </a:bodyPr>
          <a:lstStyle/>
          <a:p>
            <a:pPr algn="just"/>
            <a:r>
              <a:rPr lang="en-US"/>
              <a:t>Dilatations and contractions of the objects must be taken into account, especially in constructions.</a:t>
            </a:r>
            <a:endParaRPr lang="es-ES"/>
          </a:p>
        </p:txBody>
      </p:sp>
      <p:grpSp>
        <p:nvGrpSpPr>
          <p:cNvPr id="13320" name="13 Grupo"/>
          <p:cNvGrpSpPr>
            <a:grpSpLocks/>
          </p:cNvGrpSpPr>
          <p:nvPr/>
        </p:nvGrpSpPr>
        <p:grpSpPr bwMode="auto">
          <a:xfrm>
            <a:off x="5000625" y="3786188"/>
            <a:ext cx="4008438" cy="3008312"/>
            <a:chOff x="5064160" y="3849615"/>
            <a:chExt cx="4008434" cy="3008409"/>
          </a:xfrm>
        </p:grpSpPr>
        <p:pic>
          <p:nvPicPr>
            <p:cNvPr id="13324" name="Picture 2" descr="http://physique.tice.ac-orleans-tours.fr/php5/phototheque/images/Joint%20de%20dilatation.jpg"/>
            <p:cNvPicPr>
              <a:picLocks noChangeAspect="1" noChangeArrowheads="1"/>
            </p:cNvPicPr>
            <p:nvPr/>
          </p:nvPicPr>
          <p:blipFill>
            <a:blip r:embed="rId3" cstate="print"/>
            <a:srcRect/>
            <a:stretch>
              <a:fillRect/>
            </a:stretch>
          </p:blipFill>
          <p:spPr bwMode="auto">
            <a:xfrm>
              <a:off x="5064160" y="3849615"/>
              <a:ext cx="4008434" cy="3008409"/>
            </a:xfrm>
            <a:prstGeom prst="rect">
              <a:avLst/>
            </a:prstGeom>
            <a:noFill/>
            <a:ln w="9525">
              <a:noFill/>
              <a:miter lim="800000"/>
              <a:headEnd/>
              <a:tailEnd/>
            </a:ln>
          </p:spPr>
        </p:pic>
        <p:sp>
          <p:nvSpPr>
            <p:cNvPr id="13" name="12 Rectángulo"/>
            <p:cNvSpPr/>
            <p:nvPr/>
          </p:nvSpPr>
          <p:spPr>
            <a:xfrm>
              <a:off x="6286534" y="6643705"/>
              <a:ext cx="1714498" cy="214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
        <p:nvSpPr>
          <p:cNvPr id="13321" name="15 Rectángulo"/>
          <p:cNvSpPr>
            <a:spLocks noChangeArrowheads="1"/>
          </p:cNvSpPr>
          <p:nvPr/>
        </p:nvSpPr>
        <p:spPr bwMode="auto">
          <a:xfrm>
            <a:off x="71438" y="4576763"/>
            <a:ext cx="4786312" cy="923925"/>
          </a:xfrm>
          <a:prstGeom prst="rect">
            <a:avLst/>
          </a:prstGeom>
          <a:noFill/>
          <a:ln w="9525">
            <a:noFill/>
            <a:miter lim="800000"/>
            <a:headEnd/>
            <a:tailEnd/>
          </a:ln>
        </p:spPr>
        <p:txBody>
          <a:bodyPr>
            <a:spAutoFit/>
          </a:bodyPr>
          <a:lstStyle/>
          <a:p>
            <a:pPr algn="just"/>
            <a:r>
              <a:rPr lang="en-US"/>
              <a:t>They are slots which allow materials  to dilate when the temperature increases without  breaking  the structures.</a:t>
            </a:r>
            <a:endParaRPr lang="es-ES"/>
          </a:p>
        </p:txBody>
      </p:sp>
      <p:sp>
        <p:nvSpPr>
          <p:cNvPr id="13322" name="14 Rectángulo"/>
          <p:cNvSpPr>
            <a:spLocks noChangeArrowheads="1"/>
          </p:cNvSpPr>
          <p:nvPr/>
        </p:nvSpPr>
        <p:spPr bwMode="auto">
          <a:xfrm>
            <a:off x="71438" y="5783263"/>
            <a:ext cx="4572000" cy="646112"/>
          </a:xfrm>
          <a:prstGeom prst="rect">
            <a:avLst/>
          </a:prstGeom>
          <a:noFill/>
          <a:ln w="9525">
            <a:noFill/>
            <a:miter lim="800000"/>
            <a:headEnd/>
            <a:tailEnd/>
          </a:ln>
        </p:spPr>
        <p:txBody>
          <a:bodyPr>
            <a:spAutoFit/>
          </a:bodyPr>
          <a:lstStyle/>
          <a:p>
            <a:pPr algn="just"/>
            <a:r>
              <a:rPr lang="en-US"/>
              <a:t>Almost all the thermometers are based on the dilation of liquid substances.</a:t>
            </a:r>
            <a:endParaRPr lang="es-ES"/>
          </a:p>
        </p:txBody>
      </p:sp>
      <p:sp>
        <p:nvSpPr>
          <p:cNvPr id="14" name="13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Thermometers and temperature scales  </a:t>
            </a:r>
          </a:p>
        </p:txBody>
      </p:sp>
      <p:sp>
        <p:nvSpPr>
          <p:cNvPr id="14339" name="3 Rectángulo"/>
          <p:cNvSpPr>
            <a:spLocks noChangeArrowheads="1"/>
          </p:cNvSpPr>
          <p:nvPr/>
        </p:nvSpPr>
        <p:spPr bwMode="auto">
          <a:xfrm>
            <a:off x="0" y="747713"/>
            <a:ext cx="9144000" cy="1323975"/>
          </a:xfrm>
          <a:prstGeom prst="rect">
            <a:avLst/>
          </a:prstGeom>
          <a:noFill/>
          <a:ln w="9525">
            <a:noFill/>
            <a:miter lim="800000"/>
            <a:headEnd/>
            <a:tailEnd/>
          </a:ln>
        </p:spPr>
        <p:txBody>
          <a:bodyPr>
            <a:spAutoFit/>
          </a:bodyPr>
          <a:lstStyle/>
          <a:p>
            <a:pPr algn="just"/>
            <a:r>
              <a:rPr lang="en-US" sz="2000"/>
              <a:t>To measure the temperature of an object we use thermometers, instruments based on thermal balance. In principle, any magnitude which varies with temperature can serve to measure, but the most widely used is the dilation of liquid substances such as mercury or alcohol.</a:t>
            </a:r>
            <a:endParaRPr lang="es-ES" sz="2000"/>
          </a:p>
        </p:txBody>
      </p:sp>
      <p:sp>
        <p:nvSpPr>
          <p:cNvPr id="5" name="4 Rectángulo"/>
          <p:cNvSpPr/>
          <p:nvPr/>
        </p:nvSpPr>
        <p:spPr>
          <a:xfrm>
            <a:off x="0" y="2341563"/>
            <a:ext cx="9144000" cy="1016000"/>
          </a:xfrm>
          <a:prstGeom prst="rect">
            <a:avLst/>
          </a:prstGeom>
        </p:spPr>
        <p:txBody>
          <a:bodyPr>
            <a:spAutoFit/>
          </a:bodyPr>
          <a:lstStyle/>
          <a:p>
            <a:pPr algn="just">
              <a:defRPr/>
            </a:pPr>
            <a:r>
              <a:rPr lang="en-US" sz="2000" dirty="0"/>
              <a:t>The melting point of ice and the boiling point of liquid water, to one atmosphere of pressure, tend to be the </a:t>
            </a:r>
            <a:r>
              <a:rPr lang="en-US" sz="2000" dirty="0">
                <a:solidFill>
                  <a:schemeClr val="accent5">
                    <a:lumMod val="75000"/>
                  </a:schemeClr>
                </a:solidFill>
              </a:rPr>
              <a:t>fixed points</a:t>
            </a:r>
            <a:r>
              <a:rPr lang="en-US" sz="2000" dirty="0"/>
              <a:t> used to establish the scale that allows us to measure temperatures. </a:t>
            </a:r>
          </a:p>
        </p:txBody>
      </p:sp>
      <p:sp>
        <p:nvSpPr>
          <p:cNvPr id="14341" name="5 Rectángulo"/>
          <p:cNvSpPr>
            <a:spLocks noChangeArrowheads="1"/>
          </p:cNvSpPr>
          <p:nvPr/>
        </p:nvSpPr>
        <p:spPr bwMode="auto">
          <a:xfrm>
            <a:off x="0" y="3562350"/>
            <a:ext cx="9144000" cy="1938338"/>
          </a:xfrm>
          <a:prstGeom prst="rect">
            <a:avLst/>
          </a:prstGeom>
          <a:noFill/>
          <a:ln w="9525">
            <a:noFill/>
            <a:miter lim="800000"/>
            <a:headEnd/>
            <a:tailEnd/>
          </a:ln>
        </p:spPr>
        <p:txBody>
          <a:bodyPr>
            <a:spAutoFit/>
          </a:bodyPr>
          <a:lstStyle/>
          <a:p>
            <a:pPr algn="just"/>
            <a:r>
              <a:rPr lang="en-US" sz="2000"/>
              <a:t>The thermometer is placed within ice when the ice begins to melt, after a time the thermometer and the ice will have the same temperature. When this happens, the height that reaches the thermometric liquid (mercury, alcohol, etc.) is marked. The operation is repeated with boiling water, and again, the height that the thermometric liquid reaches, is marked.</a:t>
            </a:r>
          </a:p>
          <a:p>
            <a:pPr algn="just"/>
            <a:r>
              <a:rPr lang="en-US" sz="2000"/>
              <a:t>The space between two signals is divided into a number of equal intervals.</a:t>
            </a:r>
            <a:endParaRPr lang="es-ES" sz="2000"/>
          </a:p>
        </p:txBody>
      </p:sp>
      <p:sp>
        <p:nvSpPr>
          <p:cNvPr id="8" name="7 Rectángulo"/>
          <p:cNvSpPr/>
          <p:nvPr/>
        </p:nvSpPr>
        <p:spPr>
          <a:xfrm>
            <a:off x="0" y="5721350"/>
            <a:ext cx="9144000" cy="708025"/>
          </a:xfrm>
          <a:prstGeom prst="rect">
            <a:avLst/>
          </a:prstGeom>
        </p:spPr>
        <p:txBody>
          <a:bodyPr>
            <a:spAutoFit/>
          </a:bodyPr>
          <a:lstStyle/>
          <a:p>
            <a:pPr algn="just">
              <a:defRPr/>
            </a:pPr>
            <a:r>
              <a:rPr lang="en-US" sz="2000" dirty="0"/>
              <a:t>Different thermometric scales are obtained depending on the values assigned to the earlier marks. The scales are: </a:t>
            </a:r>
            <a:r>
              <a:rPr lang="es-ES" sz="2000" dirty="0">
                <a:solidFill>
                  <a:schemeClr val="accent5">
                    <a:lumMod val="75000"/>
                  </a:schemeClr>
                </a:solidFill>
              </a:rPr>
              <a:t>Celsius</a:t>
            </a:r>
            <a:r>
              <a:rPr lang="es-ES" sz="2000" dirty="0"/>
              <a:t>, </a:t>
            </a:r>
            <a:r>
              <a:rPr lang="es-ES" sz="2000" dirty="0">
                <a:solidFill>
                  <a:schemeClr val="accent5">
                    <a:lumMod val="75000"/>
                  </a:schemeClr>
                </a:solidFill>
              </a:rPr>
              <a:t>Kelvin</a:t>
            </a:r>
            <a:r>
              <a:rPr lang="es-ES" sz="2000" dirty="0"/>
              <a:t>, </a:t>
            </a:r>
            <a:r>
              <a:rPr lang="es-ES" sz="2000" dirty="0">
                <a:solidFill>
                  <a:schemeClr val="accent5">
                    <a:lumMod val="75000"/>
                  </a:schemeClr>
                </a:solidFill>
              </a:rPr>
              <a:t>Fahrenheit</a:t>
            </a:r>
            <a:r>
              <a:rPr lang="es-ES" sz="2000" dirty="0"/>
              <a:t>.</a:t>
            </a:r>
            <a:endParaRPr lang="es-ES" sz="2000" dirty="0">
              <a:solidFill>
                <a:schemeClr val="accent5">
                  <a:lumMod val="75000"/>
                </a:schemeClr>
              </a:solidFill>
            </a:endParaRPr>
          </a:p>
        </p:txBody>
      </p:sp>
      <p:sp>
        <p:nvSpPr>
          <p:cNvPr id="7" name="6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Thermometers and temperature scales  </a:t>
            </a:r>
          </a:p>
        </p:txBody>
      </p:sp>
      <p:graphicFrame>
        <p:nvGraphicFramePr>
          <p:cNvPr id="4" name="3 Tabla"/>
          <p:cNvGraphicFramePr>
            <a:graphicFrameLocks noGrp="1"/>
          </p:cNvGraphicFramePr>
          <p:nvPr/>
        </p:nvGraphicFramePr>
        <p:xfrm>
          <a:off x="298450" y="785813"/>
          <a:ext cx="8559751" cy="1714512"/>
        </p:xfrm>
        <a:graphic>
          <a:graphicData uri="http://schemas.openxmlformats.org/drawingml/2006/table">
            <a:tbl>
              <a:tblPr firstRow="1" bandRow="1">
                <a:tableStyleId>{5C22544A-7EE6-4342-B048-85BDC9FD1C3A}</a:tableStyleId>
              </a:tblPr>
              <a:tblGrid>
                <a:gridCol w="2348647"/>
                <a:gridCol w="2908297"/>
                <a:gridCol w="3302807"/>
              </a:tblGrid>
              <a:tr h="428628">
                <a:tc>
                  <a:txBody>
                    <a:bodyPr/>
                    <a:lstStyle/>
                    <a:p>
                      <a:r>
                        <a:rPr lang="es-ES" sz="2100" b="1" dirty="0" smtClean="0">
                          <a:solidFill>
                            <a:schemeClr val="tx1"/>
                          </a:solidFill>
                        </a:rPr>
                        <a:t>SCALE </a:t>
                      </a:r>
                      <a:endParaRPr lang="es-ES" sz="2100" b="1" dirty="0">
                        <a:solidFill>
                          <a:schemeClr val="tx1"/>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s-ES" sz="2100" b="1" dirty="0" smtClean="0">
                          <a:solidFill>
                            <a:schemeClr val="tx1"/>
                          </a:solidFill>
                        </a:rPr>
                        <a:t>MELTING POINT OF ICE</a:t>
                      </a:r>
                      <a:endParaRPr lang="es-ES" sz="2100" b="1" dirty="0">
                        <a:solidFill>
                          <a:schemeClr val="tx1"/>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s-ES" sz="2100" b="1" dirty="0" smtClean="0">
                          <a:solidFill>
                            <a:schemeClr val="tx1"/>
                          </a:solidFill>
                        </a:rPr>
                        <a:t>BOILING</a:t>
                      </a:r>
                      <a:r>
                        <a:rPr lang="es-ES" sz="2100" b="1" baseline="0" dirty="0" smtClean="0">
                          <a:solidFill>
                            <a:schemeClr val="tx1"/>
                          </a:solidFill>
                        </a:rPr>
                        <a:t> POINT OF  WATER</a:t>
                      </a:r>
                      <a:endParaRPr lang="es-ES" sz="2100" b="1" dirty="0">
                        <a:solidFill>
                          <a:schemeClr val="tx1"/>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28628">
                <a:tc>
                  <a:txBody>
                    <a:bodyPr/>
                    <a:lstStyle/>
                    <a:p>
                      <a:r>
                        <a:rPr lang="es-ES" sz="2100" dirty="0" smtClean="0">
                          <a:solidFill>
                            <a:schemeClr val="accent5">
                              <a:lumMod val="75000"/>
                            </a:schemeClr>
                          </a:solidFill>
                        </a:rPr>
                        <a:t>CELSIUS </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2100" dirty="0" smtClean="0">
                          <a:solidFill>
                            <a:schemeClr val="accent5">
                              <a:lumMod val="75000"/>
                            </a:schemeClr>
                          </a:solidFill>
                        </a:rPr>
                        <a:t>0 °C</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100" dirty="0" smtClean="0">
                          <a:solidFill>
                            <a:schemeClr val="accent5">
                              <a:lumMod val="75000"/>
                            </a:schemeClr>
                          </a:solidFill>
                        </a:rPr>
                        <a:t>100 °C</a:t>
                      </a: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28628">
                <a:tc>
                  <a:txBody>
                    <a:bodyPr/>
                    <a:lstStyle/>
                    <a:p>
                      <a:r>
                        <a:rPr lang="es-ES" sz="2100" dirty="0" smtClean="0">
                          <a:solidFill>
                            <a:schemeClr val="accent5">
                              <a:lumMod val="75000"/>
                            </a:schemeClr>
                          </a:solidFill>
                        </a:rPr>
                        <a:t>KELVIN</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2100" dirty="0" smtClean="0">
                          <a:solidFill>
                            <a:schemeClr val="accent5">
                              <a:lumMod val="75000"/>
                            </a:schemeClr>
                          </a:solidFill>
                        </a:rPr>
                        <a:t>273 K</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2100" dirty="0" smtClean="0">
                          <a:solidFill>
                            <a:schemeClr val="accent5">
                              <a:lumMod val="75000"/>
                            </a:schemeClr>
                          </a:solidFill>
                        </a:rPr>
                        <a:t>373 K</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28628">
                <a:tc>
                  <a:txBody>
                    <a:bodyPr/>
                    <a:lstStyle/>
                    <a:p>
                      <a:r>
                        <a:rPr lang="es-ES" sz="2100" dirty="0" smtClean="0">
                          <a:solidFill>
                            <a:schemeClr val="accent5">
                              <a:lumMod val="75000"/>
                            </a:schemeClr>
                          </a:solidFill>
                        </a:rPr>
                        <a:t>FAHRENHEIT</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2100" dirty="0" smtClean="0">
                          <a:solidFill>
                            <a:schemeClr val="accent5">
                              <a:lumMod val="75000"/>
                            </a:schemeClr>
                          </a:solidFill>
                        </a:rPr>
                        <a:t>32 ° F</a:t>
                      </a:r>
                      <a:endParaRPr lang="es-ES" sz="2100" dirty="0">
                        <a:solidFill>
                          <a:schemeClr val="accent5">
                            <a:lumMod val="75000"/>
                          </a:schemeClr>
                        </a:solidFill>
                      </a:endParaRP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100" dirty="0" smtClean="0">
                          <a:solidFill>
                            <a:schemeClr val="accent5">
                              <a:lumMod val="75000"/>
                            </a:schemeClr>
                          </a:solidFill>
                        </a:rPr>
                        <a:t>212 ° F</a:t>
                      </a:r>
                    </a:p>
                  </a:txBody>
                  <a:tcPr marL="105689" marR="105689" marT="52845" marB="528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5" name="4 Rectángulo"/>
          <p:cNvSpPr>
            <a:spLocks noChangeArrowheads="1"/>
          </p:cNvSpPr>
          <p:nvPr/>
        </p:nvSpPr>
        <p:spPr bwMode="auto">
          <a:xfrm>
            <a:off x="0" y="3286125"/>
            <a:ext cx="5759450" cy="369888"/>
          </a:xfrm>
          <a:prstGeom prst="rect">
            <a:avLst/>
          </a:prstGeom>
          <a:noFill/>
          <a:ln w="9525">
            <a:noFill/>
            <a:miter lim="800000"/>
            <a:headEnd/>
            <a:tailEnd/>
          </a:ln>
        </p:spPr>
        <p:txBody>
          <a:bodyPr>
            <a:spAutoFit/>
          </a:bodyPr>
          <a:lstStyle/>
          <a:p>
            <a:pPr algn="just"/>
            <a:r>
              <a:rPr lang="en-US"/>
              <a:t>To convert degrees Celsius to Kelvin we must add 273.</a:t>
            </a:r>
          </a:p>
        </p:txBody>
      </p:sp>
      <p:sp>
        <p:nvSpPr>
          <p:cNvPr id="6" name="5 Rectángulo"/>
          <p:cNvSpPr>
            <a:spLocks noChangeArrowheads="1"/>
          </p:cNvSpPr>
          <p:nvPr/>
        </p:nvSpPr>
        <p:spPr bwMode="auto">
          <a:xfrm>
            <a:off x="0" y="5068888"/>
            <a:ext cx="5759450" cy="646112"/>
          </a:xfrm>
          <a:prstGeom prst="rect">
            <a:avLst/>
          </a:prstGeom>
          <a:noFill/>
          <a:ln w="9525">
            <a:noFill/>
            <a:miter lim="800000"/>
            <a:headEnd/>
            <a:tailEnd/>
          </a:ln>
        </p:spPr>
        <p:txBody>
          <a:bodyPr>
            <a:spAutoFit/>
          </a:bodyPr>
          <a:lstStyle/>
          <a:p>
            <a:pPr algn="just"/>
            <a:r>
              <a:rPr lang="en-US"/>
              <a:t>To convert degrees Celsius to degrees Fahrenheit, we must multiply by 1,8 and add 32.</a:t>
            </a:r>
          </a:p>
        </p:txBody>
      </p:sp>
      <p:sp>
        <p:nvSpPr>
          <p:cNvPr id="7" name="6 Rectángulo"/>
          <p:cNvSpPr/>
          <p:nvPr/>
        </p:nvSpPr>
        <p:spPr>
          <a:xfrm>
            <a:off x="5929313" y="3273425"/>
            <a:ext cx="2409825" cy="369888"/>
          </a:xfrm>
          <a:prstGeom prst="rect">
            <a:avLst/>
          </a:prstGeom>
          <a:ln>
            <a:solidFill>
              <a:schemeClr val="accent5">
                <a:lumMod val="75000"/>
              </a:schemeClr>
            </a:solidFill>
          </a:ln>
        </p:spPr>
        <p:txBody>
          <a:bodyPr wrap="none">
            <a:spAutoFit/>
          </a:bodyPr>
          <a:lstStyle/>
          <a:p>
            <a:pPr algn="ctr">
              <a:defRPr/>
            </a:pPr>
            <a:r>
              <a:rPr lang="en-US" b="1" dirty="0">
                <a:solidFill>
                  <a:schemeClr val="accent5">
                    <a:lumMod val="75000"/>
                  </a:schemeClr>
                </a:solidFill>
                <a:latin typeface="Arial" pitchFamily="34" charset="0"/>
                <a:cs typeface="Arial" pitchFamily="34" charset="0"/>
              </a:rPr>
              <a:t>Tª (K) = Tª (⁰C) + 273</a:t>
            </a:r>
          </a:p>
        </p:txBody>
      </p:sp>
      <p:sp>
        <p:nvSpPr>
          <p:cNvPr id="8" name="7 Rectángulo"/>
          <p:cNvSpPr/>
          <p:nvPr/>
        </p:nvSpPr>
        <p:spPr>
          <a:xfrm>
            <a:off x="5929313" y="5202238"/>
            <a:ext cx="2954337" cy="369887"/>
          </a:xfrm>
          <a:prstGeom prst="rect">
            <a:avLst/>
          </a:prstGeom>
          <a:ln>
            <a:solidFill>
              <a:schemeClr val="accent5">
                <a:lumMod val="75000"/>
              </a:schemeClr>
            </a:solidFill>
          </a:ln>
        </p:spPr>
        <p:txBody>
          <a:bodyPr wrap="none">
            <a:spAutoFit/>
          </a:bodyPr>
          <a:lstStyle/>
          <a:p>
            <a:pPr algn="ctr">
              <a:defRPr/>
            </a:pPr>
            <a:r>
              <a:rPr lang="en-US" b="1" dirty="0">
                <a:solidFill>
                  <a:schemeClr val="accent5">
                    <a:lumMod val="75000"/>
                  </a:schemeClr>
                </a:solidFill>
                <a:latin typeface="Arial" pitchFamily="34" charset="0"/>
                <a:cs typeface="Arial" pitchFamily="34" charset="0"/>
              </a:rPr>
              <a:t>Tª (°F) = 1,8 . Tª (⁰C) + 32</a:t>
            </a:r>
          </a:p>
        </p:txBody>
      </p:sp>
      <p:sp>
        <p:nvSpPr>
          <p:cNvPr id="10" name="9 Rectángulo"/>
          <p:cNvSpPr/>
          <p:nvPr/>
        </p:nvSpPr>
        <p:spPr>
          <a:xfrm>
            <a:off x="5929313" y="4214813"/>
            <a:ext cx="2352675" cy="369887"/>
          </a:xfrm>
          <a:prstGeom prst="rect">
            <a:avLst/>
          </a:prstGeom>
          <a:ln>
            <a:solidFill>
              <a:schemeClr val="accent5">
                <a:lumMod val="75000"/>
              </a:schemeClr>
            </a:solidFill>
          </a:ln>
        </p:spPr>
        <p:txBody>
          <a:bodyPr wrap="none">
            <a:spAutoFit/>
          </a:bodyPr>
          <a:lstStyle/>
          <a:p>
            <a:pPr algn="ctr">
              <a:defRPr/>
            </a:pPr>
            <a:r>
              <a:rPr lang="en-US" b="1" dirty="0">
                <a:solidFill>
                  <a:schemeClr val="accent5">
                    <a:lumMod val="75000"/>
                  </a:schemeClr>
                </a:solidFill>
                <a:latin typeface="Arial" pitchFamily="34" charset="0"/>
                <a:cs typeface="Arial" pitchFamily="34" charset="0"/>
              </a:rPr>
              <a:t>Tª (⁰C) = Tª (K) - 273</a:t>
            </a:r>
          </a:p>
        </p:txBody>
      </p:sp>
      <p:sp>
        <p:nvSpPr>
          <p:cNvPr id="15390" name="10 Rectángulo"/>
          <p:cNvSpPr>
            <a:spLocks noChangeArrowheads="1"/>
          </p:cNvSpPr>
          <p:nvPr/>
        </p:nvSpPr>
        <p:spPr bwMode="auto">
          <a:xfrm>
            <a:off x="0" y="5997575"/>
            <a:ext cx="5759450" cy="646113"/>
          </a:xfrm>
          <a:prstGeom prst="rect">
            <a:avLst/>
          </a:prstGeom>
          <a:noFill/>
          <a:ln w="9525">
            <a:noFill/>
            <a:miter lim="800000"/>
            <a:headEnd/>
            <a:tailEnd/>
          </a:ln>
        </p:spPr>
        <p:txBody>
          <a:bodyPr>
            <a:spAutoFit/>
          </a:bodyPr>
          <a:lstStyle/>
          <a:p>
            <a:r>
              <a:rPr lang="es-ES"/>
              <a:t>To convert degrees Fahrenheit to degrees Celsius, we must subtract 32 and divide by 1.8.</a:t>
            </a:r>
          </a:p>
        </p:txBody>
      </p:sp>
      <p:sp>
        <p:nvSpPr>
          <p:cNvPr id="12" name="11 Rectángulo"/>
          <p:cNvSpPr>
            <a:spLocks noChangeArrowheads="1"/>
          </p:cNvSpPr>
          <p:nvPr/>
        </p:nvSpPr>
        <p:spPr bwMode="auto">
          <a:xfrm>
            <a:off x="0" y="4068763"/>
            <a:ext cx="5759450" cy="646112"/>
          </a:xfrm>
          <a:prstGeom prst="rect">
            <a:avLst/>
          </a:prstGeom>
          <a:noFill/>
          <a:ln w="9525">
            <a:noFill/>
            <a:miter lim="800000"/>
            <a:headEnd/>
            <a:tailEnd/>
          </a:ln>
        </p:spPr>
        <p:txBody>
          <a:bodyPr>
            <a:spAutoFit/>
          </a:bodyPr>
          <a:lstStyle/>
          <a:p>
            <a:pPr algn="just"/>
            <a:r>
              <a:rPr lang="en-US"/>
              <a:t>To convert Kelvin to degrees Celsius we must substract 273.</a:t>
            </a:r>
          </a:p>
        </p:txBody>
      </p:sp>
      <p:sp>
        <p:nvSpPr>
          <p:cNvPr id="13" name="12 Rectángulo"/>
          <p:cNvSpPr/>
          <p:nvPr/>
        </p:nvSpPr>
        <p:spPr>
          <a:xfrm>
            <a:off x="5929313" y="6143625"/>
            <a:ext cx="3073400" cy="369888"/>
          </a:xfrm>
          <a:prstGeom prst="rect">
            <a:avLst/>
          </a:prstGeom>
          <a:ln>
            <a:solidFill>
              <a:schemeClr val="accent5">
                <a:lumMod val="75000"/>
              </a:schemeClr>
            </a:solidFill>
          </a:ln>
        </p:spPr>
        <p:txBody>
          <a:bodyPr wrap="none">
            <a:spAutoFit/>
          </a:bodyPr>
          <a:lstStyle/>
          <a:p>
            <a:pPr algn="ctr">
              <a:defRPr/>
            </a:pPr>
            <a:r>
              <a:rPr lang="en-US" b="1" dirty="0">
                <a:solidFill>
                  <a:schemeClr val="accent5">
                    <a:lumMod val="75000"/>
                  </a:schemeClr>
                </a:solidFill>
                <a:latin typeface="Arial" pitchFamily="34" charset="0"/>
                <a:cs typeface="Arial" pitchFamily="34" charset="0"/>
              </a:rPr>
              <a:t>Tª (°C) =  (Tª (⁰F) – 32) / 1,8</a:t>
            </a:r>
          </a:p>
        </p:txBody>
      </p:sp>
      <p:sp>
        <p:nvSpPr>
          <p:cNvPr id="14" name="13 Marcador de pie de página"/>
          <p:cNvSpPr>
            <a:spLocks noGrp="1"/>
          </p:cNvSpPr>
          <p:nvPr>
            <p:ph type="ftr" sz="quarter" idx="11"/>
          </p:nvPr>
        </p:nvSpPr>
        <p:spPr/>
        <p:txBody>
          <a:bodyPr/>
          <a:lstStyle/>
          <a:p>
            <a:pPr>
              <a:defRPr/>
            </a:pPr>
            <a:r>
              <a:rPr lang="es-ES"/>
              <a:t>Susana Morales Bernal</a:t>
            </a:r>
          </a:p>
        </p:txBody>
      </p:sp>
      <p:sp>
        <p:nvSpPr>
          <p:cNvPr id="15" name="14 CuadroTexto"/>
          <p:cNvSpPr txBox="1"/>
          <p:nvPr/>
        </p:nvSpPr>
        <p:spPr>
          <a:xfrm>
            <a:off x="71438" y="2571750"/>
            <a:ext cx="9001125" cy="646113"/>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txBody>
          <a:bodyPr>
            <a:spAutoFit/>
          </a:bodyPr>
          <a:lstStyle/>
          <a:p>
            <a:pPr algn="just">
              <a:defRPr/>
            </a:pPr>
            <a:r>
              <a:rPr lang="es-ES" dirty="0">
                <a:solidFill>
                  <a:schemeClr val="bg1"/>
                </a:solidFill>
              </a:rPr>
              <a:t>Absolute zero (0 K) is the temperature when all the particles of a substance stop moving.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T</a:t>
            </a:r>
            <a:r>
              <a:rPr lang="en-US" sz="3200"/>
              <a:t>hermal conductor and thermal insulator</a:t>
            </a:r>
            <a:endParaRPr lang="es-ES" sz="3200"/>
          </a:p>
        </p:txBody>
      </p:sp>
      <p:sp>
        <p:nvSpPr>
          <p:cNvPr id="16387" name="8 Rectángulo"/>
          <p:cNvSpPr>
            <a:spLocks noChangeArrowheads="1"/>
          </p:cNvSpPr>
          <p:nvPr/>
        </p:nvSpPr>
        <p:spPr bwMode="auto">
          <a:xfrm>
            <a:off x="0" y="785813"/>
            <a:ext cx="9144000" cy="1016000"/>
          </a:xfrm>
          <a:prstGeom prst="rect">
            <a:avLst/>
          </a:prstGeom>
          <a:noFill/>
          <a:ln w="9525">
            <a:noFill/>
            <a:miter lim="800000"/>
            <a:headEnd/>
            <a:tailEnd/>
          </a:ln>
        </p:spPr>
        <p:txBody>
          <a:bodyPr>
            <a:spAutoFit/>
          </a:bodyPr>
          <a:lstStyle/>
          <a:p>
            <a:pPr algn="just"/>
            <a:r>
              <a:rPr lang="en-US" sz="2000"/>
              <a:t>There are materials that allow the heat passage, e.g. metals, while others greatly hinder the passage of heat, e.g. wood and wool. Those who are poor conductors, are called thermal insulator.</a:t>
            </a:r>
            <a:endParaRPr lang="es-ES" sz="2000"/>
          </a:p>
        </p:txBody>
      </p:sp>
      <p:sp>
        <p:nvSpPr>
          <p:cNvPr id="46082" name="Rectangle 2"/>
          <p:cNvSpPr>
            <a:spLocks noChangeArrowheads="1"/>
          </p:cNvSpPr>
          <p:nvPr/>
        </p:nvSpPr>
        <p:spPr bwMode="auto">
          <a:xfrm rot="10800000" flipV="1">
            <a:off x="4789488" y="3475038"/>
            <a:ext cx="4211637" cy="3240087"/>
          </a:xfrm>
          <a:prstGeom prst="rect">
            <a:avLst/>
          </a:prstGeom>
          <a:noFill/>
          <a:ln w="9525">
            <a:solidFill>
              <a:schemeClr val="accent5">
                <a:lumMod val="75000"/>
              </a:schemeClr>
            </a:solidFill>
            <a:miter lim="800000"/>
            <a:headEnd/>
            <a:tailEnd/>
          </a:ln>
          <a:effectLst/>
        </p:spPr>
        <p:txBody>
          <a:bodyPr anchor="ctr">
            <a:spAutoFit/>
          </a:bodyPr>
          <a:lstStyle/>
          <a:p>
            <a:pPr algn="just" eaLnBrk="0" fontAlgn="ctr" hangingPunct="0">
              <a:defRPr/>
            </a:pPr>
            <a:r>
              <a:rPr lang="es-ES" sz="2000" dirty="0">
                <a:latin typeface="Arial" pitchFamily="34" charset="0"/>
                <a:cs typeface="Arial" pitchFamily="34" charset="0"/>
              </a:rPr>
              <a:t>Most metals are good </a:t>
            </a:r>
            <a:r>
              <a:rPr lang="es-ES" sz="2000" dirty="0">
                <a:solidFill>
                  <a:schemeClr val="accent5">
                    <a:lumMod val="75000"/>
                  </a:schemeClr>
                </a:solidFill>
                <a:latin typeface="Arial" pitchFamily="34" charset="0"/>
                <a:cs typeface="Arial" pitchFamily="34" charset="0"/>
              </a:rPr>
              <a:t>thermal conductors</a:t>
            </a:r>
            <a:r>
              <a:rPr lang="es-ES" sz="2000" dirty="0">
                <a:latin typeface="Arial" pitchFamily="34" charset="0"/>
                <a:cs typeface="Arial" pitchFamily="34" charset="0"/>
              </a:rPr>
              <a:t> but the best thermal conductors of all are diamond and carbon nanotubes. The reason for this is that both diamond and carbon nanotubes contains strong molecular bonds in very regular order making it easy for molecular vibrations to travel quickly and efficiently through the materials.</a:t>
            </a:r>
            <a:r>
              <a:rPr lang="es-ES" sz="2000" u="sng" dirty="0">
                <a:solidFill>
                  <a:srgbClr val="FF8000"/>
                </a:solidFill>
                <a:latin typeface="Arial" pitchFamily="34" charset="0"/>
                <a:cs typeface="Arial" pitchFamily="34" charset="0"/>
              </a:rPr>
              <a:t> </a:t>
            </a:r>
          </a:p>
        </p:txBody>
      </p:sp>
      <p:pic>
        <p:nvPicPr>
          <p:cNvPr id="16389" name="Picture 3" descr="http://images.intellitxt.com/ast/adTypes/mag-glass_10x10.gif">
            <a:hlinkClick r:id="rId3"/>
          </p:cNvPr>
          <p:cNvPicPr>
            <a:picLocks noChangeAspect="1" noChangeArrowheads="1"/>
          </p:cNvPicPr>
          <p:nvPr/>
        </p:nvPicPr>
        <p:blipFill>
          <a:blip r:embed="rId4" cstate="print"/>
          <a:srcRect/>
          <a:stretch>
            <a:fillRect/>
          </a:stretch>
        </p:blipFill>
        <p:spPr bwMode="auto">
          <a:xfrm>
            <a:off x="9964738" y="0"/>
            <a:ext cx="95250" cy="95250"/>
          </a:xfrm>
          <a:prstGeom prst="rect">
            <a:avLst/>
          </a:prstGeom>
          <a:noFill/>
          <a:ln w="9525">
            <a:noFill/>
            <a:miter lim="800000"/>
            <a:headEnd/>
            <a:tailEnd/>
          </a:ln>
        </p:spPr>
      </p:pic>
      <p:sp>
        <p:nvSpPr>
          <p:cNvPr id="12" name="11 Rectángulo"/>
          <p:cNvSpPr/>
          <p:nvPr/>
        </p:nvSpPr>
        <p:spPr>
          <a:xfrm>
            <a:off x="142875" y="2000250"/>
            <a:ext cx="4211638" cy="3240088"/>
          </a:xfrm>
          <a:prstGeom prst="rect">
            <a:avLst/>
          </a:prstGeom>
          <a:ln>
            <a:solidFill>
              <a:schemeClr val="accent5">
                <a:lumMod val="75000"/>
              </a:schemeClr>
            </a:solidFill>
          </a:ln>
        </p:spPr>
        <p:txBody>
          <a:bodyPr>
            <a:spAutoFit/>
          </a:bodyPr>
          <a:lstStyle/>
          <a:p>
            <a:pPr algn="just">
              <a:defRPr/>
            </a:pPr>
            <a:r>
              <a:rPr lang="en-US" sz="2000" dirty="0"/>
              <a:t>A </a:t>
            </a:r>
            <a:r>
              <a:rPr lang="en-US" sz="2000" dirty="0">
                <a:solidFill>
                  <a:schemeClr val="accent5">
                    <a:lumMod val="75000"/>
                  </a:schemeClr>
                </a:solidFill>
              </a:rPr>
              <a:t>thermal insulator</a:t>
            </a:r>
            <a:r>
              <a:rPr lang="en-US" sz="2000" dirty="0"/>
              <a:t> is a material that does not conduct heat well. The reason is that they contain weak molecular bonds in disorderly arrangements. Heat is transfered in a material by the vibration of the atoms and molecules. A disorderly arrangement of particles and bonds slows down the passage of heat through the material.</a:t>
            </a:r>
            <a:endParaRPr lang="es-ES" sz="2000" dirty="0"/>
          </a:p>
          <a:p>
            <a:pPr algn="just">
              <a:defRPr/>
            </a:pPr>
            <a:endParaRPr lang="es-ES" sz="2000" dirty="0"/>
          </a:p>
        </p:txBody>
      </p:sp>
      <p:pic>
        <p:nvPicPr>
          <p:cNvPr id="16391" name="6 Imagen" descr="0a65ef08477adca8.jpg"/>
          <p:cNvPicPr>
            <a:picLocks noChangeAspect="1"/>
          </p:cNvPicPr>
          <p:nvPr/>
        </p:nvPicPr>
        <p:blipFill>
          <a:blip r:embed="rId5" cstate="print"/>
          <a:srcRect/>
          <a:stretch>
            <a:fillRect/>
          </a:stretch>
        </p:blipFill>
        <p:spPr bwMode="auto">
          <a:xfrm>
            <a:off x="203200" y="5357813"/>
            <a:ext cx="2011363" cy="1331912"/>
          </a:xfrm>
          <a:prstGeom prst="rect">
            <a:avLst/>
          </a:prstGeom>
          <a:noFill/>
          <a:ln w="9525">
            <a:noFill/>
            <a:miter lim="800000"/>
            <a:headEnd/>
            <a:tailEnd/>
          </a:ln>
        </p:spPr>
      </p:pic>
      <p:pic>
        <p:nvPicPr>
          <p:cNvPr id="16392" name="7 Imagen" descr="9f9619ce5eb2e24e.jpg"/>
          <p:cNvPicPr>
            <a:picLocks noChangeAspect="1"/>
          </p:cNvPicPr>
          <p:nvPr/>
        </p:nvPicPr>
        <p:blipFill>
          <a:blip r:embed="rId6" cstate="print"/>
          <a:srcRect/>
          <a:stretch>
            <a:fillRect/>
          </a:stretch>
        </p:blipFill>
        <p:spPr bwMode="auto">
          <a:xfrm>
            <a:off x="4786313" y="1928813"/>
            <a:ext cx="1944687" cy="1457325"/>
          </a:xfrm>
          <a:prstGeom prst="rect">
            <a:avLst/>
          </a:prstGeom>
          <a:noFill/>
          <a:ln w="9525">
            <a:noFill/>
            <a:miter lim="800000"/>
            <a:headEnd/>
            <a:tailEnd/>
          </a:ln>
        </p:spPr>
      </p:pic>
      <p:pic>
        <p:nvPicPr>
          <p:cNvPr id="16393" name="8 Imagen" descr="49be0aade26c062e.jpg"/>
          <p:cNvPicPr>
            <a:picLocks noChangeAspect="1"/>
          </p:cNvPicPr>
          <p:nvPr/>
        </p:nvPicPr>
        <p:blipFill>
          <a:blip r:embed="rId7" cstate="print"/>
          <a:srcRect/>
          <a:stretch>
            <a:fillRect/>
          </a:stretch>
        </p:blipFill>
        <p:spPr bwMode="auto">
          <a:xfrm>
            <a:off x="7200900" y="1928813"/>
            <a:ext cx="1800225" cy="1489075"/>
          </a:xfrm>
          <a:prstGeom prst="rect">
            <a:avLst/>
          </a:prstGeom>
          <a:noFill/>
          <a:ln w="9525">
            <a:noFill/>
            <a:miter lim="800000"/>
            <a:headEnd/>
            <a:tailEnd/>
          </a:ln>
        </p:spPr>
      </p:pic>
      <p:pic>
        <p:nvPicPr>
          <p:cNvPr id="16394" name="9 Imagen" descr="a321e500fc91113a.jpg"/>
          <p:cNvPicPr>
            <a:picLocks noChangeAspect="1"/>
          </p:cNvPicPr>
          <p:nvPr/>
        </p:nvPicPr>
        <p:blipFill>
          <a:blip r:embed="rId8" cstate="print"/>
          <a:srcRect/>
          <a:stretch>
            <a:fillRect/>
          </a:stretch>
        </p:blipFill>
        <p:spPr bwMode="auto">
          <a:xfrm>
            <a:off x="2428875" y="5346700"/>
            <a:ext cx="1928813" cy="1439863"/>
          </a:xfrm>
          <a:prstGeom prst="rect">
            <a:avLst/>
          </a:prstGeom>
          <a:noFill/>
          <a:ln w="9525">
            <a:noFill/>
            <a:miter lim="800000"/>
            <a:headEnd/>
            <a:tailEnd/>
          </a:ln>
        </p:spPr>
      </p:pic>
      <p:sp>
        <p:nvSpPr>
          <p:cNvPr id="11" name="10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Sensation of cold and heat</a:t>
            </a:r>
          </a:p>
        </p:txBody>
      </p:sp>
      <p:sp>
        <p:nvSpPr>
          <p:cNvPr id="17411" name="5 Rectángulo"/>
          <p:cNvSpPr>
            <a:spLocks noChangeArrowheads="1"/>
          </p:cNvSpPr>
          <p:nvPr/>
        </p:nvSpPr>
        <p:spPr bwMode="auto">
          <a:xfrm>
            <a:off x="0" y="857250"/>
            <a:ext cx="9144000" cy="708025"/>
          </a:xfrm>
          <a:prstGeom prst="rect">
            <a:avLst/>
          </a:prstGeom>
          <a:noFill/>
          <a:ln w="9525">
            <a:noFill/>
            <a:miter lim="800000"/>
            <a:headEnd/>
            <a:tailEnd/>
          </a:ln>
        </p:spPr>
        <p:txBody>
          <a:bodyPr>
            <a:spAutoFit/>
          </a:bodyPr>
          <a:lstStyle/>
          <a:p>
            <a:pPr algn="just"/>
            <a:r>
              <a:rPr lang="en-US" sz="2000"/>
              <a:t>The sensations of cold or heat are related to the speed with which energy leaves or enters our body.</a:t>
            </a:r>
            <a:endParaRPr lang="es-ES" sz="2000"/>
          </a:p>
        </p:txBody>
      </p:sp>
      <p:sp>
        <p:nvSpPr>
          <p:cNvPr id="9" name="8 Rectángulo"/>
          <p:cNvSpPr/>
          <p:nvPr/>
        </p:nvSpPr>
        <p:spPr>
          <a:xfrm>
            <a:off x="142875" y="1643063"/>
            <a:ext cx="8858250" cy="1938337"/>
          </a:xfrm>
          <a:prstGeom prst="rect">
            <a:avLst/>
          </a:prstGeom>
        </p:spPr>
        <p:txBody>
          <a:bodyPr>
            <a:spAutoFit/>
          </a:bodyPr>
          <a:lstStyle/>
          <a:p>
            <a:pPr algn="just">
              <a:defRPr/>
            </a:pPr>
            <a:r>
              <a:rPr lang="en-US" sz="2000" dirty="0"/>
              <a:t>To explain properly the sensation of heat and cold, we must take into account two factors:</a:t>
            </a:r>
          </a:p>
          <a:p>
            <a:pPr algn="just">
              <a:defRPr/>
            </a:pPr>
            <a:endParaRPr lang="en-US" sz="2000" dirty="0"/>
          </a:p>
          <a:p>
            <a:pPr marL="355600" indent="-355600" algn="just">
              <a:buFont typeface="Wingdings" pitchFamily="2" charset="2"/>
              <a:buChar char="q"/>
              <a:tabLst>
                <a:tab pos="88900" algn="l"/>
                <a:tab pos="355600" algn="l"/>
              </a:tabLst>
              <a:defRPr/>
            </a:pPr>
            <a:r>
              <a:rPr lang="en-US" sz="2000" dirty="0">
                <a:solidFill>
                  <a:schemeClr val="accent5">
                    <a:lumMod val="75000"/>
                  </a:schemeClr>
                </a:solidFill>
              </a:rPr>
              <a:t>The difference of temperature between the material that we are going to  touch and our body. </a:t>
            </a:r>
          </a:p>
          <a:p>
            <a:pPr algn="just">
              <a:buFont typeface="Wingdings" pitchFamily="2" charset="2"/>
              <a:buChar char="q"/>
              <a:tabLst>
                <a:tab pos="444500" algn="l"/>
              </a:tabLst>
              <a:defRPr/>
            </a:pPr>
            <a:r>
              <a:rPr lang="en-US" sz="2000" dirty="0">
                <a:solidFill>
                  <a:schemeClr val="accent5">
                    <a:lumMod val="75000"/>
                  </a:schemeClr>
                </a:solidFill>
              </a:rPr>
              <a:t>  The conductivity of the material.</a:t>
            </a:r>
            <a:endParaRPr lang="es-ES" sz="2000" dirty="0">
              <a:solidFill>
                <a:schemeClr val="accent5">
                  <a:lumMod val="75000"/>
                </a:schemeClr>
              </a:solidFill>
            </a:endParaRPr>
          </a:p>
        </p:txBody>
      </p:sp>
      <p:sp>
        <p:nvSpPr>
          <p:cNvPr id="17413" name="10 Rectángulo"/>
          <p:cNvSpPr>
            <a:spLocks noChangeArrowheads="1"/>
          </p:cNvSpPr>
          <p:nvPr/>
        </p:nvSpPr>
        <p:spPr bwMode="auto">
          <a:xfrm>
            <a:off x="0" y="3571875"/>
            <a:ext cx="9144000" cy="708025"/>
          </a:xfrm>
          <a:prstGeom prst="rect">
            <a:avLst/>
          </a:prstGeom>
          <a:noFill/>
          <a:ln w="9525">
            <a:noFill/>
            <a:miter lim="800000"/>
            <a:headEnd/>
            <a:tailEnd/>
          </a:ln>
        </p:spPr>
        <p:txBody>
          <a:bodyPr>
            <a:spAutoFit/>
          </a:bodyPr>
          <a:lstStyle/>
          <a:p>
            <a:pPr algn="just"/>
            <a:r>
              <a:rPr lang="en-US" sz="2000"/>
              <a:t>If the material is a good conductor, it favours the passage of energy and the sensation of cold or heat is large.</a:t>
            </a:r>
            <a:endParaRPr lang="es-ES" sz="2000"/>
          </a:p>
        </p:txBody>
      </p:sp>
      <p:sp>
        <p:nvSpPr>
          <p:cNvPr id="17414" name="13 Rectángulo"/>
          <p:cNvSpPr>
            <a:spLocks noChangeArrowheads="1"/>
          </p:cNvSpPr>
          <p:nvPr/>
        </p:nvSpPr>
        <p:spPr bwMode="auto">
          <a:xfrm>
            <a:off x="0" y="4451350"/>
            <a:ext cx="9144000" cy="923925"/>
          </a:xfrm>
          <a:prstGeom prst="rect">
            <a:avLst/>
          </a:prstGeom>
          <a:noFill/>
          <a:ln w="9525">
            <a:noFill/>
            <a:miter lim="800000"/>
            <a:headEnd/>
            <a:tailEnd/>
          </a:ln>
        </p:spPr>
        <p:txBody>
          <a:bodyPr>
            <a:spAutoFit/>
          </a:bodyPr>
          <a:lstStyle/>
          <a:p>
            <a:pPr algn="just"/>
            <a:r>
              <a:rPr lang="en-US"/>
              <a:t>The sensation of heat or cold depends not only on the temperature of the environment  which we are in, but also on the speed of the wind and the temperature and  humidity of the air.</a:t>
            </a:r>
            <a:endParaRPr lang="es-ES"/>
          </a:p>
        </p:txBody>
      </p:sp>
      <p:sp>
        <p:nvSpPr>
          <p:cNvPr id="16" name="15 Rectángulo"/>
          <p:cNvSpPr/>
          <p:nvPr/>
        </p:nvSpPr>
        <p:spPr>
          <a:xfrm>
            <a:off x="1571625" y="5500688"/>
            <a:ext cx="7143750" cy="646112"/>
          </a:xfrm>
          <a:prstGeom prst="rect">
            <a:avLst/>
          </a:prstGeom>
          <a:ln>
            <a:solidFill>
              <a:schemeClr val="accent5">
                <a:lumMod val="75000"/>
              </a:schemeClr>
            </a:solidFill>
          </a:ln>
        </p:spPr>
        <p:txBody>
          <a:bodyPr>
            <a:spAutoFit/>
          </a:bodyPr>
          <a:lstStyle/>
          <a:p>
            <a:pPr algn="just">
              <a:defRPr/>
            </a:pPr>
            <a:r>
              <a:rPr lang="en-US" dirty="0">
                <a:solidFill>
                  <a:schemeClr val="accent5">
                    <a:lumMod val="75000"/>
                  </a:schemeClr>
                </a:solidFill>
              </a:rPr>
              <a:t>A day in which the air temperature is </a:t>
            </a:r>
            <a:r>
              <a:rPr lang="es-ES" dirty="0">
                <a:solidFill>
                  <a:schemeClr val="accent5">
                    <a:lumMod val="75000"/>
                  </a:schemeClr>
                </a:solidFill>
              </a:rPr>
              <a:t>10 ºC </a:t>
            </a:r>
            <a:r>
              <a:rPr lang="en-US" dirty="0">
                <a:solidFill>
                  <a:schemeClr val="accent5">
                    <a:lumMod val="75000"/>
                  </a:schemeClr>
                </a:solidFill>
              </a:rPr>
              <a:t>and with wind of 25 km/h, the thermal sensation can be of </a:t>
            </a:r>
            <a:r>
              <a:rPr lang="es-ES" dirty="0">
                <a:solidFill>
                  <a:schemeClr val="accent5">
                    <a:lumMod val="75000"/>
                  </a:schemeClr>
                </a:solidFill>
              </a:rPr>
              <a:t>0 ºC.</a:t>
            </a:r>
          </a:p>
        </p:txBody>
      </p:sp>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71438" y="873125"/>
            <a:ext cx="9072562" cy="5632450"/>
          </a:xfrm>
          <a:prstGeom prst="rect">
            <a:avLst/>
          </a:prstGeom>
          <a:noFill/>
          <a:ln w="9525">
            <a:noFill/>
            <a:miter lim="800000"/>
            <a:headEnd/>
            <a:tailEnd/>
          </a:ln>
        </p:spPr>
        <p:txBody>
          <a:bodyPr anchor="ctr">
            <a:spAutoFit/>
          </a:bodyPr>
          <a:lstStyle/>
          <a:p>
            <a:pPr algn="just" eaLnBrk="0" hangingPunct="0">
              <a:defRPr/>
            </a:pPr>
            <a:r>
              <a:rPr lang="en-US" dirty="0"/>
              <a:t>The sources of energy can be non-renewable or renewable.</a:t>
            </a:r>
            <a:endParaRPr lang="es-ES" dirty="0"/>
          </a:p>
          <a:p>
            <a:pPr algn="just" eaLnBrk="0" hangingPunct="0">
              <a:defRPr/>
            </a:pPr>
            <a:endParaRPr lang="en-US" dirty="0"/>
          </a:p>
          <a:p>
            <a:pPr algn="just" eaLnBrk="0" hangingPunct="0">
              <a:defRPr/>
            </a:pPr>
            <a:r>
              <a:rPr lang="en-US" dirty="0"/>
              <a:t>The </a:t>
            </a:r>
            <a:r>
              <a:rPr lang="en-US" dirty="0">
                <a:solidFill>
                  <a:schemeClr val="accent5">
                    <a:lumMod val="75000"/>
                  </a:schemeClr>
                </a:solidFill>
              </a:rPr>
              <a:t>non-renewable</a:t>
            </a:r>
            <a:r>
              <a:rPr lang="en-US" dirty="0"/>
              <a:t> sources are limited and cannot be replaced when they run out while the </a:t>
            </a:r>
            <a:r>
              <a:rPr lang="en-US" dirty="0">
                <a:solidFill>
                  <a:schemeClr val="accent5">
                    <a:lumMod val="75000"/>
                  </a:schemeClr>
                </a:solidFill>
              </a:rPr>
              <a:t>renewable</a:t>
            </a:r>
            <a:r>
              <a:rPr lang="en-US" dirty="0"/>
              <a:t> sources can be replaced or used again and they will not run out, at least  for now.</a:t>
            </a:r>
            <a:endParaRPr lang="es-ES" dirty="0"/>
          </a:p>
          <a:p>
            <a:pPr algn="just" eaLnBrk="0" hangingPunct="0">
              <a:defRPr/>
            </a:pPr>
            <a:endParaRPr lang="en-US" dirty="0"/>
          </a:p>
          <a:p>
            <a:pPr algn="just" eaLnBrk="0" hangingPunct="0">
              <a:defRPr/>
            </a:pPr>
            <a:r>
              <a:rPr lang="en-US" dirty="0"/>
              <a:t>The main sources are non- renewable, in particular, fossil fuels: oil, coal and natural gas and uranium.</a:t>
            </a:r>
          </a:p>
          <a:p>
            <a:pPr algn="just" eaLnBrk="0" hangingPunct="0">
              <a:defRPr/>
            </a:pPr>
            <a:endParaRPr lang="en-US" dirty="0"/>
          </a:p>
          <a:p>
            <a:pPr algn="just" eaLnBrk="0" hangingPunct="0">
              <a:defRPr/>
            </a:pPr>
            <a:r>
              <a:rPr lang="en-US" dirty="0"/>
              <a:t>The environmental problems associated with these sources are well known: pollution, the most discussed problem of global warming and its exhaustion.</a:t>
            </a:r>
            <a:endParaRPr lang="es-ES" dirty="0"/>
          </a:p>
          <a:p>
            <a:pPr algn="just" eaLnBrk="0" hangingPunct="0">
              <a:defRPr/>
            </a:pPr>
            <a:endParaRPr lang="en-US" dirty="0"/>
          </a:p>
          <a:p>
            <a:pPr algn="just" eaLnBrk="0" hangingPunct="0">
              <a:defRPr/>
            </a:pPr>
            <a:r>
              <a:rPr lang="en-US" dirty="0"/>
              <a:t>Alternative sources are renewable energies such as</a:t>
            </a:r>
            <a:r>
              <a:rPr lang="en-GB" dirty="0"/>
              <a:t> hydraulic, solar, wind, geothermal, wave, tide, biomass. Unfortunately, renewable energies account for only a few per cent of the global energy consumption. Besides, they are unreliable, intermittent and relatively costly.</a:t>
            </a:r>
            <a:r>
              <a:rPr lang="en-US" dirty="0"/>
              <a:t> However, these sources, would allow us to obtain energy without emitting greenhouse gases and also would reduce our dependency on fossil fuels.</a:t>
            </a:r>
            <a:endParaRPr lang="es-ES" dirty="0"/>
          </a:p>
          <a:p>
            <a:pPr algn="just" eaLnBrk="0" hangingPunct="0">
              <a:defRPr/>
            </a:pPr>
            <a:endParaRPr lang="en-GB" dirty="0"/>
          </a:p>
          <a:p>
            <a:pPr algn="just" eaLnBrk="0" hangingPunct="0">
              <a:defRPr/>
            </a:pPr>
            <a:r>
              <a:rPr lang="en-GB" dirty="0"/>
              <a:t>Oil means a 50,3 % of the global energy, coal, a 15,2 %, natural gas, a 15,8 %, renewable energies, a 6,8 % and nuclear power, an 11,9 %.</a:t>
            </a:r>
            <a:endParaRPr lang="es-ES" dirty="0"/>
          </a:p>
        </p:txBody>
      </p:sp>
      <p:sp>
        <p:nvSpPr>
          <p:cNvPr id="18435"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Sources of energy</a:t>
            </a:r>
          </a:p>
        </p:txBody>
      </p:sp>
      <p:sp>
        <p:nvSpPr>
          <p:cNvPr id="4" name="3 Marcador de pie de página"/>
          <p:cNvSpPr>
            <a:spLocks noGrp="1"/>
          </p:cNvSpPr>
          <p:nvPr>
            <p:ph type="ftr" sz="quarter" idx="11"/>
          </p:nvPr>
        </p:nvSpPr>
        <p:spPr>
          <a:xfrm>
            <a:off x="3000375" y="6492875"/>
            <a:ext cx="2895600" cy="365125"/>
          </a:xfrm>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Sources of energy</a:t>
            </a:r>
          </a:p>
        </p:txBody>
      </p:sp>
      <p:grpSp>
        <p:nvGrpSpPr>
          <p:cNvPr id="19459" name="32 Grupo"/>
          <p:cNvGrpSpPr>
            <a:grpSpLocks/>
          </p:cNvGrpSpPr>
          <p:nvPr/>
        </p:nvGrpSpPr>
        <p:grpSpPr bwMode="auto">
          <a:xfrm>
            <a:off x="193675" y="642938"/>
            <a:ext cx="8736013" cy="6175375"/>
            <a:chOff x="285708" y="845090"/>
            <a:chExt cx="8736272" cy="6173610"/>
          </a:xfrm>
        </p:grpSpPr>
        <p:sp>
          <p:nvSpPr>
            <p:cNvPr id="5" name="4 Rectángulo"/>
            <p:cNvSpPr/>
            <p:nvPr/>
          </p:nvSpPr>
          <p:spPr>
            <a:xfrm>
              <a:off x="3530654" y="845090"/>
              <a:ext cx="2120963" cy="369781"/>
            </a:xfrm>
            <a:prstGeom prst="rect">
              <a:avLst/>
            </a:prstGeom>
            <a:ln w="28575">
              <a:solidFill>
                <a:schemeClr val="accent5">
                  <a:lumMod val="75000"/>
                </a:schemeClr>
              </a:solidFill>
            </a:ln>
          </p:spPr>
          <p:txBody>
            <a:bodyPr wrap="none">
              <a:spAutoFit/>
            </a:bodyPr>
            <a:lstStyle/>
            <a:p>
              <a:pPr>
                <a:defRPr/>
              </a:pPr>
              <a:r>
                <a:rPr lang="en-US" dirty="0">
                  <a:latin typeface="Arial" pitchFamily="34" charset="0"/>
                  <a:cs typeface="Arial" pitchFamily="34" charset="0"/>
                </a:rPr>
                <a:t>Sources of energy </a:t>
              </a:r>
              <a:endParaRPr lang="es-ES" dirty="0"/>
            </a:p>
          </p:txBody>
        </p:sp>
        <p:grpSp>
          <p:nvGrpSpPr>
            <p:cNvPr id="19462" name="16 Grupo"/>
            <p:cNvGrpSpPr>
              <a:grpSpLocks/>
            </p:cNvGrpSpPr>
            <p:nvPr/>
          </p:nvGrpSpPr>
          <p:grpSpPr bwMode="auto">
            <a:xfrm>
              <a:off x="1570810" y="1214422"/>
              <a:ext cx="6001586" cy="1215240"/>
              <a:chOff x="1570810" y="1214422"/>
              <a:chExt cx="6001586" cy="1215240"/>
            </a:xfrm>
          </p:grpSpPr>
          <p:cxnSp>
            <p:nvCxnSpPr>
              <p:cNvPr id="7" name="6 Conector recto"/>
              <p:cNvCxnSpPr/>
              <p:nvPr/>
            </p:nvCxnSpPr>
            <p:spPr>
              <a:xfrm rot="5400000">
                <a:off x="4286417" y="1500539"/>
                <a:ext cx="571337"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10800000">
                <a:off x="1582734" y="1786208"/>
                <a:ext cx="2989351"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572085" y="1786208"/>
                <a:ext cx="298776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1249451" y="2106791"/>
                <a:ext cx="642754" cy="1587"/>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a:off x="7250379" y="2106791"/>
                <a:ext cx="642754" cy="1587"/>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14 Rectángulo"/>
            <p:cNvSpPr/>
            <p:nvPr/>
          </p:nvSpPr>
          <p:spPr>
            <a:xfrm>
              <a:off x="965178" y="2428962"/>
              <a:ext cx="1339890" cy="369781"/>
            </a:xfrm>
            <a:prstGeom prst="rect">
              <a:avLst/>
            </a:prstGeom>
            <a:ln w="28575">
              <a:solidFill>
                <a:schemeClr val="accent5">
                  <a:lumMod val="75000"/>
                </a:schemeClr>
              </a:solidFill>
            </a:ln>
          </p:spPr>
          <p:txBody>
            <a:bodyPr wrap="none">
              <a:spAutoFit/>
            </a:bodyPr>
            <a:lstStyle/>
            <a:p>
              <a:pPr>
                <a:defRPr/>
              </a:pPr>
              <a:r>
                <a:rPr lang="en-US" dirty="0">
                  <a:latin typeface="Arial" pitchFamily="34" charset="0"/>
                  <a:cs typeface="Arial" pitchFamily="34" charset="0"/>
                </a:rPr>
                <a:t>Renewable</a:t>
              </a:r>
              <a:endParaRPr lang="es-ES" dirty="0"/>
            </a:p>
          </p:txBody>
        </p:sp>
        <p:sp>
          <p:nvSpPr>
            <p:cNvPr id="16" name="15 Rectángulo"/>
            <p:cNvSpPr/>
            <p:nvPr/>
          </p:nvSpPr>
          <p:spPr>
            <a:xfrm>
              <a:off x="6786714" y="2428962"/>
              <a:ext cx="1749477" cy="369781"/>
            </a:xfrm>
            <a:prstGeom prst="rect">
              <a:avLst/>
            </a:prstGeom>
            <a:ln w="28575">
              <a:solidFill>
                <a:schemeClr val="accent5">
                  <a:lumMod val="75000"/>
                </a:schemeClr>
              </a:solidFill>
            </a:ln>
          </p:spPr>
          <p:txBody>
            <a:bodyPr wrap="none">
              <a:spAutoFit/>
            </a:bodyPr>
            <a:lstStyle/>
            <a:p>
              <a:pPr>
                <a:defRPr/>
              </a:pPr>
              <a:r>
                <a:rPr lang="en-US" dirty="0">
                  <a:latin typeface="Arial" pitchFamily="34" charset="0"/>
                  <a:cs typeface="Arial" pitchFamily="34" charset="0"/>
                </a:rPr>
                <a:t>Non-renewable</a:t>
              </a:r>
              <a:endParaRPr lang="es-ES" dirty="0"/>
            </a:p>
          </p:txBody>
        </p:sp>
        <p:sp>
          <p:nvSpPr>
            <p:cNvPr id="18" name="17 Rectángulo"/>
            <p:cNvSpPr/>
            <p:nvPr/>
          </p:nvSpPr>
          <p:spPr>
            <a:xfrm>
              <a:off x="285708" y="3492283"/>
              <a:ext cx="2663904" cy="936357"/>
            </a:xfrm>
            <a:prstGeom prst="rect">
              <a:avLst/>
            </a:prstGeom>
            <a:ln w="28575">
              <a:solidFill>
                <a:schemeClr val="accent5">
                  <a:lumMod val="75000"/>
                </a:schemeClr>
              </a:solidFill>
            </a:ln>
          </p:spPr>
          <p:txBody>
            <a:bodyPr>
              <a:spAutoFit/>
            </a:bodyPr>
            <a:lstStyle/>
            <a:p>
              <a:pPr algn="just">
                <a:defRPr/>
              </a:pPr>
              <a:r>
                <a:rPr lang="en-US" dirty="0">
                  <a:latin typeface="Arial" pitchFamily="34" charset="0"/>
                  <a:cs typeface="Arial" pitchFamily="34" charset="0"/>
                </a:rPr>
                <a:t>They can be replaced or used again and they will not run out for now</a:t>
              </a:r>
              <a:endParaRPr lang="es-ES" dirty="0"/>
            </a:p>
          </p:txBody>
        </p:sp>
        <p:sp>
          <p:nvSpPr>
            <p:cNvPr id="19" name="18 Rectángulo"/>
            <p:cNvSpPr/>
            <p:nvPr/>
          </p:nvSpPr>
          <p:spPr>
            <a:xfrm>
              <a:off x="6358076" y="3492283"/>
              <a:ext cx="2663904" cy="936357"/>
            </a:xfrm>
            <a:prstGeom prst="rect">
              <a:avLst/>
            </a:prstGeom>
            <a:ln w="28575">
              <a:solidFill>
                <a:schemeClr val="accent5">
                  <a:lumMod val="75000"/>
                </a:schemeClr>
              </a:solidFill>
            </a:ln>
          </p:spPr>
          <p:txBody>
            <a:bodyPr>
              <a:spAutoFit/>
            </a:bodyPr>
            <a:lstStyle/>
            <a:p>
              <a:pPr algn="just">
                <a:defRPr/>
              </a:pPr>
              <a:r>
                <a:rPr lang="en-US" dirty="0">
                  <a:latin typeface="Arial" pitchFamily="34" charset="0"/>
                  <a:cs typeface="Arial" pitchFamily="34" charset="0"/>
                </a:rPr>
                <a:t>They are limited and cannot be replaced when they run out</a:t>
              </a:r>
              <a:endParaRPr lang="es-ES" dirty="0"/>
            </a:p>
          </p:txBody>
        </p:sp>
        <p:sp>
          <p:nvSpPr>
            <p:cNvPr id="18442" name="19 CuadroTexto"/>
            <p:cNvSpPr txBox="1">
              <a:spLocks noChangeArrowheads="1"/>
            </p:cNvSpPr>
            <p:nvPr/>
          </p:nvSpPr>
          <p:spPr bwMode="auto">
            <a:xfrm>
              <a:off x="4643525" y="1357705"/>
              <a:ext cx="900139" cy="368195"/>
            </a:xfrm>
            <a:prstGeom prst="rect">
              <a:avLst/>
            </a:prstGeom>
            <a:noFill/>
            <a:ln w="28575">
              <a:solidFill>
                <a:schemeClr val="accent5">
                  <a:lumMod val="75000"/>
                </a:schemeClr>
              </a:solidFill>
              <a:miter lim="800000"/>
              <a:headEnd/>
              <a:tailEnd/>
            </a:ln>
          </p:spPr>
          <p:txBody>
            <a:bodyPr>
              <a:spAutoFit/>
            </a:bodyPr>
            <a:lstStyle/>
            <a:p>
              <a:pPr>
                <a:defRPr/>
              </a:pPr>
              <a:r>
                <a:rPr lang="es-ES" dirty="0"/>
                <a:t>can be</a:t>
              </a:r>
            </a:p>
          </p:txBody>
        </p:sp>
        <p:cxnSp>
          <p:nvCxnSpPr>
            <p:cNvPr id="26" name="25 Conector recto de flecha"/>
            <p:cNvCxnSpPr/>
            <p:nvPr/>
          </p:nvCxnSpPr>
          <p:spPr>
            <a:xfrm rot="5400000">
              <a:off x="7251966" y="3178048"/>
              <a:ext cx="642753" cy="158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5400000">
              <a:off x="1249451" y="3178048"/>
              <a:ext cx="642753" cy="1587"/>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6358076" y="4999977"/>
              <a:ext cx="2663904" cy="1199807"/>
            </a:xfrm>
            <a:prstGeom prst="rect">
              <a:avLst/>
            </a:prstGeom>
            <a:noFill/>
            <a:ln w="28575">
              <a:solidFill>
                <a:schemeClr val="accent5">
                  <a:lumMod val="75000"/>
                </a:schemeClr>
              </a:solidFill>
            </a:ln>
          </p:spPr>
          <p:txBody>
            <a:bodyPr>
              <a:spAutoFit/>
            </a:bodyPr>
            <a:lstStyle/>
            <a:p>
              <a:pPr algn="ctr">
                <a:defRPr/>
              </a:pPr>
              <a:r>
                <a:rPr lang="es-ES" dirty="0"/>
                <a:t>Oil</a:t>
              </a:r>
            </a:p>
            <a:p>
              <a:pPr algn="ctr">
                <a:defRPr/>
              </a:pPr>
              <a:r>
                <a:rPr lang="es-ES" dirty="0"/>
                <a:t>Coal</a:t>
              </a:r>
            </a:p>
            <a:p>
              <a:pPr algn="ctr">
                <a:defRPr/>
              </a:pPr>
              <a:r>
                <a:rPr lang="es-ES" dirty="0"/>
                <a:t>Natural gas</a:t>
              </a:r>
            </a:p>
            <a:p>
              <a:pPr algn="ctr">
                <a:defRPr/>
              </a:pPr>
              <a:r>
                <a:rPr lang="es-ES" dirty="0"/>
                <a:t>Uranium</a:t>
              </a:r>
            </a:p>
          </p:txBody>
        </p:sp>
        <p:sp>
          <p:nvSpPr>
            <p:cNvPr id="30" name="29 CuadroTexto"/>
            <p:cNvSpPr txBox="1"/>
            <p:nvPr/>
          </p:nvSpPr>
          <p:spPr>
            <a:xfrm>
              <a:off x="285708" y="4987281"/>
              <a:ext cx="2663904" cy="2031419"/>
            </a:xfrm>
            <a:prstGeom prst="rect">
              <a:avLst/>
            </a:prstGeom>
            <a:noFill/>
            <a:ln w="28575">
              <a:solidFill>
                <a:schemeClr val="accent5">
                  <a:lumMod val="75000"/>
                </a:schemeClr>
              </a:solidFill>
            </a:ln>
          </p:spPr>
          <p:txBody>
            <a:bodyPr>
              <a:spAutoFit/>
            </a:bodyPr>
            <a:lstStyle/>
            <a:p>
              <a:pPr algn="ctr">
                <a:defRPr/>
              </a:pPr>
              <a:r>
                <a:rPr lang="es-ES" dirty="0"/>
                <a:t>Hydraulic</a:t>
              </a:r>
            </a:p>
            <a:p>
              <a:pPr algn="ctr">
                <a:defRPr/>
              </a:pPr>
              <a:r>
                <a:rPr lang="es-ES" dirty="0"/>
                <a:t>Solar</a:t>
              </a:r>
            </a:p>
            <a:p>
              <a:pPr algn="ctr">
                <a:defRPr/>
              </a:pPr>
              <a:r>
                <a:rPr lang="es-ES" dirty="0"/>
                <a:t>Wind</a:t>
              </a:r>
            </a:p>
            <a:p>
              <a:pPr algn="ctr">
                <a:defRPr/>
              </a:pPr>
              <a:r>
                <a:rPr lang="es-ES" dirty="0"/>
                <a:t>Geothermal</a:t>
              </a:r>
            </a:p>
            <a:p>
              <a:pPr algn="ctr">
                <a:defRPr/>
              </a:pPr>
              <a:r>
                <a:rPr lang="es-ES" dirty="0"/>
                <a:t>Wave</a:t>
              </a:r>
            </a:p>
            <a:p>
              <a:pPr algn="ctr">
                <a:defRPr/>
              </a:pPr>
              <a:r>
                <a:rPr lang="es-ES" dirty="0"/>
                <a:t>Tide</a:t>
              </a:r>
            </a:p>
            <a:p>
              <a:pPr algn="ctr">
                <a:defRPr/>
              </a:pPr>
              <a:r>
                <a:rPr lang="es-ES" dirty="0"/>
                <a:t>Biomass</a:t>
              </a:r>
            </a:p>
          </p:txBody>
        </p:sp>
        <p:cxnSp>
          <p:nvCxnSpPr>
            <p:cNvPr id="31" name="30 Conector recto de flecha"/>
            <p:cNvCxnSpPr/>
            <p:nvPr/>
          </p:nvCxnSpPr>
          <p:spPr>
            <a:xfrm rot="5400000">
              <a:off x="1284366" y="4715895"/>
              <a:ext cx="576097" cy="158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a:off x="7283707" y="4715895"/>
              <a:ext cx="576097" cy="1587"/>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2" name="21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Electrical energy</a:t>
            </a:r>
          </a:p>
        </p:txBody>
      </p:sp>
      <p:sp>
        <p:nvSpPr>
          <p:cNvPr id="20483" name="3 Rectángulo"/>
          <p:cNvSpPr>
            <a:spLocks noChangeArrowheads="1"/>
          </p:cNvSpPr>
          <p:nvPr/>
        </p:nvSpPr>
        <p:spPr bwMode="auto">
          <a:xfrm>
            <a:off x="0" y="785813"/>
            <a:ext cx="9144000" cy="646112"/>
          </a:xfrm>
          <a:prstGeom prst="rect">
            <a:avLst/>
          </a:prstGeom>
          <a:noFill/>
          <a:ln w="9525">
            <a:noFill/>
            <a:miter lim="800000"/>
            <a:headEnd/>
            <a:tailEnd/>
          </a:ln>
        </p:spPr>
        <p:txBody>
          <a:bodyPr>
            <a:spAutoFit/>
          </a:bodyPr>
          <a:lstStyle/>
          <a:p>
            <a:pPr algn="just"/>
            <a:r>
              <a:rPr lang="en-US"/>
              <a:t>We have a huge dependence of electrical energy. Refrigerators, washing machines, television, computers, cars, lighting, etc., need electrical energy to work.</a:t>
            </a:r>
            <a:endParaRPr lang="es-ES"/>
          </a:p>
        </p:txBody>
      </p:sp>
      <p:sp>
        <p:nvSpPr>
          <p:cNvPr id="20484" name="5 Rectángulo"/>
          <p:cNvSpPr>
            <a:spLocks noChangeArrowheads="1"/>
          </p:cNvSpPr>
          <p:nvPr/>
        </p:nvSpPr>
        <p:spPr bwMode="auto">
          <a:xfrm>
            <a:off x="0" y="1500188"/>
            <a:ext cx="9144000" cy="923925"/>
          </a:xfrm>
          <a:prstGeom prst="rect">
            <a:avLst/>
          </a:prstGeom>
          <a:noFill/>
          <a:ln w="9525">
            <a:noFill/>
            <a:miter lim="800000"/>
            <a:headEnd/>
            <a:tailEnd/>
          </a:ln>
        </p:spPr>
        <p:txBody>
          <a:bodyPr>
            <a:spAutoFit/>
          </a:bodyPr>
          <a:lstStyle/>
          <a:p>
            <a:pPr algn="just"/>
            <a:r>
              <a:rPr lang="en-US"/>
              <a:t>A generator is a device that transforms another kind of energy into electrical energy. The most important is the dynamo. The dynamo is a device for converting mechanical energy into electrical energy. </a:t>
            </a:r>
            <a:endParaRPr lang="es-ES"/>
          </a:p>
        </p:txBody>
      </p:sp>
      <p:sp>
        <p:nvSpPr>
          <p:cNvPr id="20485" name="7 Rectángulo"/>
          <p:cNvSpPr>
            <a:spLocks noChangeArrowheads="1"/>
          </p:cNvSpPr>
          <p:nvPr/>
        </p:nvSpPr>
        <p:spPr bwMode="auto">
          <a:xfrm>
            <a:off x="0" y="2500313"/>
            <a:ext cx="9144000" cy="646112"/>
          </a:xfrm>
          <a:prstGeom prst="rect">
            <a:avLst/>
          </a:prstGeom>
          <a:noFill/>
          <a:ln w="9525">
            <a:noFill/>
            <a:miter lim="800000"/>
            <a:headEnd/>
            <a:tailEnd/>
          </a:ln>
        </p:spPr>
        <p:txBody>
          <a:bodyPr>
            <a:spAutoFit/>
          </a:bodyPr>
          <a:lstStyle/>
          <a:p>
            <a:pPr algn="just"/>
            <a:r>
              <a:rPr lang="en-US"/>
              <a:t>The dynamo bases its operation in the property of producing electricity in a metal strand (wire) when it moves near a magnet or a magnet moves near a metal strand.</a:t>
            </a:r>
            <a:endParaRPr lang="es-ES"/>
          </a:p>
        </p:txBody>
      </p:sp>
      <p:sp>
        <p:nvSpPr>
          <p:cNvPr id="20486" name="12 Rectángulo"/>
          <p:cNvSpPr>
            <a:spLocks noChangeArrowheads="1"/>
          </p:cNvSpPr>
          <p:nvPr/>
        </p:nvSpPr>
        <p:spPr bwMode="auto">
          <a:xfrm>
            <a:off x="0" y="3214688"/>
            <a:ext cx="9144000" cy="646112"/>
          </a:xfrm>
          <a:prstGeom prst="rect">
            <a:avLst/>
          </a:prstGeom>
          <a:noFill/>
          <a:ln w="9525">
            <a:noFill/>
            <a:miter lim="800000"/>
            <a:headEnd/>
            <a:tailEnd/>
          </a:ln>
        </p:spPr>
        <p:txBody>
          <a:bodyPr>
            <a:spAutoFit/>
          </a:bodyPr>
          <a:lstStyle/>
          <a:p>
            <a:pPr algn="just"/>
            <a:r>
              <a:rPr lang="en-US"/>
              <a:t>Other generators are batteries that transform the internal energy into electrical energy and photovoltaic cells, that transforms luminous energy into electrical energy.</a:t>
            </a:r>
            <a:endParaRPr lang="es-ES"/>
          </a:p>
        </p:txBody>
      </p:sp>
      <p:sp>
        <p:nvSpPr>
          <p:cNvPr id="20487" name="14 Rectángulo"/>
          <p:cNvSpPr>
            <a:spLocks noChangeArrowheads="1"/>
          </p:cNvSpPr>
          <p:nvPr/>
        </p:nvSpPr>
        <p:spPr bwMode="auto">
          <a:xfrm>
            <a:off x="5429250" y="4429125"/>
            <a:ext cx="3500438" cy="2032000"/>
          </a:xfrm>
          <a:prstGeom prst="rect">
            <a:avLst/>
          </a:prstGeom>
          <a:noFill/>
          <a:ln w="9525">
            <a:noFill/>
            <a:miter lim="800000"/>
            <a:headEnd/>
            <a:tailEnd/>
          </a:ln>
        </p:spPr>
        <p:txBody>
          <a:bodyPr>
            <a:spAutoFit/>
          </a:bodyPr>
          <a:lstStyle/>
          <a:p>
            <a:pPr algn="just"/>
            <a:r>
              <a:rPr lang="en-US"/>
              <a:t>Electricity production is based on getting that a coil turn respect to a magnet in the dynamo, and the way to achieve this, it is what differentiates the various types of power stations or power plants.</a:t>
            </a:r>
            <a:endParaRPr lang="es-ES"/>
          </a:p>
        </p:txBody>
      </p:sp>
      <p:grpSp>
        <p:nvGrpSpPr>
          <p:cNvPr id="20488" name="12 Grupo"/>
          <p:cNvGrpSpPr>
            <a:grpSpLocks/>
          </p:cNvGrpSpPr>
          <p:nvPr/>
        </p:nvGrpSpPr>
        <p:grpSpPr bwMode="auto">
          <a:xfrm>
            <a:off x="214313" y="4214813"/>
            <a:ext cx="4929187" cy="2349500"/>
            <a:chOff x="214314" y="4214818"/>
            <a:chExt cx="4929190" cy="2349897"/>
          </a:xfrm>
        </p:grpSpPr>
        <p:grpSp>
          <p:nvGrpSpPr>
            <p:cNvPr id="20490" name="10 Grupo"/>
            <p:cNvGrpSpPr>
              <a:grpSpLocks/>
            </p:cNvGrpSpPr>
            <p:nvPr/>
          </p:nvGrpSpPr>
          <p:grpSpPr bwMode="auto">
            <a:xfrm>
              <a:off x="214314" y="4214818"/>
              <a:ext cx="4929190" cy="2349897"/>
              <a:chOff x="214314" y="4214818"/>
              <a:chExt cx="4929190" cy="2349897"/>
            </a:xfrm>
          </p:grpSpPr>
          <p:pic>
            <p:nvPicPr>
              <p:cNvPr id="20492" name="8 Imagen" descr="alternador.jpg"/>
              <p:cNvPicPr>
                <a:picLocks noChangeAspect="1"/>
              </p:cNvPicPr>
              <p:nvPr/>
            </p:nvPicPr>
            <p:blipFill>
              <a:blip r:embed="rId3" cstate="print"/>
              <a:srcRect/>
              <a:stretch>
                <a:fillRect/>
              </a:stretch>
            </p:blipFill>
            <p:spPr bwMode="auto">
              <a:xfrm>
                <a:off x="214314" y="4214818"/>
                <a:ext cx="4929190" cy="2349897"/>
              </a:xfrm>
              <a:prstGeom prst="rect">
                <a:avLst/>
              </a:prstGeom>
              <a:noFill/>
              <a:ln w="9525">
                <a:noFill/>
                <a:miter lim="800000"/>
                <a:headEnd/>
                <a:tailEnd/>
              </a:ln>
            </p:spPr>
          </p:pic>
          <p:sp>
            <p:nvSpPr>
              <p:cNvPr id="10" name="9 Rectángulo"/>
              <p:cNvSpPr/>
              <p:nvPr/>
            </p:nvSpPr>
            <p:spPr>
              <a:xfrm>
                <a:off x="4572004" y="4714964"/>
                <a:ext cx="571500" cy="1000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
          <p:nvSpPr>
            <p:cNvPr id="12" name="11 Elipse"/>
            <p:cNvSpPr/>
            <p:nvPr/>
          </p:nvSpPr>
          <p:spPr>
            <a:xfrm>
              <a:off x="4500567" y="5143662"/>
              <a:ext cx="142875" cy="142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
        <p:nvSpPr>
          <p:cNvPr id="13" name="12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3 Imagen" descr="coalart.gif"/>
          <p:cNvPicPr>
            <a:picLocks noChangeAspect="1"/>
          </p:cNvPicPr>
          <p:nvPr/>
        </p:nvPicPr>
        <p:blipFill>
          <a:blip r:embed="rId3" cstate="print"/>
          <a:srcRect/>
          <a:stretch>
            <a:fillRect/>
          </a:stretch>
        </p:blipFill>
        <p:spPr bwMode="auto">
          <a:xfrm>
            <a:off x="327025" y="763588"/>
            <a:ext cx="3779838" cy="2339975"/>
          </a:xfrm>
          <a:prstGeom prst="rect">
            <a:avLst/>
          </a:prstGeom>
          <a:noFill/>
          <a:ln w="9525">
            <a:noFill/>
            <a:miter lim="800000"/>
            <a:headEnd/>
            <a:tailEnd/>
          </a:ln>
        </p:spPr>
      </p:pic>
      <p:sp>
        <p:nvSpPr>
          <p:cNvPr id="21507"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Thermal power plant and nuclear power plant</a:t>
            </a:r>
          </a:p>
        </p:txBody>
      </p:sp>
      <p:pic>
        <p:nvPicPr>
          <p:cNvPr id="21508" name="Picture 2" descr="http://www.ntanet.net/FermiNuclearPowerPlant_Full.jpg"/>
          <p:cNvPicPr>
            <a:picLocks noChangeAspect="1" noChangeArrowheads="1"/>
          </p:cNvPicPr>
          <p:nvPr/>
        </p:nvPicPr>
        <p:blipFill>
          <a:blip r:embed="rId4" cstate="print"/>
          <a:srcRect/>
          <a:stretch>
            <a:fillRect/>
          </a:stretch>
        </p:blipFill>
        <p:spPr bwMode="auto">
          <a:xfrm>
            <a:off x="5786438" y="4370388"/>
            <a:ext cx="3000375" cy="2435225"/>
          </a:xfrm>
          <a:prstGeom prst="rect">
            <a:avLst/>
          </a:prstGeom>
          <a:noFill/>
          <a:ln w="9525">
            <a:noFill/>
            <a:miter lim="800000"/>
            <a:headEnd/>
            <a:tailEnd/>
          </a:ln>
        </p:spPr>
      </p:pic>
      <p:pic>
        <p:nvPicPr>
          <p:cNvPr id="21509" name="Picture 25" descr="Diagram showing how a pressurised water reactor works"/>
          <p:cNvPicPr>
            <a:picLocks noChangeAspect="1" noChangeArrowheads="1"/>
          </p:cNvPicPr>
          <p:nvPr/>
        </p:nvPicPr>
        <p:blipFill>
          <a:blip r:embed="rId5" cstate="print"/>
          <a:srcRect/>
          <a:stretch>
            <a:fillRect/>
          </a:stretch>
        </p:blipFill>
        <p:spPr bwMode="auto">
          <a:xfrm>
            <a:off x="71438" y="4929188"/>
            <a:ext cx="5537200" cy="1857375"/>
          </a:xfrm>
          <a:prstGeom prst="rect">
            <a:avLst/>
          </a:prstGeom>
          <a:noFill/>
          <a:ln w="9525">
            <a:noFill/>
            <a:miter lim="800000"/>
            <a:headEnd/>
            <a:tailEnd/>
          </a:ln>
        </p:spPr>
      </p:pic>
      <p:sp>
        <p:nvSpPr>
          <p:cNvPr id="8" name="Text Box 12"/>
          <p:cNvSpPr txBox="1">
            <a:spLocks noChangeArrowheads="1"/>
          </p:cNvSpPr>
          <p:nvPr/>
        </p:nvSpPr>
        <p:spPr bwMode="auto">
          <a:xfrm>
            <a:off x="2500313" y="4978400"/>
            <a:ext cx="3143250" cy="307975"/>
          </a:xfrm>
          <a:prstGeom prst="rect">
            <a:avLst/>
          </a:prstGeom>
          <a:noFill/>
          <a:ln w="9525">
            <a:noFill/>
            <a:miter lim="800000"/>
            <a:headEnd/>
            <a:tailEnd/>
          </a:ln>
        </p:spPr>
        <p:txBody>
          <a:bodyPr>
            <a:spAutoFit/>
          </a:bodyPr>
          <a:lstStyle/>
          <a:p>
            <a:pPr>
              <a:spcBef>
                <a:spcPct val="50000"/>
              </a:spcBef>
              <a:defRPr/>
            </a:pPr>
            <a:r>
              <a:rPr lang="en-GB" sz="1400" dirty="0">
                <a:solidFill>
                  <a:schemeClr val="accent5">
                    <a:lumMod val="75000"/>
                  </a:schemeClr>
                </a:solidFill>
                <a:latin typeface="Arial" pitchFamily="34" charset="0"/>
                <a:cs typeface="Arial" pitchFamily="34" charset="0"/>
              </a:rPr>
              <a:t>Fuel rods</a:t>
            </a:r>
            <a:r>
              <a:rPr lang="en-GB" sz="1400" dirty="0">
                <a:latin typeface="Arial" pitchFamily="34" charset="0"/>
                <a:cs typeface="Arial" pitchFamily="34" charset="0"/>
              </a:rPr>
              <a:t> contain enriched </a:t>
            </a:r>
            <a:r>
              <a:rPr lang="en-GB" sz="1400" dirty="0">
                <a:solidFill>
                  <a:schemeClr val="accent5">
                    <a:lumMod val="75000"/>
                  </a:schemeClr>
                </a:solidFill>
                <a:latin typeface="Arial" pitchFamily="34" charset="0"/>
                <a:cs typeface="Arial" pitchFamily="34" charset="0"/>
              </a:rPr>
              <a:t>uranium</a:t>
            </a:r>
            <a:r>
              <a:rPr lang="en-GB" sz="1400" dirty="0">
                <a:latin typeface="Arial" pitchFamily="34" charset="0"/>
                <a:cs typeface="Arial" pitchFamily="34" charset="0"/>
              </a:rPr>
              <a:t>.</a:t>
            </a:r>
            <a:endParaRPr lang="en-GB" sz="1400" dirty="0">
              <a:solidFill>
                <a:schemeClr val="accent5">
                  <a:lumMod val="75000"/>
                </a:schemeClr>
              </a:solidFill>
              <a:latin typeface="Arial" pitchFamily="34" charset="0"/>
              <a:cs typeface="Arial" pitchFamily="34" charset="0"/>
            </a:endParaRPr>
          </a:p>
        </p:txBody>
      </p:sp>
      <p:sp>
        <p:nvSpPr>
          <p:cNvPr id="21511" name="11 Rectángulo"/>
          <p:cNvSpPr>
            <a:spLocks noChangeArrowheads="1"/>
          </p:cNvSpPr>
          <p:nvPr/>
        </p:nvSpPr>
        <p:spPr bwMode="auto">
          <a:xfrm>
            <a:off x="0" y="3219450"/>
            <a:ext cx="9144000" cy="831850"/>
          </a:xfrm>
          <a:prstGeom prst="rect">
            <a:avLst/>
          </a:prstGeom>
          <a:noFill/>
          <a:ln w="9525">
            <a:noFill/>
            <a:miter lim="800000"/>
            <a:headEnd/>
            <a:tailEnd/>
          </a:ln>
        </p:spPr>
        <p:txBody>
          <a:bodyPr>
            <a:spAutoFit/>
          </a:bodyPr>
          <a:lstStyle/>
          <a:p>
            <a:pPr algn="just"/>
            <a:r>
              <a:rPr lang="en-US" sz="1600"/>
              <a:t>Thermal power stations burn fuel: oil, coal or natural gas and steam at high pressure occurs. This steam, rotates the blades of a turbine and the turbine rotates the dynamo that produces electrical energy.</a:t>
            </a:r>
            <a:endParaRPr lang="es-ES" sz="1600"/>
          </a:p>
        </p:txBody>
      </p:sp>
      <p:pic>
        <p:nvPicPr>
          <p:cNvPr id="21512" name="13 Imagen" descr="851_1_full.jpg"/>
          <p:cNvPicPr>
            <a:picLocks noChangeAspect="1"/>
          </p:cNvPicPr>
          <p:nvPr/>
        </p:nvPicPr>
        <p:blipFill>
          <a:blip r:embed="rId6" cstate="print"/>
          <a:srcRect/>
          <a:stretch>
            <a:fillRect/>
          </a:stretch>
        </p:blipFill>
        <p:spPr bwMode="auto">
          <a:xfrm>
            <a:off x="4857750" y="735013"/>
            <a:ext cx="3600450" cy="2384425"/>
          </a:xfrm>
          <a:prstGeom prst="rect">
            <a:avLst/>
          </a:prstGeom>
          <a:noFill/>
          <a:ln w="9525">
            <a:noFill/>
            <a:miter lim="800000"/>
            <a:headEnd/>
            <a:tailEnd/>
          </a:ln>
        </p:spPr>
      </p:pic>
      <p:sp>
        <p:nvSpPr>
          <p:cNvPr id="21513" name="15 Rectángulo"/>
          <p:cNvSpPr>
            <a:spLocks noChangeArrowheads="1"/>
          </p:cNvSpPr>
          <p:nvPr/>
        </p:nvSpPr>
        <p:spPr bwMode="auto">
          <a:xfrm>
            <a:off x="0" y="3997325"/>
            <a:ext cx="5715000" cy="830263"/>
          </a:xfrm>
          <a:prstGeom prst="rect">
            <a:avLst/>
          </a:prstGeom>
          <a:noFill/>
          <a:ln w="9525">
            <a:noFill/>
            <a:miter lim="800000"/>
            <a:headEnd/>
            <a:tailEnd/>
          </a:ln>
        </p:spPr>
        <p:txBody>
          <a:bodyPr>
            <a:spAutoFit/>
          </a:bodyPr>
          <a:lstStyle/>
          <a:p>
            <a:pPr algn="just"/>
            <a:r>
              <a:rPr lang="en-US" sz="1600"/>
              <a:t>Nuclear power plants obtain the energy to produce steam at high pressure,  from nuclear processes. From this moment, they works  like a thermal power plant.</a:t>
            </a:r>
            <a:endParaRPr lang="es-ES" sz="1600"/>
          </a:p>
        </p:txBody>
      </p:sp>
      <p:sp>
        <p:nvSpPr>
          <p:cNvPr id="10" name="9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Rectángulo"/>
          <p:cNvSpPr>
            <a:spLocks noChangeArrowheads="1"/>
          </p:cNvSpPr>
          <p:nvPr/>
        </p:nvSpPr>
        <p:spPr bwMode="auto">
          <a:xfrm>
            <a:off x="428625" y="285750"/>
            <a:ext cx="8286750" cy="6494463"/>
          </a:xfrm>
          <a:prstGeom prst="rect">
            <a:avLst/>
          </a:prstGeom>
          <a:noFill/>
          <a:ln w="28575">
            <a:solidFill>
              <a:schemeClr val="accent5">
                <a:lumMod val="75000"/>
              </a:schemeClr>
            </a:solidFill>
            <a:miter lim="800000"/>
            <a:headEnd/>
            <a:tailEnd/>
          </a:ln>
        </p:spPr>
        <p:txBody>
          <a:bodyPr>
            <a:spAutoFit/>
          </a:bodyPr>
          <a:lstStyle/>
          <a:p>
            <a:pPr marL="342900" indent="-342900" algn="just">
              <a:buFont typeface="Calibri" pitchFamily="34" charset="0"/>
              <a:buAutoNum type="arabicPeriod"/>
              <a:defRPr/>
            </a:pPr>
            <a:r>
              <a:rPr lang="en-US" sz="1600" dirty="0"/>
              <a:t>To know that energy is not something material.</a:t>
            </a:r>
          </a:p>
          <a:p>
            <a:pPr marL="342900" indent="-342900" algn="just">
              <a:buFont typeface="Calibri" pitchFamily="34" charset="0"/>
              <a:buAutoNum type="arabicPeriod"/>
              <a:defRPr/>
            </a:pPr>
            <a:r>
              <a:rPr lang="en-US" sz="1600" dirty="0"/>
              <a:t>To know that energy  is a property of the objects or systems that is related with their ability to produce changes in themselves or in other objects or systems.</a:t>
            </a:r>
          </a:p>
          <a:p>
            <a:pPr marL="342900" indent="-342900" algn="just">
              <a:buFont typeface="Calibri" pitchFamily="34" charset="0"/>
              <a:buAutoNum type="arabicPeriod"/>
              <a:defRPr/>
            </a:pPr>
            <a:r>
              <a:rPr lang="en-US" sz="1600" dirty="0"/>
              <a:t>To know that the unit of the international system of energy is the Joule (J) and to know that another unit of energy is the calorie (cal) that is equivalent to 4,18 joules.</a:t>
            </a:r>
          </a:p>
          <a:p>
            <a:pPr marL="342900" indent="-342900" algn="just">
              <a:buFont typeface="Calibri" pitchFamily="34" charset="0"/>
              <a:buAutoNum type="arabicPeriod"/>
              <a:defRPr/>
            </a:pPr>
            <a:r>
              <a:rPr lang="en-US" sz="1600" dirty="0"/>
              <a:t>To know how to calculate the kinetic energy of an object, known its mass and speed.</a:t>
            </a:r>
            <a:endParaRPr lang="es-ES" sz="1600" dirty="0"/>
          </a:p>
          <a:p>
            <a:pPr marL="342900" indent="-342900" algn="just">
              <a:buFont typeface="Calibri" pitchFamily="34" charset="0"/>
              <a:buAutoNum type="arabicPeriod"/>
              <a:defRPr/>
            </a:pPr>
            <a:r>
              <a:rPr lang="en-US" sz="1600" dirty="0"/>
              <a:t>To know how to calculate the gravitational potential energy of an object, knowing its weight and height.</a:t>
            </a:r>
          </a:p>
          <a:p>
            <a:pPr marL="342900" indent="-342900" algn="just">
              <a:buFont typeface="Calibri" pitchFamily="34" charset="0"/>
              <a:buAutoNum type="arabicPeriod"/>
              <a:defRPr/>
            </a:pPr>
            <a:r>
              <a:rPr lang="en-US" sz="1600" dirty="0"/>
              <a:t>To know the meaning of calorific value of a fuel.</a:t>
            </a:r>
          </a:p>
          <a:p>
            <a:pPr marL="342900" indent="-342900" algn="just">
              <a:buFont typeface="Calibri" pitchFamily="34" charset="0"/>
              <a:buAutoNum type="arabicPeriod"/>
              <a:defRPr/>
            </a:pPr>
            <a:r>
              <a:rPr lang="en-US" sz="1600" dirty="0"/>
              <a:t>To know that energy is always the same in any transformation ( it retains), that is, that the sum of the energies of  the systems at the beginning of the transformation is equal to the sum of the energies of the systems  at the end.</a:t>
            </a:r>
          </a:p>
          <a:p>
            <a:pPr marL="342900" indent="-342900" algn="just">
              <a:buFont typeface="Calibri" pitchFamily="34" charset="0"/>
              <a:buAutoNum type="arabicPeriod"/>
              <a:defRPr/>
            </a:pPr>
            <a:r>
              <a:rPr lang="en-US" sz="1600" dirty="0"/>
              <a:t>To know how to describe the physical and chemical transformations that systems suffer  as well as the changes of energy associated with them.</a:t>
            </a:r>
          </a:p>
          <a:p>
            <a:pPr marL="342900" indent="-342900" algn="just">
              <a:buFont typeface="Calibri" pitchFamily="34" charset="0"/>
              <a:buAutoNum type="arabicPeriod"/>
              <a:defRPr/>
            </a:pPr>
            <a:r>
              <a:rPr lang="en-US" sz="1600" dirty="0"/>
              <a:t>To know how to apply the principle of conservation of energy in a qualitative manner.</a:t>
            </a:r>
          </a:p>
          <a:p>
            <a:pPr marL="342900" indent="-342900" algn="just">
              <a:buFont typeface="Calibri" pitchFamily="34" charset="0"/>
              <a:buAutoNum type="arabicPeriod"/>
              <a:defRPr/>
            </a:pPr>
            <a:r>
              <a:rPr lang="en-US" sz="1600" dirty="0"/>
              <a:t>To know that when we use the energy for some process, it loses utility, that is, it degrades.</a:t>
            </a:r>
          </a:p>
          <a:p>
            <a:pPr marL="342900" indent="-342900" algn="just">
              <a:buFont typeface="Calibri" pitchFamily="34" charset="0"/>
              <a:buAutoNum type="arabicPeriod"/>
              <a:defRPr/>
            </a:pPr>
            <a:r>
              <a:rPr lang="en-US" sz="1600" dirty="0"/>
              <a:t>To know that heat is the energy transferred between two objects or systems due to a difference of temperature between two objects or systems and to know that the objects don’t have heat.</a:t>
            </a:r>
          </a:p>
          <a:p>
            <a:pPr marL="342900" indent="-342900" algn="just">
              <a:buFont typeface="Calibri" pitchFamily="34" charset="0"/>
              <a:buAutoNum type="arabicPeriod"/>
              <a:defRPr/>
            </a:pPr>
            <a:r>
              <a:rPr lang="en-US" sz="1600" dirty="0"/>
              <a:t>To know that the dilation and contraction processes occur in all the states of matter.</a:t>
            </a:r>
          </a:p>
          <a:p>
            <a:pPr marL="342900" indent="-342900" algn="just">
              <a:buFont typeface="Calibri" pitchFamily="34" charset="0"/>
              <a:buAutoNum type="arabicPeriod"/>
              <a:defRPr/>
            </a:pPr>
            <a:r>
              <a:rPr lang="en-US" sz="1600" dirty="0"/>
              <a:t> To know the value assigned to fixed points of the Kelvin and Celsius scales.</a:t>
            </a:r>
          </a:p>
          <a:p>
            <a:pPr marL="342900" indent="-342900" algn="just">
              <a:buFont typeface="Calibri" pitchFamily="34" charset="0"/>
              <a:buAutoNum type="arabicPeriod"/>
              <a:defRPr/>
            </a:pPr>
            <a:r>
              <a:rPr lang="en-US" sz="1600" dirty="0"/>
              <a:t>To know the meaning of thermal conductor and thermal insulator.</a:t>
            </a:r>
          </a:p>
          <a:p>
            <a:pPr marL="342900" indent="-342900" algn="just">
              <a:buFont typeface="Calibri" pitchFamily="34" charset="0"/>
              <a:buAutoNum type="arabicPeriod"/>
              <a:defRPr/>
            </a:pPr>
            <a:r>
              <a:rPr lang="en-US" sz="1600" dirty="0"/>
              <a:t>To know how to explain the difference between renewable and non renewable energy sources. </a:t>
            </a:r>
          </a:p>
          <a:p>
            <a:pPr marL="342900" indent="-342900" algn="just">
              <a:buFont typeface="Calibri" pitchFamily="34" charset="0"/>
              <a:buAutoNum type="arabicPeriod"/>
              <a:defRPr/>
            </a:pPr>
            <a:r>
              <a:rPr lang="en-US" sz="1600" dirty="0"/>
              <a:t>To know how to explain how electricity is produced.</a:t>
            </a:r>
          </a:p>
        </p:txBody>
      </p:sp>
      <p:sp>
        <p:nvSpPr>
          <p:cNvPr id="3075" name="2 CuadroTexto"/>
          <p:cNvSpPr txBox="1">
            <a:spLocks noChangeArrowheads="1"/>
          </p:cNvSpPr>
          <p:nvPr/>
        </p:nvSpPr>
        <p:spPr bwMode="auto">
          <a:xfrm>
            <a:off x="357188" y="-71438"/>
            <a:ext cx="1643062" cy="461963"/>
          </a:xfrm>
          <a:prstGeom prst="rect">
            <a:avLst/>
          </a:prstGeom>
          <a:noFill/>
          <a:ln w="9525">
            <a:noFill/>
            <a:miter lim="800000"/>
            <a:headEnd/>
            <a:tailEnd/>
          </a:ln>
        </p:spPr>
        <p:txBody>
          <a:bodyPr>
            <a:spAutoFit/>
          </a:bodyPr>
          <a:lstStyle/>
          <a:p>
            <a:pPr>
              <a:defRPr/>
            </a:pPr>
            <a:r>
              <a:rPr lang="en-US" sz="2400" dirty="0">
                <a:solidFill>
                  <a:schemeClr val="accent5">
                    <a:lumMod val="75000"/>
                  </a:schemeClr>
                </a:solidFill>
              </a:rPr>
              <a:t>Objectives</a:t>
            </a:r>
            <a:endParaRPr lang="es-ES" sz="2400" dirty="0">
              <a:solidFill>
                <a:schemeClr val="accent5">
                  <a:lumMod val="75000"/>
                </a:schemeClr>
              </a:solidFill>
            </a:endParaRPr>
          </a:p>
        </p:txBody>
      </p:sp>
      <p:sp>
        <p:nvSpPr>
          <p:cNvPr id="4" name="3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Hydroelectric power plant</a:t>
            </a:r>
          </a:p>
        </p:txBody>
      </p:sp>
      <p:sp>
        <p:nvSpPr>
          <p:cNvPr id="22531" name="6 Rectángulo"/>
          <p:cNvSpPr>
            <a:spLocks noChangeArrowheads="1"/>
          </p:cNvSpPr>
          <p:nvPr/>
        </p:nvSpPr>
        <p:spPr bwMode="auto">
          <a:xfrm>
            <a:off x="0" y="857250"/>
            <a:ext cx="9144000" cy="1016000"/>
          </a:xfrm>
          <a:prstGeom prst="rect">
            <a:avLst/>
          </a:prstGeom>
          <a:noFill/>
          <a:ln w="9525">
            <a:noFill/>
            <a:miter lim="800000"/>
            <a:headEnd/>
            <a:tailEnd/>
          </a:ln>
        </p:spPr>
        <p:txBody>
          <a:bodyPr>
            <a:spAutoFit/>
          </a:bodyPr>
          <a:lstStyle/>
          <a:p>
            <a:pPr algn="just"/>
            <a:r>
              <a:rPr lang="en-US" sz="2000"/>
              <a:t>Hydraulic energy is the energy that water has that runs through the mountains, streams and rivers. To obtain hydraulic energy, reservoirs are constructed to store the water at a great height.</a:t>
            </a:r>
            <a:endParaRPr lang="es-ES" sz="2000"/>
          </a:p>
        </p:txBody>
      </p:sp>
      <p:sp>
        <p:nvSpPr>
          <p:cNvPr id="22532" name="7 Rectángulo"/>
          <p:cNvSpPr>
            <a:spLocks noChangeArrowheads="1"/>
          </p:cNvSpPr>
          <p:nvPr/>
        </p:nvSpPr>
        <p:spPr bwMode="auto">
          <a:xfrm>
            <a:off x="0" y="5286375"/>
            <a:ext cx="9144000" cy="923925"/>
          </a:xfrm>
          <a:prstGeom prst="rect">
            <a:avLst/>
          </a:prstGeom>
          <a:noFill/>
          <a:ln w="9525">
            <a:noFill/>
            <a:miter lim="800000"/>
            <a:headEnd/>
            <a:tailEnd/>
          </a:ln>
        </p:spPr>
        <p:txBody>
          <a:bodyPr>
            <a:spAutoFit/>
          </a:bodyPr>
          <a:lstStyle/>
          <a:p>
            <a:pPr algn="just"/>
            <a:r>
              <a:rPr lang="en-US"/>
              <a:t>The gravitational potential energy of the water is transformed into mechanical energy when the turbines blades, placed at the bottom of the dam, are moved by the water. The dynamos are moved by these turbines, producing electrical energy.</a:t>
            </a:r>
            <a:endParaRPr lang="es-ES"/>
          </a:p>
        </p:txBody>
      </p:sp>
      <p:pic>
        <p:nvPicPr>
          <p:cNvPr id="22533" name="9 Imagen" descr="hydroelectric.jpg"/>
          <p:cNvPicPr>
            <a:picLocks noChangeAspect="1"/>
          </p:cNvPicPr>
          <p:nvPr/>
        </p:nvPicPr>
        <p:blipFill>
          <a:blip r:embed="rId3" cstate="print"/>
          <a:srcRect/>
          <a:stretch>
            <a:fillRect/>
          </a:stretch>
        </p:blipFill>
        <p:spPr bwMode="auto">
          <a:xfrm>
            <a:off x="5357813" y="2000250"/>
            <a:ext cx="2952750" cy="2998788"/>
          </a:xfrm>
          <a:prstGeom prst="rect">
            <a:avLst/>
          </a:prstGeom>
          <a:noFill/>
          <a:ln w="9525">
            <a:noFill/>
            <a:miter lim="800000"/>
            <a:headEnd/>
            <a:tailEnd/>
          </a:ln>
        </p:spPr>
      </p:pic>
      <p:grpSp>
        <p:nvGrpSpPr>
          <p:cNvPr id="22534" name="14 Grupo"/>
          <p:cNvGrpSpPr>
            <a:grpSpLocks/>
          </p:cNvGrpSpPr>
          <p:nvPr/>
        </p:nvGrpSpPr>
        <p:grpSpPr bwMode="auto">
          <a:xfrm>
            <a:off x="500063" y="2247900"/>
            <a:ext cx="3686175" cy="2752725"/>
            <a:chOff x="528635" y="2247911"/>
            <a:chExt cx="3686175" cy="2752725"/>
          </a:xfrm>
        </p:grpSpPr>
        <p:pic>
          <p:nvPicPr>
            <p:cNvPr id="22536" name="10 Imagen" descr="hydr_pow.gif"/>
            <p:cNvPicPr>
              <a:picLocks noChangeAspect="1"/>
            </p:cNvPicPr>
            <p:nvPr/>
          </p:nvPicPr>
          <p:blipFill>
            <a:blip r:embed="rId4" cstate="print"/>
            <a:srcRect/>
            <a:stretch>
              <a:fillRect/>
            </a:stretch>
          </p:blipFill>
          <p:spPr bwMode="auto">
            <a:xfrm>
              <a:off x="528635" y="2247911"/>
              <a:ext cx="3686175" cy="2752725"/>
            </a:xfrm>
            <a:prstGeom prst="rect">
              <a:avLst/>
            </a:prstGeom>
            <a:noFill/>
            <a:ln w="9525">
              <a:noFill/>
              <a:miter lim="800000"/>
              <a:headEnd/>
              <a:tailEnd/>
            </a:ln>
          </p:spPr>
        </p:pic>
        <p:sp>
          <p:nvSpPr>
            <p:cNvPr id="14" name="13 Rectángulo"/>
            <p:cNvSpPr/>
            <p:nvPr/>
          </p:nvSpPr>
          <p:spPr>
            <a:xfrm>
              <a:off x="642935" y="4143386"/>
              <a:ext cx="14287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sp>
        <p:nvSpPr>
          <p:cNvPr id="9" name="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5 Imagen" descr="ps10_solar_power_tower_2.jpg"/>
          <p:cNvPicPr>
            <a:picLocks noChangeAspect="1"/>
          </p:cNvPicPr>
          <p:nvPr/>
        </p:nvPicPr>
        <p:blipFill>
          <a:blip r:embed="rId3" cstate="print"/>
          <a:srcRect/>
          <a:stretch>
            <a:fillRect/>
          </a:stretch>
        </p:blipFill>
        <p:spPr bwMode="auto">
          <a:xfrm>
            <a:off x="5715000" y="3429000"/>
            <a:ext cx="3402013" cy="1511300"/>
          </a:xfrm>
          <a:prstGeom prst="rect">
            <a:avLst/>
          </a:prstGeom>
          <a:noFill/>
          <a:ln w="9525">
            <a:noFill/>
            <a:miter lim="800000"/>
            <a:headEnd/>
            <a:tailEnd/>
          </a:ln>
        </p:spPr>
      </p:pic>
      <p:pic>
        <p:nvPicPr>
          <p:cNvPr id="23555" name="6 Imagen" descr="illust_powergen.jpg"/>
          <p:cNvPicPr>
            <a:picLocks noChangeAspect="1"/>
          </p:cNvPicPr>
          <p:nvPr/>
        </p:nvPicPr>
        <p:blipFill>
          <a:blip r:embed="rId4" cstate="print"/>
          <a:srcRect/>
          <a:stretch>
            <a:fillRect/>
          </a:stretch>
        </p:blipFill>
        <p:spPr bwMode="auto">
          <a:xfrm>
            <a:off x="0" y="1714500"/>
            <a:ext cx="4214813" cy="2108200"/>
          </a:xfrm>
          <a:prstGeom prst="rect">
            <a:avLst/>
          </a:prstGeom>
          <a:noFill/>
          <a:ln w="9525">
            <a:noFill/>
            <a:miter lim="800000"/>
            <a:headEnd/>
            <a:tailEnd/>
          </a:ln>
        </p:spPr>
      </p:pic>
      <p:sp>
        <p:nvSpPr>
          <p:cNvPr id="23556"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Solar power plant</a:t>
            </a:r>
          </a:p>
        </p:txBody>
      </p:sp>
      <p:sp>
        <p:nvSpPr>
          <p:cNvPr id="23557" name="5 Rectángulo"/>
          <p:cNvSpPr>
            <a:spLocks noChangeArrowheads="1"/>
          </p:cNvSpPr>
          <p:nvPr/>
        </p:nvSpPr>
        <p:spPr bwMode="auto">
          <a:xfrm>
            <a:off x="0" y="639763"/>
            <a:ext cx="9144000" cy="1200150"/>
          </a:xfrm>
          <a:prstGeom prst="rect">
            <a:avLst/>
          </a:prstGeom>
          <a:noFill/>
          <a:ln w="9525">
            <a:noFill/>
            <a:miter lim="800000"/>
            <a:headEnd/>
            <a:tailEnd/>
          </a:ln>
        </p:spPr>
        <p:txBody>
          <a:bodyPr>
            <a:spAutoFit/>
          </a:bodyPr>
          <a:lstStyle/>
          <a:p>
            <a:pPr algn="just"/>
            <a:r>
              <a:rPr lang="en-US"/>
              <a:t>Although energy from the Sun is also the origin of hydraulic energy, wind or biomass, solar energy is defined as the direct exploitation of the radiation from the Sun. There are two ways to harness this energy: to heat water at low temperature and to produce electrical energy. </a:t>
            </a:r>
            <a:endParaRPr lang="es-ES"/>
          </a:p>
        </p:txBody>
      </p:sp>
      <p:pic>
        <p:nvPicPr>
          <p:cNvPr id="23558" name="10 Imagen" descr="imagesCASPK62G.jpg"/>
          <p:cNvPicPr>
            <a:picLocks noChangeAspect="1"/>
          </p:cNvPicPr>
          <p:nvPr/>
        </p:nvPicPr>
        <p:blipFill>
          <a:blip r:embed="rId5" cstate="print"/>
          <a:srcRect/>
          <a:stretch>
            <a:fillRect/>
          </a:stretch>
        </p:blipFill>
        <p:spPr bwMode="auto">
          <a:xfrm>
            <a:off x="4214813" y="3429000"/>
            <a:ext cx="1439862" cy="1511300"/>
          </a:xfrm>
          <a:prstGeom prst="rect">
            <a:avLst/>
          </a:prstGeom>
          <a:noFill/>
          <a:ln w="9525">
            <a:noFill/>
            <a:miter lim="800000"/>
            <a:headEnd/>
            <a:tailEnd/>
          </a:ln>
        </p:spPr>
      </p:pic>
      <p:sp>
        <p:nvSpPr>
          <p:cNvPr id="13" name="12 Rectángulo"/>
          <p:cNvSpPr/>
          <p:nvPr/>
        </p:nvSpPr>
        <p:spPr>
          <a:xfrm>
            <a:off x="4357688" y="2000250"/>
            <a:ext cx="4786312" cy="923925"/>
          </a:xfrm>
          <a:prstGeom prst="rect">
            <a:avLst/>
          </a:prstGeom>
        </p:spPr>
        <p:txBody>
          <a:bodyPr>
            <a:spAutoFit/>
          </a:bodyPr>
          <a:lstStyle/>
          <a:p>
            <a:pPr algn="just">
              <a:defRPr/>
            </a:pPr>
            <a:r>
              <a:rPr lang="en-US" dirty="0"/>
              <a:t>There are two ways to produce electricity with solar energy: </a:t>
            </a:r>
            <a:r>
              <a:rPr lang="en-US" dirty="0">
                <a:solidFill>
                  <a:schemeClr val="accent5">
                    <a:lumMod val="75000"/>
                  </a:schemeClr>
                </a:solidFill>
              </a:rPr>
              <a:t>thermal capture</a:t>
            </a:r>
            <a:r>
              <a:rPr lang="en-US" dirty="0"/>
              <a:t> at high temperature and </a:t>
            </a:r>
            <a:r>
              <a:rPr lang="en-US" dirty="0">
                <a:solidFill>
                  <a:schemeClr val="accent5">
                    <a:lumMod val="75000"/>
                  </a:schemeClr>
                </a:solidFill>
              </a:rPr>
              <a:t>photovoltaic capture</a:t>
            </a:r>
            <a:r>
              <a:rPr lang="en-US" dirty="0"/>
              <a:t>.</a:t>
            </a:r>
            <a:endParaRPr lang="es-ES" dirty="0"/>
          </a:p>
        </p:txBody>
      </p:sp>
      <p:sp>
        <p:nvSpPr>
          <p:cNvPr id="23560" name="13 Rectángulo"/>
          <p:cNvSpPr>
            <a:spLocks noChangeArrowheads="1"/>
          </p:cNvSpPr>
          <p:nvPr/>
        </p:nvSpPr>
        <p:spPr bwMode="auto">
          <a:xfrm>
            <a:off x="3571875" y="5165725"/>
            <a:ext cx="5500688" cy="1477963"/>
          </a:xfrm>
          <a:prstGeom prst="rect">
            <a:avLst/>
          </a:prstGeom>
          <a:noFill/>
          <a:ln w="9525">
            <a:noFill/>
            <a:miter lim="800000"/>
            <a:headEnd/>
            <a:tailEnd/>
          </a:ln>
        </p:spPr>
        <p:txBody>
          <a:bodyPr>
            <a:spAutoFit/>
          </a:bodyPr>
          <a:lstStyle/>
          <a:p>
            <a:pPr algn="just"/>
            <a:r>
              <a:rPr lang="en-US"/>
              <a:t>Thermal capture: It is to produce steam at high pressure and temperature, concentrating radiation from the Sun. This is done either with flat or parabolic mirrors. The steam is able to move a turbine and produce electricity.</a:t>
            </a:r>
            <a:endParaRPr lang="es-ES"/>
          </a:p>
        </p:txBody>
      </p:sp>
      <p:sp>
        <p:nvSpPr>
          <p:cNvPr id="23561" name="14 Rectángulo"/>
          <p:cNvSpPr>
            <a:spLocks noChangeArrowheads="1"/>
          </p:cNvSpPr>
          <p:nvPr/>
        </p:nvSpPr>
        <p:spPr bwMode="auto">
          <a:xfrm>
            <a:off x="0" y="3786188"/>
            <a:ext cx="4143375" cy="1200150"/>
          </a:xfrm>
          <a:prstGeom prst="rect">
            <a:avLst/>
          </a:prstGeom>
          <a:noFill/>
          <a:ln w="9525">
            <a:noFill/>
            <a:miter lim="800000"/>
            <a:headEnd/>
            <a:tailEnd/>
          </a:ln>
        </p:spPr>
        <p:txBody>
          <a:bodyPr>
            <a:spAutoFit/>
          </a:bodyPr>
          <a:lstStyle/>
          <a:p>
            <a:pPr algn="just"/>
            <a:r>
              <a:rPr lang="en-US"/>
              <a:t>Photovoltaic capture: photovoltaic panels capture sunlight and transform it directly into electricity. It works as if it was a battery.</a:t>
            </a:r>
            <a:endParaRPr lang="es-ES"/>
          </a:p>
        </p:txBody>
      </p:sp>
      <p:pic>
        <p:nvPicPr>
          <p:cNvPr id="23562" name="15 Imagen" descr="energy-photovoltaic.jpg"/>
          <p:cNvPicPr>
            <a:picLocks noChangeAspect="1"/>
          </p:cNvPicPr>
          <p:nvPr/>
        </p:nvPicPr>
        <p:blipFill>
          <a:blip r:embed="rId6" cstate="print"/>
          <a:srcRect/>
          <a:stretch>
            <a:fillRect/>
          </a:stretch>
        </p:blipFill>
        <p:spPr bwMode="auto">
          <a:xfrm>
            <a:off x="214313" y="5000625"/>
            <a:ext cx="2765425" cy="1800225"/>
          </a:xfrm>
          <a:prstGeom prst="rect">
            <a:avLst/>
          </a:prstGeom>
          <a:noFill/>
          <a:ln w="9525">
            <a:noFill/>
            <a:miter lim="800000"/>
            <a:headEnd/>
            <a:tailEnd/>
          </a:ln>
        </p:spPr>
      </p:pic>
      <p:sp>
        <p:nvSpPr>
          <p:cNvPr id="11" name="10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 Wind power plant</a:t>
            </a:r>
          </a:p>
        </p:txBody>
      </p:sp>
      <p:pic>
        <p:nvPicPr>
          <p:cNvPr id="24579" name="16 Imagen" descr="wind-farm_HFgSf_69.jpg"/>
          <p:cNvPicPr>
            <a:picLocks noChangeAspect="1"/>
          </p:cNvPicPr>
          <p:nvPr/>
        </p:nvPicPr>
        <p:blipFill>
          <a:blip r:embed="rId3" cstate="print"/>
          <a:srcRect/>
          <a:stretch>
            <a:fillRect/>
          </a:stretch>
        </p:blipFill>
        <p:spPr bwMode="auto">
          <a:xfrm>
            <a:off x="3857625" y="3552825"/>
            <a:ext cx="4794250" cy="3233738"/>
          </a:xfrm>
          <a:prstGeom prst="rect">
            <a:avLst/>
          </a:prstGeom>
          <a:noFill/>
          <a:ln w="9525">
            <a:noFill/>
            <a:miter lim="800000"/>
            <a:headEnd/>
            <a:tailEnd/>
          </a:ln>
        </p:spPr>
      </p:pic>
      <p:pic>
        <p:nvPicPr>
          <p:cNvPr id="24580" name="17 Imagen" descr="Wind-Power-Plants-Wind-Turbines-27-137512-34so.jpg"/>
          <p:cNvPicPr>
            <a:picLocks noChangeAspect="1"/>
          </p:cNvPicPr>
          <p:nvPr/>
        </p:nvPicPr>
        <p:blipFill>
          <a:blip r:embed="rId4" cstate="print"/>
          <a:srcRect/>
          <a:stretch>
            <a:fillRect/>
          </a:stretch>
        </p:blipFill>
        <p:spPr bwMode="auto">
          <a:xfrm>
            <a:off x="142875" y="4232275"/>
            <a:ext cx="3495675" cy="2519363"/>
          </a:xfrm>
          <a:prstGeom prst="rect">
            <a:avLst/>
          </a:prstGeom>
          <a:noFill/>
          <a:ln w="9525">
            <a:noFill/>
            <a:miter lim="800000"/>
            <a:headEnd/>
            <a:tailEnd/>
          </a:ln>
        </p:spPr>
      </p:pic>
      <p:sp>
        <p:nvSpPr>
          <p:cNvPr id="24581" name="19 Rectángulo"/>
          <p:cNvSpPr>
            <a:spLocks noChangeArrowheads="1"/>
          </p:cNvSpPr>
          <p:nvPr/>
        </p:nvSpPr>
        <p:spPr bwMode="auto">
          <a:xfrm>
            <a:off x="0" y="714375"/>
            <a:ext cx="9144000" cy="646113"/>
          </a:xfrm>
          <a:prstGeom prst="rect">
            <a:avLst/>
          </a:prstGeom>
          <a:noFill/>
          <a:ln w="9525">
            <a:noFill/>
            <a:miter lim="800000"/>
            <a:headEnd/>
            <a:tailEnd/>
          </a:ln>
        </p:spPr>
        <p:txBody>
          <a:bodyPr>
            <a:spAutoFit/>
          </a:bodyPr>
          <a:lstStyle/>
          <a:p>
            <a:pPr algn="just"/>
            <a:r>
              <a:rPr lang="en-US"/>
              <a:t>Wind energy is a source which harness the kinetic energy of the wind to produce electrical energy. Current wind mills are called wind turbines.</a:t>
            </a:r>
            <a:endParaRPr lang="es-ES"/>
          </a:p>
        </p:txBody>
      </p:sp>
      <p:sp>
        <p:nvSpPr>
          <p:cNvPr id="24582" name="21 Rectángulo"/>
          <p:cNvSpPr>
            <a:spLocks noChangeArrowheads="1"/>
          </p:cNvSpPr>
          <p:nvPr/>
        </p:nvSpPr>
        <p:spPr bwMode="auto">
          <a:xfrm>
            <a:off x="3929063" y="1643063"/>
            <a:ext cx="4572000" cy="1477962"/>
          </a:xfrm>
          <a:prstGeom prst="rect">
            <a:avLst/>
          </a:prstGeom>
          <a:noFill/>
          <a:ln w="9525">
            <a:noFill/>
            <a:miter lim="800000"/>
            <a:headEnd/>
            <a:tailEnd/>
          </a:ln>
        </p:spPr>
        <p:txBody>
          <a:bodyPr>
            <a:spAutoFit/>
          </a:bodyPr>
          <a:lstStyle/>
          <a:p>
            <a:pPr algn="just"/>
            <a:r>
              <a:rPr lang="en-US"/>
              <a:t>The wind rotates the blades of a wind turbine that are mounted on a horizontal axis. This axis is connected to a transmitter of movement which makes to move a generator that produces electricity.</a:t>
            </a:r>
            <a:endParaRPr lang="es-ES"/>
          </a:p>
        </p:txBody>
      </p:sp>
      <p:pic>
        <p:nvPicPr>
          <p:cNvPr id="24583" name="23 Imagen" descr="ges-dd-wind-turbine.jpg"/>
          <p:cNvPicPr>
            <a:picLocks noChangeAspect="1"/>
          </p:cNvPicPr>
          <p:nvPr/>
        </p:nvPicPr>
        <p:blipFill>
          <a:blip r:embed="rId5" cstate="print"/>
          <a:srcRect/>
          <a:stretch>
            <a:fillRect/>
          </a:stretch>
        </p:blipFill>
        <p:spPr bwMode="auto">
          <a:xfrm>
            <a:off x="165100" y="1387475"/>
            <a:ext cx="3495675" cy="2755900"/>
          </a:xfrm>
          <a:prstGeom prst="rect">
            <a:avLst/>
          </a:prstGeom>
          <a:noFill/>
          <a:ln w="9525">
            <a:noFill/>
            <a:miter lim="800000"/>
            <a:headEnd/>
            <a:tailEnd/>
          </a:ln>
        </p:spPr>
      </p:pic>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Imagen" descr="geothermal-power-plant-i01.jpg"/>
          <p:cNvPicPr>
            <a:picLocks noChangeAspect="1"/>
          </p:cNvPicPr>
          <p:nvPr/>
        </p:nvPicPr>
        <p:blipFill>
          <a:blip r:embed="rId3" cstate="print"/>
          <a:srcRect/>
          <a:stretch>
            <a:fillRect/>
          </a:stretch>
        </p:blipFill>
        <p:spPr bwMode="auto">
          <a:xfrm>
            <a:off x="4638675" y="3297238"/>
            <a:ext cx="4433888" cy="3060700"/>
          </a:xfrm>
          <a:prstGeom prst="rect">
            <a:avLst/>
          </a:prstGeom>
          <a:noFill/>
          <a:ln w="9525">
            <a:noFill/>
            <a:miter lim="800000"/>
            <a:headEnd/>
            <a:tailEnd/>
          </a:ln>
        </p:spPr>
      </p:pic>
      <p:pic>
        <p:nvPicPr>
          <p:cNvPr id="25603" name="4 Imagen" descr="geothermal-power-plant-schematic.jpg"/>
          <p:cNvPicPr>
            <a:picLocks noChangeAspect="1"/>
          </p:cNvPicPr>
          <p:nvPr/>
        </p:nvPicPr>
        <p:blipFill>
          <a:blip r:embed="rId4" cstate="print"/>
          <a:srcRect/>
          <a:stretch>
            <a:fillRect/>
          </a:stretch>
        </p:blipFill>
        <p:spPr bwMode="auto">
          <a:xfrm>
            <a:off x="71438" y="3297238"/>
            <a:ext cx="4189412" cy="3060700"/>
          </a:xfrm>
          <a:prstGeom prst="rect">
            <a:avLst/>
          </a:prstGeom>
          <a:noFill/>
          <a:ln w="9525">
            <a:noFill/>
            <a:miter lim="800000"/>
            <a:headEnd/>
            <a:tailEnd/>
          </a:ln>
        </p:spPr>
      </p:pic>
      <p:sp>
        <p:nvSpPr>
          <p:cNvPr id="25604"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Geothermal power plant</a:t>
            </a:r>
          </a:p>
        </p:txBody>
      </p:sp>
      <p:sp>
        <p:nvSpPr>
          <p:cNvPr id="25605" name="5 Rectángulo"/>
          <p:cNvSpPr>
            <a:spLocks noChangeArrowheads="1"/>
          </p:cNvSpPr>
          <p:nvPr/>
        </p:nvSpPr>
        <p:spPr bwMode="auto">
          <a:xfrm>
            <a:off x="0" y="657225"/>
            <a:ext cx="9144000" cy="646113"/>
          </a:xfrm>
          <a:prstGeom prst="rect">
            <a:avLst/>
          </a:prstGeom>
          <a:noFill/>
          <a:ln w="9525">
            <a:noFill/>
            <a:miter lim="800000"/>
            <a:headEnd/>
            <a:tailEnd/>
          </a:ln>
        </p:spPr>
        <p:txBody>
          <a:bodyPr>
            <a:spAutoFit/>
          </a:bodyPr>
          <a:lstStyle/>
          <a:p>
            <a:pPr algn="just"/>
            <a:r>
              <a:rPr lang="en-US"/>
              <a:t/>
            </a:r>
            <a:br>
              <a:rPr lang="en-US"/>
            </a:br>
            <a:endParaRPr lang="es-ES"/>
          </a:p>
        </p:txBody>
      </p:sp>
      <p:sp>
        <p:nvSpPr>
          <p:cNvPr id="25606" name="6 Rectángulo"/>
          <p:cNvSpPr>
            <a:spLocks noChangeArrowheads="1"/>
          </p:cNvSpPr>
          <p:nvPr/>
        </p:nvSpPr>
        <p:spPr bwMode="auto">
          <a:xfrm>
            <a:off x="0" y="728663"/>
            <a:ext cx="9144000" cy="646112"/>
          </a:xfrm>
          <a:prstGeom prst="rect">
            <a:avLst/>
          </a:prstGeom>
          <a:noFill/>
          <a:ln w="9525">
            <a:noFill/>
            <a:miter lim="800000"/>
            <a:headEnd/>
            <a:tailEnd/>
          </a:ln>
        </p:spPr>
        <p:txBody>
          <a:bodyPr>
            <a:spAutoFit/>
          </a:bodyPr>
          <a:lstStyle/>
          <a:p>
            <a:pPr algn="just"/>
            <a:r>
              <a:rPr lang="en-US"/>
              <a:t>Geothermal energy is the energy associated with the internal energy that there is in the interior of the Earth. </a:t>
            </a:r>
            <a:endParaRPr lang="es-ES"/>
          </a:p>
        </p:txBody>
      </p:sp>
      <p:sp>
        <p:nvSpPr>
          <p:cNvPr id="25607" name="7 Rectángulo"/>
          <p:cNvSpPr>
            <a:spLocks noChangeArrowheads="1"/>
          </p:cNvSpPr>
          <p:nvPr/>
        </p:nvSpPr>
        <p:spPr bwMode="auto">
          <a:xfrm>
            <a:off x="0" y="1497013"/>
            <a:ext cx="9144000" cy="646112"/>
          </a:xfrm>
          <a:prstGeom prst="rect">
            <a:avLst/>
          </a:prstGeom>
          <a:noFill/>
          <a:ln w="9525">
            <a:noFill/>
            <a:miter lim="800000"/>
            <a:headEnd/>
            <a:tailEnd/>
          </a:ln>
        </p:spPr>
        <p:txBody>
          <a:bodyPr>
            <a:spAutoFit/>
          </a:bodyPr>
          <a:lstStyle/>
          <a:p>
            <a:pPr algn="just"/>
            <a:r>
              <a:rPr lang="en-US"/>
              <a:t>This energy can only be obtained in some places since the differences in temperature must be large to make the exploitation profitable. This is the case of areas with geysers.</a:t>
            </a:r>
            <a:endParaRPr lang="es-ES"/>
          </a:p>
        </p:txBody>
      </p:sp>
      <p:sp>
        <p:nvSpPr>
          <p:cNvPr id="25608" name="9 Rectángulo"/>
          <p:cNvSpPr>
            <a:spLocks noChangeArrowheads="1"/>
          </p:cNvSpPr>
          <p:nvPr/>
        </p:nvSpPr>
        <p:spPr bwMode="auto">
          <a:xfrm>
            <a:off x="0" y="2286000"/>
            <a:ext cx="9144000" cy="646113"/>
          </a:xfrm>
          <a:prstGeom prst="rect">
            <a:avLst/>
          </a:prstGeom>
          <a:noFill/>
          <a:ln w="9525">
            <a:noFill/>
            <a:miter lim="800000"/>
            <a:headEnd/>
            <a:tailEnd/>
          </a:ln>
        </p:spPr>
        <p:txBody>
          <a:bodyPr>
            <a:spAutoFit/>
          </a:bodyPr>
          <a:lstStyle/>
          <a:p>
            <a:pPr algn="just"/>
            <a:r>
              <a:rPr lang="en-US"/>
              <a:t>Most exploitations are made with two wells, by one, hot water is obtained and by the other, the retrieved flow once it has cooled, is injected into the aquifer.</a:t>
            </a:r>
            <a:endParaRPr lang="es-ES"/>
          </a:p>
        </p:txBody>
      </p:sp>
      <p:sp>
        <p:nvSpPr>
          <p:cNvPr id="9" name="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Wave power plant</a:t>
            </a:r>
          </a:p>
        </p:txBody>
      </p:sp>
      <p:sp>
        <p:nvSpPr>
          <p:cNvPr id="26627" name="8 CuadroTexto"/>
          <p:cNvSpPr txBox="1">
            <a:spLocks noChangeArrowheads="1"/>
          </p:cNvSpPr>
          <p:nvPr/>
        </p:nvSpPr>
        <p:spPr bwMode="auto">
          <a:xfrm>
            <a:off x="0" y="714375"/>
            <a:ext cx="9117013" cy="923925"/>
          </a:xfrm>
          <a:prstGeom prst="rect">
            <a:avLst/>
          </a:prstGeom>
          <a:noFill/>
          <a:ln w="9525">
            <a:noFill/>
            <a:miter lim="800000"/>
            <a:headEnd/>
            <a:tailEnd/>
          </a:ln>
        </p:spPr>
        <p:txBody>
          <a:bodyPr>
            <a:spAutoFit/>
          </a:bodyPr>
          <a:lstStyle/>
          <a:p>
            <a:pPr algn="just"/>
            <a:r>
              <a:rPr lang="es-ES"/>
              <a:t>Ocean wave energy is the energy associated with the kinetic energy of waves.</a:t>
            </a:r>
            <a:r>
              <a:rPr lang="en-US"/>
              <a:t> Wave energy plants or wave power plants are commonly known as wave farms. There is tremendous energy in the ocean waves.</a:t>
            </a:r>
            <a:endParaRPr lang="es-ES"/>
          </a:p>
        </p:txBody>
      </p:sp>
      <p:sp>
        <p:nvSpPr>
          <p:cNvPr id="12" name="11 Rectángulo"/>
          <p:cNvSpPr/>
          <p:nvPr/>
        </p:nvSpPr>
        <p:spPr>
          <a:xfrm>
            <a:off x="0" y="1646238"/>
            <a:ext cx="9144000" cy="3140075"/>
          </a:xfrm>
          <a:prstGeom prst="rect">
            <a:avLst/>
          </a:prstGeom>
        </p:spPr>
        <p:txBody>
          <a:bodyPr>
            <a:spAutoFit/>
          </a:bodyPr>
          <a:lstStyle/>
          <a:p>
            <a:pPr algn="just">
              <a:defRPr/>
            </a:pPr>
            <a:r>
              <a:rPr lang="en-US" dirty="0"/>
              <a:t>There are several methods of getting energy from waves:</a:t>
            </a:r>
          </a:p>
          <a:p>
            <a:pPr algn="just">
              <a:defRPr/>
            </a:pPr>
            <a:endParaRPr lang="en-US" dirty="0"/>
          </a:p>
          <a:p>
            <a:pPr algn="just">
              <a:defRPr/>
            </a:pPr>
            <a:r>
              <a:rPr lang="en-US" dirty="0">
                <a:solidFill>
                  <a:schemeClr val="accent5">
                    <a:lumMod val="75000"/>
                  </a:schemeClr>
                </a:solidFill>
              </a:rPr>
              <a:t>Tapered channel</a:t>
            </a:r>
            <a:r>
              <a:rPr lang="en-US" dirty="0"/>
              <a:t>: relied on mounted structure in a shore that concentrates the waves and water is stored into an elevated reservoir. The water that flows out of this reservoir is used to generate electricity.</a:t>
            </a:r>
          </a:p>
          <a:p>
            <a:pPr algn="just">
              <a:defRPr/>
            </a:pPr>
            <a:endParaRPr lang="en-US" dirty="0"/>
          </a:p>
          <a:p>
            <a:pPr algn="just">
              <a:defRPr/>
            </a:pPr>
            <a:r>
              <a:rPr lang="en-US" dirty="0">
                <a:solidFill>
                  <a:schemeClr val="accent5">
                    <a:lumMod val="75000"/>
                  </a:schemeClr>
                </a:solidFill>
              </a:rPr>
              <a:t>Buoy systems</a:t>
            </a:r>
            <a:r>
              <a:rPr lang="en-US" dirty="0"/>
              <a:t>: floating tubes or anchored buoys, rise and fall with the waves. The movement turn a generator and produces electricity. </a:t>
            </a:r>
          </a:p>
          <a:p>
            <a:pPr algn="just">
              <a:defRPr/>
            </a:pPr>
            <a:endParaRPr lang="en-US" dirty="0"/>
          </a:p>
          <a:p>
            <a:pPr algn="just">
              <a:defRPr/>
            </a:pPr>
            <a:r>
              <a:rPr lang="en-US" dirty="0">
                <a:solidFill>
                  <a:schemeClr val="accent5">
                    <a:lumMod val="75000"/>
                  </a:schemeClr>
                </a:solidFill>
              </a:rPr>
              <a:t>Oscillating water column</a:t>
            </a:r>
            <a:r>
              <a:rPr lang="en-US" dirty="0"/>
              <a:t>: motion of waves at the shore makes that water enter a column and  the air that is inside, is forced to turn a turbine. </a:t>
            </a:r>
          </a:p>
        </p:txBody>
      </p:sp>
      <p:pic>
        <p:nvPicPr>
          <p:cNvPr id="26629" name="13 Imagen" descr="WaveEnergy01.gif"/>
          <p:cNvPicPr>
            <a:picLocks noChangeAspect="1"/>
          </p:cNvPicPr>
          <p:nvPr/>
        </p:nvPicPr>
        <p:blipFill>
          <a:blip r:embed="rId3" cstate="print"/>
          <a:srcRect/>
          <a:stretch>
            <a:fillRect/>
          </a:stretch>
        </p:blipFill>
        <p:spPr bwMode="auto">
          <a:xfrm>
            <a:off x="214313" y="4786313"/>
            <a:ext cx="2557462" cy="1979612"/>
          </a:xfrm>
          <a:prstGeom prst="rect">
            <a:avLst/>
          </a:prstGeom>
          <a:noFill/>
          <a:ln w="9525">
            <a:noFill/>
            <a:miter lim="800000"/>
            <a:headEnd/>
            <a:tailEnd/>
          </a:ln>
        </p:spPr>
      </p:pic>
      <p:pic>
        <p:nvPicPr>
          <p:cNvPr id="26630" name="6 Imagen" descr="imagesCAI12JIH.jpg"/>
          <p:cNvPicPr>
            <a:picLocks noChangeAspect="1"/>
          </p:cNvPicPr>
          <p:nvPr/>
        </p:nvPicPr>
        <p:blipFill>
          <a:blip r:embed="rId4" cstate="print"/>
          <a:srcRect/>
          <a:stretch>
            <a:fillRect/>
          </a:stretch>
        </p:blipFill>
        <p:spPr bwMode="auto">
          <a:xfrm>
            <a:off x="6000750" y="4786313"/>
            <a:ext cx="2884488" cy="1979612"/>
          </a:xfrm>
          <a:prstGeom prst="rect">
            <a:avLst/>
          </a:prstGeom>
          <a:noFill/>
          <a:ln w="9525">
            <a:noFill/>
            <a:miter lim="800000"/>
            <a:headEnd/>
            <a:tailEnd/>
          </a:ln>
        </p:spPr>
      </p:pic>
      <p:pic>
        <p:nvPicPr>
          <p:cNvPr id="26631" name="3 Imagen" descr="agucadoura_wave_farm.jpg"/>
          <p:cNvPicPr>
            <a:picLocks noChangeAspect="1"/>
          </p:cNvPicPr>
          <p:nvPr/>
        </p:nvPicPr>
        <p:blipFill>
          <a:blip r:embed="rId5" cstate="print"/>
          <a:srcRect/>
          <a:stretch>
            <a:fillRect/>
          </a:stretch>
        </p:blipFill>
        <p:spPr bwMode="auto">
          <a:xfrm>
            <a:off x="3074988" y="4806950"/>
            <a:ext cx="2640012" cy="1979613"/>
          </a:xfrm>
          <a:prstGeom prst="rect">
            <a:avLst/>
          </a:prstGeom>
          <a:noFill/>
          <a:ln w="9525">
            <a:noFill/>
            <a:miter lim="800000"/>
            <a:headEnd/>
            <a:tailEnd/>
          </a:ln>
        </p:spPr>
      </p:pic>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2 Rectángulo"/>
          <p:cNvSpPr>
            <a:spLocks noChangeArrowheads="1"/>
          </p:cNvSpPr>
          <p:nvPr/>
        </p:nvSpPr>
        <p:spPr bwMode="auto">
          <a:xfrm>
            <a:off x="214313" y="857250"/>
            <a:ext cx="4572000" cy="369888"/>
          </a:xfrm>
          <a:prstGeom prst="rect">
            <a:avLst/>
          </a:prstGeom>
          <a:noFill/>
          <a:ln w="9525">
            <a:noFill/>
            <a:miter lim="800000"/>
            <a:headEnd/>
            <a:tailEnd/>
          </a:ln>
        </p:spPr>
        <p:txBody>
          <a:bodyPr>
            <a:spAutoFit/>
          </a:bodyPr>
          <a:lstStyle/>
          <a:p>
            <a:r>
              <a:rPr lang="en-US"/>
              <a:t> </a:t>
            </a:r>
          </a:p>
        </p:txBody>
      </p:sp>
      <p:sp>
        <p:nvSpPr>
          <p:cNvPr id="27651" name="6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Tidal power plant</a:t>
            </a:r>
          </a:p>
        </p:txBody>
      </p:sp>
      <p:sp>
        <p:nvSpPr>
          <p:cNvPr id="27652" name="9 Rectángulo"/>
          <p:cNvSpPr>
            <a:spLocks noChangeArrowheads="1"/>
          </p:cNvSpPr>
          <p:nvPr/>
        </p:nvSpPr>
        <p:spPr bwMode="auto">
          <a:xfrm>
            <a:off x="0" y="647700"/>
            <a:ext cx="9144000" cy="923925"/>
          </a:xfrm>
          <a:prstGeom prst="rect">
            <a:avLst/>
          </a:prstGeom>
          <a:noFill/>
          <a:ln w="9525">
            <a:noFill/>
            <a:miter lim="800000"/>
            <a:headEnd/>
            <a:tailEnd/>
          </a:ln>
        </p:spPr>
        <p:txBody>
          <a:bodyPr>
            <a:spAutoFit/>
          </a:bodyPr>
          <a:lstStyle/>
          <a:p>
            <a:pPr algn="just"/>
            <a:r>
              <a:rPr lang="en-US"/>
              <a:t>The tide moves a huge amount of water twice each day. The sea waters go up and down twice each day. This movement is very large in some places and gives the possibility to harness the kinetic energy of these enormous masses of water. </a:t>
            </a:r>
            <a:endParaRPr lang="es-ES"/>
          </a:p>
        </p:txBody>
      </p:sp>
      <p:sp>
        <p:nvSpPr>
          <p:cNvPr id="8" name="7 Rectángulo"/>
          <p:cNvSpPr/>
          <p:nvPr/>
        </p:nvSpPr>
        <p:spPr>
          <a:xfrm>
            <a:off x="0" y="3995738"/>
            <a:ext cx="9144000" cy="2862262"/>
          </a:xfrm>
          <a:prstGeom prst="rect">
            <a:avLst/>
          </a:prstGeom>
        </p:spPr>
        <p:txBody>
          <a:bodyPr>
            <a:spAutoFit/>
          </a:bodyPr>
          <a:lstStyle/>
          <a:p>
            <a:pPr algn="just">
              <a:defRPr/>
            </a:pPr>
            <a:r>
              <a:rPr lang="en-US" dirty="0"/>
              <a:t>There are several methods of getting energy from tides:</a:t>
            </a:r>
          </a:p>
          <a:p>
            <a:pPr algn="just">
              <a:defRPr/>
            </a:pPr>
            <a:endParaRPr lang="en-US" dirty="0">
              <a:solidFill>
                <a:schemeClr val="accent5">
                  <a:lumMod val="75000"/>
                </a:schemeClr>
              </a:solidFill>
            </a:endParaRPr>
          </a:p>
          <a:p>
            <a:pPr algn="just">
              <a:defRPr/>
            </a:pPr>
            <a:r>
              <a:rPr lang="en-US" dirty="0">
                <a:solidFill>
                  <a:schemeClr val="accent5">
                    <a:lumMod val="75000"/>
                  </a:schemeClr>
                </a:solidFill>
              </a:rPr>
              <a:t>Tidal stream systems</a:t>
            </a:r>
            <a:r>
              <a:rPr lang="en-US" dirty="0"/>
              <a:t>: make use of the kinetic energy of water. Water moves blades of a turbine and turbine rotates a generator, in a similar way to windmills. </a:t>
            </a:r>
          </a:p>
          <a:p>
            <a:pPr algn="just">
              <a:defRPr/>
            </a:pPr>
            <a:endParaRPr lang="en-US" dirty="0"/>
          </a:p>
          <a:p>
            <a:pPr algn="just">
              <a:defRPr/>
            </a:pPr>
            <a:r>
              <a:rPr lang="en-US" dirty="0">
                <a:solidFill>
                  <a:schemeClr val="accent5">
                    <a:lumMod val="75000"/>
                  </a:schemeClr>
                </a:solidFill>
              </a:rPr>
              <a:t>Barrages</a:t>
            </a:r>
            <a:r>
              <a:rPr lang="en-US" dirty="0"/>
              <a:t>: make use of the potential energy because of the difference in height between high and low tides. They are essentially dams across the full width of an estuary.</a:t>
            </a:r>
          </a:p>
          <a:p>
            <a:pPr algn="just">
              <a:defRPr/>
            </a:pPr>
            <a:endParaRPr lang="en-US" dirty="0"/>
          </a:p>
          <a:p>
            <a:pPr algn="just">
              <a:defRPr/>
            </a:pPr>
            <a:r>
              <a:rPr lang="en-US" dirty="0">
                <a:solidFill>
                  <a:schemeClr val="accent5">
                    <a:lumMod val="75000"/>
                  </a:schemeClr>
                </a:solidFill>
              </a:rPr>
              <a:t>Dynamic tidal power</a:t>
            </a:r>
            <a:r>
              <a:rPr lang="en-US" dirty="0"/>
              <a:t>: exploits a combination of potential and kinetic energy: by constructing long dams of 30–50 km in length into the sea or ocean.</a:t>
            </a:r>
          </a:p>
        </p:txBody>
      </p:sp>
      <p:pic>
        <p:nvPicPr>
          <p:cNvPr id="27654" name="4 Imagen" descr="seagen-tidal-turbine.jpg"/>
          <p:cNvPicPr>
            <a:picLocks noChangeAspect="1"/>
          </p:cNvPicPr>
          <p:nvPr/>
        </p:nvPicPr>
        <p:blipFill>
          <a:blip r:embed="rId3" cstate="print"/>
          <a:srcRect/>
          <a:stretch>
            <a:fillRect/>
          </a:stretch>
        </p:blipFill>
        <p:spPr bwMode="auto">
          <a:xfrm>
            <a:off x="82550" y="1589088"/>
            <a:ext cx="2112963" cy="2339975"/>
          </a:xfrm>
          <a:prstGeom prst="rect">
            <a:avLst/>
          </a:prstGeom>
          <a:noFill/>
          <a:ln w="9525">
            <a:noFill/>
            <a:miter lim="800000"/>
            <a:headEnd/>
            <a:tailEnd/>
          </a:ln>
        </p:spPr>
      </p:pic>
      <p:pic>
        <p:nvPicPr>
          <p:cNvPr id="27655" name="10 Imagen" descr="vague-lijour05.jpg"/>
          <p:cNvPicPr>
            <a:picLocks noChangeAspect="1"/>
          </p:cNvPicPr>
          <p:nvPr/>
        </p:nvPicPr>
        <p:blipFill>
          <a:blip r:embed="rId4" cstate="print"/>
          <a:srcRect/>
          <a:stretch>
            <a:fillRect/>
          </a:stretch>
        </p:blipFill>
        <p:spPr bwMode="auto">
          <a:xfrm>
            <a:off x="6786563" y="1589088"/>
            <a:ext cx="2279650" cy="2339975"/>
          </a:xfrm>
          <a:prstGeom prst="rect">
            <a:avLst/>
          </a:prstGeom>
          <a:noFill/>
          <a:ln w="9525">
            <a:noFill/>
            <a:miter lim="800000"/>
            <a:headEnd/>
            <a:tailEnd/>
          </a:ln>
        </p:spPr>
      </p:pic>
      <p:pic>
        <p:nvPicPr>
          <p:cNvPr id="27656" name="11 Imagen" descr="TaunsaBarrage-Online608.jpg"/>
          <p:cNvPicPr>
            <a:picLocks noChangeAspect="1"/>
          </p:cNvPicPr>
          <p:nvPr/>
        </p:nvPicPr>
        <p:blipFill>
          <a:blip r:embed="rId5" cstate="print"/>
          <a:srcRect/>
          <a:stretch>
            <a:fillRect/>
          </a:stretch>
        </p:blipFill>
        <p:spPr bwMode="auto">
          <a:xfrm>
            <a:off x="2286000" y="1589088"/>
            <a:ext cx="4378325" cy="2339975"/>
          </a:xfrm>
          <a:prstGeom prst="rect">
            <a:avLst/>
          </a:prstGeom>
          <a:noFill/>
          <a:ln w="9525">
            <a:noFill/>
            <a:miter lim="800000"/>
            <a:headEnd/>
            <a:tailEnd/>
          </a:ln>
        </p:spPr>
      </p:pic>
      <p:sp>
        <p:nvSpPr>
          <p:cNvPr id="9" name="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114 Grupo"/>
          <p:cNvGrpSpPr>
            <a:grpSpLocks/>
          </p:cNvGrpSpPr>
          <p:nvPr/>
        </p:nvGrpSpPr>
        <p:grpSpPr bwMode="auto">
          <a:xfrm>
            <a:off x="46038" y="23813"/>
            <a:ext cx="9026525" cy="6762750"/>
            <a:chOff x="71406" y="23612"/>
            <a:chExt cx="9026054" cy="6762974"/>
          </a:xfrm>
        </p:grpSpPr>
        <p:grpSp>
          <p:nvGrpSpPr>
            <p:cNvPr id="28676" name="88 Grupo"/>
            <p:cNvGrpSpPr>
              <a:grpSpLocks/>
            </p:cNvGrpSpPr>
            <p:nvPr/>
          </p:nvGrpSpPr>
          <p:grpSpPr bwMode="auto">
            <a:xfrm>
              <a:off x="71406" y="23612"/>
              <a:ext cx="9026054" cy="6236649"/>
              <a:chOff x="71406" y="23612"/>
              <a:chExt cx="9026054" cy="6236649"/>
            </a:xfrm>
          </p:grpSpPr>
          <p:grpSp>
            <p:nvGrpSpPr>
              <p:cNvPr id="28695" name="83 Grupo"/>
              <p:cNvGrpSpPr>
                <a:grpSpLocks/>
              </p:cNvGrpSpPr>
              <p:nvPr/>
            </p:nvGrpSpPr>
            <p:grpSpPr bwMode="auto">
              <a:xfrm>
                <a:off x="71406" y="23612"/>
                <a:ext cx="9026054" cy="6236649"/>
                <a:chOff x="71406" y="23612"/>
                <a:chExt cx="9026054" cy="6236649"/>
              </a:xfrm>
            </p:grpSpPr>
            <p:grpSp>
              <p:nvGrpSpPr>
                <p:cNvPr id="28700" name="77 Grupo"/>
                <p:cNvGrpSpPr>
                  <a:grpSpLocks/>
                </p:cNvGrpSpPr>
                <p:nvPr/>
              </p:nvGrpSpPr>
              <p:grpSpPr bwMode="auto">
                <a:xfrm>
                  <a:off x="71406" y="23612"/>
                  <a:ext cx="9026054" cy="6236649"/>
                  <a:chOff x="71406" y="23612"/>
                  <a:chExt cx="9026054" cy="6236649"/>
                </a:xfrm>
              </p:grpSpPr>
              <p:grpSp>
                <p:nvGrpSpPr>
                  <p:cNvPr id="28703" name="75 Grupo"/>
                  <p:cNvGrpSpPr>
                    <a:grpSpLocks/>
                  </p:cNvGrpSpPr>
                  <p:nvPr/>
                </p:nvGrpSpPr>
                <p:grpSpPr bwMode="auto">
                  <a:xfrm>
                    <a:off x="71406" y="23612"/>
                    <a:ext cx="9026054" cy="5141560"/>
                    <a:chOff x="71406" y="23612"/>
                    <a:chExt cx="9026054" cy="5141560"/>
                  </a:xfrm>
                </p:grpSpPr>
                <p:grpSp>
                  <p:nvGrpSpPr>
                    <p:cNvPr id="28705" name="71 Grupo"/>
                    <p:cNvGrpSpPr>
                      <a:grpSpLocks/>
                    </p:cNvGrpSpPr>
                    <p:nvPr/>
                  </p:nvGrpSpPr>
                  <p:grpSpPr bwMode="auto">
                    <a:xfrm>
                      <a:off x="71406" y="23612"/>
                      <a:ext cx="9026054" cy="5141560"/>
                      <a:chOff x="71406" y="23612"/>
                      <a:chExt cx="9026054" cy="5141560"/>
                    </a:xfrm>
                  </p:grpSpPr>
                  <p:grpSp>
                    <p:nvGrpSpPr>
                      <p:cNvPr id="28709" name="66 Grupo"/>
                      <p:cNvGrpSpPr>
                        <a:grpSpLocks/>
                      </p:cNvGrpSpPr>
                      <p:nvPr/>
                    </p:nvGrpSpPr>
                    <p:grpSpPr bwMode="auto">
                      <a:xfrm>
                        <a:off x="71406" y="23612"/>
                        <a:ext cx="9026054" cy="5141560"/>
                        <a:chOff x="71406" y="71414"/>
                        <a:chExt cx="9026054" cy="5141560"/>
                      </a:xfrm>
                    </p:grpSpPr>
                    <p:grpSp>
                      <p:nvGrpSpPr>
                        <p:cNvPr id="28713" name="52 Grupo"/>
                        <p:cNvGrpSpPr>
                          <a:grpSpLocks/>
                        </p:cNvGrpSpPr>
                        <p:nvPr/>
                      </p:nvGrpSpPr>
                      <p:grpSpPr bwMode="auto">
                        <a:xfrm>
                          <a:off x="71406" y="71414"/>
                          <a:ext cx="9026054" cy="5141560"/>
                          <a:chOff x="71406" y="71414"/>
                          <a:chExt cx="9026054" cy="5141560"/>
                        </a:xfrm>
                      </p:grpSpPr>
                      <p:grpSp>
                        <p:nvGrpSpPr>
                          <p:cNvPr id="28717" name="50 Grupo"/>
                          <p:cNvGrpSpPr>
                            <a:grpSpLocks/>
                          </p:cNvGrpSpPr>
                          <p:nvPr/>
                        </p:nvGrpSpPr>
                        <p:grpSpPr bwMode="auto">
                          <a:xfrm>
                            <a:off x="71406" y="71414"/>
                            <a:ext cx="9026054" cy="5141560"/>
                            <a:chOff x="71406" y="71414"/>
                            <a:chExt cx="9026054" cy="5141560"/>
                          </a:xfrm>
                        </p:grpSpPr>
                        <p:grpSp>
                          <p:nvGrpSpPr>
                            <p:cNvPr id="28719" name="48 Grupo"/>
                            <p:cNvGrpSpPr>
                              <a:grpSpLocks/>
                            </p:cNvGrpSpPr>
                            <p:nvPr/>
                          </p:nvGrpSpPr>
                          <p:grpSpPr bwMode="auto">
                            <a:xfrm>
                              <a:off x="95042" y="71414"/>
                              <a:ext cx="9002418" cy="5141560"/>
                              <a:chOff x="95042" y="71414"/>
                              <a:chExt cx="9002418" cy="5141560"/>
                            </a:xfrm>
                          </p:grpSpPr>
                          <p:grpSp>
                            <p:nvGrpSpPr>
                              <p:cNvPr id="28721" name="46 Grupo"/>
                              <p:cNvGrpSpPr>
                                <a:grpSpLocks/>
                              </p:cNvGrpSpPr>
                              <p:nvPr/>
                            </p:nvGrpSpPr>
                            <p:grpSpPr bwMode="auto">
                              <a:xfrm>
                                <a:off x="95042" y="71414"/>
                                <a:ext cx="9002418" cy="5141560"/>
                                <a:chOff x="95042" y="71414"/>
                                <a:chExt cx="9002418" cy="5141560"/>
                              </a:xfrm>
                            </p:grpSpPr>
                            <p:grpSp>
                              <p:nvGrpSpPr>
                                <p:cNvPr id="28723" name="41 Grupo"/>
                                <p:cNvGrpSpPr>
                                  <a:grpSpLocks/>
                                </p:cNvGrpSpPr>
                                <p:nvPr/>
                              </p:nvGrpSpPr>
                              <p:grpSpPr bwMode="auto">
                                <a:xfrm>
                                  <a:off x="95042" y="71414"/>
                                  <a:ext cx="9002418" cy="5141560"/>
                                  <a:chOff x="71406" y="71414"/>
                                  <a:chExt cx="9002418" cy="5141560"/>
                                </a:xfrm>
                              </p:grpSpPr>
                              <p:grpSp>
                                <p:nvGrpSpPr>
                                  <p:cNvPr id="28728" name="38 Grupo"/>
                                  <p:cNvGrpSpPr>
                                    <a:grpSpLocks/>
                                  </p:cNvGrpSpPr>
                                  <p:nvPr/>
                                </p:nvGrpSpPr>
                                <p:grpSpPr bwMode="auto">
                                  <a:xfrm>
                                    <a:off x="71406" y="71414"/>
                                    <a:ext cx="9002418" cy="5141560"/>
                                    <a:chOff x="71406" y="71414"/>
                                    <a:chExt cx="9002418" cy="5141560"/>
                                  </a:xfrm>
                                </p:grpSpPr>
                                <p:grpSp>
                                  <p:nvGrpSpPr>
                                    <p:cNvPr id="28731" name="36 Grupo"/>
                                    <p:cNvGrpSpPr>
                                      <a:grpSpLocks/>
                                    </p:cNvGrpSpPr>
                                    <p:nvPr/>
                                  </p:nvGrpSpPr>
                                  <p:grpSpPr bwMode="auto">
                                    <a:xfrm>
                                      <a:off x="71406" y="71414"/>
                                      <a:ext cx="9002418" cy="5141560"/>
                                      <a:chOff x="71406" y="71414"/>
                                      <a:chExt cx="9002418" cy="5141560"/>
                                    </a:xfrm>
                                  </p:grpSpPr>
                                  <p:grpSp>
                                    <p:nvGrpSpPr>
                                      <p:cNvPr id="28733" name="30 Grupo"/>
                                      <p:cNvGrpSpPr>
                                        <a:grpSpLocks/>
                                      </p:cNvGrpSpPr>
                                      <p:nvPr/>
                                    </p:nvGrpSpPr>
                                    <p:grpSpPr bwMode="auto">
                                      <a:xfrm>
                                        <a:off x="71406" y="71414"/>
                                        <a:ext cx="9002418" cy="5141560"/>
                                        <a:chOff x="142844" y="71414"/>
                                        <a:chExt cx="9002418" cy="5141560"/>
                                      </a:xfrm>
                                    </p:grpSpPr>
                                    <p:grpSp>
                                      <p:nvGrpSpPr>
                                        <p:cNvPr id="28739" name="19 Grupo"/>
                                        <p:cNvGrpSpPr>
                                          <a:grpSpLocks/>
                                        </p:cNvGrpSpPr>
                                        <p:nvPr/>
                                      </p:nvGrpSpPr>
                                      <p:grpSpPr bwMode="auto">
                                        <a:xfrm>
                                          <a:off x="142844" y="71414"/>
                                          <a:ext cx="8858312" cy="1910190"/>
                                          <a:chOff x="142844" y="285728"/>
                                          <a:chExt cx="8858312" cy="1910190"/>
                                        </a:xfrm>
                                      </p:grpSpPr>
                                      <p:sp>
                                        <p:nvSpPr>
                                          <p:cNvPr id="4" name="3 CuadroTexto"/>
                                          <p:cNvSpPr txBox="1"/>
                                          <p:nvPr/>
                                        </p:nvSpPr>
                                        <p:spPr>
                                          <a:xfrm>
                                            <a:off x="3929010" y="285728"/>
                                            <a:ext cx="928639" cy="338148"/>
                                          </a:xfrm>
                                          <a:prstGeom prst="rect">
                                            <a:avLst/>
                                          </a:prstGeom>
                                          <a:noFill/>
                                          <a:ln w="19050">
                                            <a:solidFill>
                                              <a:schemeClr val="accent5">
                                                <a:lumMod val="75000"/>
                                              </a:schemeClr>
                                            </a:solidFill>
                                          </a:ln>
                                        </p:spPr>
                                        <p:txBody>
                                          <a:bodyPr>
                                            <a:spAutoFit/>
                                          </a:bodyPr>
                                          <a:lstStyle/>
                                          <a:p>
                                            <a:pPr algn="ctr">
                                              <a:defRPr/>
                                            </a:pPr>
                                            <a:r>
                                              <a:rPr lang="es-ES" sz="1600" dirty="0">
                                                <a:solidFill>
                                                  <a:schemeClr val="accent5">
                                                    <a:lumMod val="50000"/>
                                                  </a:schemeClr>
                                                </a:solidFill>
                                              </a:rPr>
                                              <a:t>Energy</a:t>
                                            </a:r>
                                          </a:p>
                                        </p:txBody>
                                      </p:sp>
                                      <p:sp>
                                        <p:nvSpPr>
                                          <p:cNvPr id="10" name="9 CuadroTexto"/>
                                          <p:cNvSpPr txBox="1"/>
                                          <p:nvPr/>
                                        </p:nvSpPr>
                                        <p:spPr>
                                          <a:xfrm>
                                            <a:off x="143019" y="1000127"/>
                                            <a:ext cx="8857788" cy="338148"/>
                                          </a:xfrm>
                                          <a:prstGeom prst="rect">
                                            <a:avLst/>
                                          </a:prstGeom>
                                          <a:noFill/>
                                          <a:ln w="19050">
                                            <a:solidFill>
                                              <a:schemeClr val="accent5">
                                                <a:lumMod val="75000"/>
                                              </a:schemeClr>
                                            </a:solidFill>
                                          </a:ln>
                                        </p:spPr>
                                        <p:txBody>
                                          <a:bodyPr>
                                            <a:spAutoFit/>
                                          </a:bodyPr>
                                          <a:lstStyle/>
                                          <a:p>
                                            <a:pPr algn="ctr">
                                              <a:defRPr/>
                                            </a:pPr>
                                            <a:r>
                                              <a:rPr lang="es-ES" sz="1600" dirty="0">
                                                <a:solidFill>
                                                  <a:schemeClr val="accent5">
                                                    <a:lumMod val="50000"/>
                                                  </a:schemeClr>
                                                </a:solidFill>
                                              </a:rPr>
                                              <a:t>Property of objects or systems to produce changes or transformations</a:t>
                                            </a:r>
                                          </a:p>
                                        </p:txBody>
                                      </p:sp>
                                      <p:sp>
                                        <p:nvSpPr>
                                          <p:cNvPr id="11" name="10 CuadroTexto"/>
                                          <p:cNvSpPr txBox="1"/>
                                          <p:nvPr/>
                                        </p:nvSpPr>
                                        <p:spPr>
                                          <a:xfrm>
                                            <a:off x="143019" y="1857406"/>
                                            <a:ext cx="755611" cy="338148"/>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Types</a:t>
                                            </a:r>
                                          </a:p>
                                        </p:txBody>
                                      </p:sp>
                                      <p:sp>
                                        <p:nvSpPr>
                                          <p:cNvPr id="12" name="11 CuadroTexto"/>
                                          <p:cNvSpPr txBox="1"/>
                                          <p:nvPr/>
                                        </p:nvSpPr>
                                        <p:spPr>
                                          <a:xfrm>
                                            <a:off x="7492761" y="1857406"/>
                                            <a:ext cx="936576" cy="338148"/>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Sources</a:t>
                                            </a:r>
                                          </a:p>
                                        </p:txBody>
                                      </p:sp>
                                      <p:cxnSp>
                                        <p:nvCxnSpPr>
                                          <p:cNvPr id="14" name="13 Conector recto de flecha"/>
                                          <p:cNvCxnSpPr/>
                                          <p:nvPr/>
                                        </p:nvCxnSpPr>
                                        <p:spPr>
                                          <a:xfrm rot="5400000">
                                            <a:off x="337458" y="1589903"/>
                                            <a:ext cx="468329" cy="3175"/>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7695930" y="1590697"/>
                                            <a:ext cx="468329"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15 Rectángulo"/>
                                        <p:cNvSpPr/>
                                        <p:nvPr/>
                                      </p:nvSpPr>
                                      <p:spPr>
                                        <a:xfrm>
                                          <a:off x="6313310" y="2701988"/>
                                          <a:ext cx="1206437" cy="338149"/>
                                        </a:xfrm>
                                        <a:prstGeom prst="rect">
                                          <a:avLst/>
                                        </a:prstGeom>
                                        <a:ln w="19050">
                                          <a:solidFill>
                                            <a:schemeClr val="accent5">
                                              <a:lumMod val="75000"/>
                                            </a:schemeClr>
                                          </a:solidFill>
                                        </a:ln>
                                      </p:spPr>
                                      <p:txBody>
                                        <a:bodyPr wrap="none">
                                          <a:spAutoFit/>
                                        </a:bodyPr>
                                        <a:lstStyle/>
                                        <a:p>
                                          <a:pPr>
                                            <a:defRPr/>
                                          </a:pPr>
                                          <a:r>
                                            <a:rPr lang="en-US" sz="1600" dirty="0">
                                              <a:solidFill>
                                                <a:schemeClr val="accent5">
                                                  <a:lumMod val="50000"/>
                                                </a:schemeClr>
                                              </a:solidFill>
                                              <a:latin typeface="Arial" pitchFamily="34" charset="0"/>
                                              <a:cs typeface="Arial" pitchFamily="34" charset="0"/>
                                            </a:rPr>
                                            <a:t>Renewable</a:t>
                                          </a:r>
                                          <a:endParaRPr lang="es-ES" sz="1600" dirty="0">
                                            <a:solidFill>
                                              <a:schemeClr val="accent5">
                                                <a:lumMod val="50000"/>
                                              </a:schemeClr>
                                            </a:solidFill>
                                          </a:endParaRPr>
                                        </a:p>
                                      </p:txBody>
                                    </p:sp>
                                    <p:sp>
                                      <p:nvSpPr>
                                        <p:cNvPr id="17" name="16 Rectángulo"/>
                                        <p:cNvSpPr/>
                                        <p:nvPr/>
                                      </p:nvSpPr>
                                      <p:spPr>
                                        <a:xfrm>
                                          <a:off x="7572131" y="2701988"/>
                                          <a:ext cx="1573131" cy="338149"/>
                                        </a:xfrm>
                                        <a:prstGeom prst="rect">
                                          <a:avLst/>
                                        </a:prstGeom>
                                        <a:ln w="19050">
                                          <a:solidFill>
                                            <a:schemeClr val="accent5">
                                              <a:lumMod val="75000"/>
                                            </a:schemeClr>
                                          </a:solidFill>
                                        </a:ln>
                                      </p:spPr>
                                      <p:txBody>
                                        <a:bodyPr wrap="none">
                                          <a:spAutoFit/>
                                        </a:bodyPr>
                                        <a:lstStyle/>
                                        <a:p>
                                          <a:pPr>
                                            <a:defRPr/>
                                          </a:pPr>
                                          <a:r>
                                            <a:rPr lang="en-US" sz="1600" dirty="0">
                                              <a:solidFill>
                                                <a:schemeClr val="accent5">
                                                  <a:lumMod val="50000"/>
                                                </a:schemeClr>
                                              </a:solidFill>
                                              <a:latin typeface="Arial" pitchFamily="34" charset="0"/>
                                              <a:cs typeface="Arial" pitchFamily="34" charset="0"/>
                                            </a:rPr>
                                            <a:t>Non-renewable</a:t>
                                          </a:r>
                                          <a:endParaRPr lang="es-ES" sz="1600" dirty="0">
                                            <a:solidFill>
                                              <a:schemeClr val="accent5">
                                                <a:lumMod val="50000"/>
                                              </a:schemeClr>
                                            </a:solidFill>
                                          </a:endParaRPr>
                                        </a:p>
                                      </p:txBody>
                                    </p:sp>
                                    <p:sp>
                                      <p:nvSpPr>
                                        <p:cNvPr id="18" name="17 CuadroTexto"/>
                                        <p:cNvSpPr txBox="1"/>
                                        <p:nvPr/>
                                      </p:nvSpPr>
                                      <p:spPr>
                                        <a:xfrm>
                                          <a:off x="7740397" y="3641820"/>
                                          <a:ext cx="1260409" cy="1528814"/>
                                        </a:xfrm>
                                        <a:prstGeom prst="rect">
                                          <a:avLst/>
                                        </a:prstGeom>
                                        <a:noFill/>
                                        <a:ln w="19050">
                                          <a:solidFill>
                                            <a:schemeClr val="accent5">
                                              <a:lumMod val="75000"/>
                                            </a:schemeClr>
                                          </a:solidFill>
                                        </a:ln>
                                      </p:spPr>
                                      <p:txBody>
                                        <a:bodyPr>
                                          <a:spAutoFit/>
                                        </a:bodyPr>
                                        <a:lstStyle/>
                                        <a:p>
                                          <a:pPr algn="ctr">
                                            <a:defRPr/>
                                          </a:pPr>
                                          <a:r>
                                            <a:rPr lang="es-ES" sz="1600" dirty="0">
                                              <a:solidFill>
                                                <a:schemeClr val="accent5">
                                                  <a:lumMod val="50000"/>
                                                </a:schemeClr>
                                              </a:solidFill>
                                            </a:rPr>
                                            <a:t>Wave</a:t>
                                          </a:r>
                                        </a:p>
                                        <a:p>
                                          <a:pPr algn="ctr">
                                            <a:defRPr/>
                                          </a:pPr>
                                          <a:r>
                                            <a:rPr lang="es-ES" sz="1600" dirty="0">
                                              <a:solidFill>
                                                <a:schemeClr val="accent5">
                                                  <a:lumMod val="50000"/>
                                                </a:schemeClr>
                                              </a:solidFill>
                                            </a:rPr>
                                            <a:t>Solar</a:t>
                                          </a:r>
                                        </a:p>
                                        <a:p>
                                          <a:pPr algn="ctr">
                                            <a:defRPr/>
                                          </a:pPr>
                                          <a:r>
                                            <a:rPr lang="es-ES" sz="1600" dirty="0">
                                              <a:solidFill>
                                                <a:schemeClr val="accent5">
                                                  <a:lumMod val="50000"/>
                                                </a:schemeClr>
                                              </a:solidFill>
                                            </a:rPr>
                                            <a:t>Wind</a:t>
                                          </a:r>
                                        </a:p>
                                        <a:p>
                                          <a:pPr algn="ctr">
                                            <a:defRPr/>
                                          </a:pPr>
                                          <a:r>
                                            <a:rPr lang="es-ES" sz="1600" dirty="0">
                                              <a:solidFill>
                                                <a:schemeClr val="accent5">
                                                  <a:lumMod val="50000"/>
                                                </a:schemeClr>
                                              </a:solidFill>
                                            </a:rPr>
                                            <a:t>Hydraulic</a:t>
                                          </a:r>
                                        </a:p>
                                        <a:p>
                                          <a:pPr algn="ctr">
                                            <a:defRPr/>
                                          </a:pPr>
                                          <a:r>
                                            <a:rPr lang="es-ES" sz="1600" dirty="0">
                                              <a:solidFill>
                                                <a:schemeClr val="accent5">
                                                  <a:lumMod val="50000"/>
                                                </a:schemeClr>
                                              </a:solidFill>
                                            </a:rPr>
                                            <a:t>Geothermal</a:t>
                                          </a:r>
                                        </a:p>
                                        <a:p>
                                          <a:pPr algn="ctr">
                                            <a:defRPr/>
                                          </a:pPr>
                                          <a:r>
                                            <a:rPr lang="es-ES" sz="1600" dirty="0">
                                              <a:solidFill>
                                                <a:schemeClr val="accent5">
                                                  <a:lumMod val="50000"/>
                                                </a:schemeClr>
                                              </a:solidFill>
                                            </a:rPr>
                                            <a:t>Biomass</a:t>
                                          </a:r>
                                        </a:p>
                                      </p:txBody>
                                    </p:sp>
                                    <p:sp>
                                      <p:nvSpPr>
                                        <p:cNvPr id="19" name="18 CuadroTexto"/>
                                        <p:cNvSpPr txBox="1"/>
                                        <p:nvPr/>
                                      </p:nvSpPr>
                                      <p:spPr>
                                        <a:xfrm>
                                          <a:off x="6240289" y="3641820"/>
                                          <a:ext cx="1260409" cy="1036672"/>
                                        </a:xfrm>
                                        <a:prstGeom prst="rect">
                                          <a:avLst/>
                                        </a:prstGeom>
                                        <a:noFill/>
                                        <a:ln w="19050">
                                          <a:solidFill>
                                            <a:schemeClr val="accent5">
                                              <a:lumMod val="75000"/>
                                            </a:schemeClr>
                                          </a:solidFill>
                                        </a:ln>
                                      </p:spPr>
                                      <p:txBody>
                                        <a:bodyPr>
                                          <a:spAutoFit/>
                                        </a:bodyPr>
                                        <a:lstStyle/>
                                        <a:p>
                                          <a:pPr algn="ctr">
                                            <a:defRPr/>
                                          </a:pPr>
                                          <a:r>
                                            <a:rPr lang="es-ES" sz="1600" dirty="0">
                                              <a:solidFill>
                                                <a:schemeClr val="accent5">
                                                  <a:lumMod val="50000"/>
                                                </a:schemeClr>
                                              </a:solidFill>
                                            </a:rPr>
                                            <a:t>Oil</a:t>
                                          </a:r>
                                        </a:p>
                                        <a:p>
                                          <a:pPr algn="ctr">
                                            <a:defRPr/>
                                          </a:pPr>
                                          <a:r>
                                            <a:rPr lang="es-ES" sz="1600" dirty="0">
                                              <a:solidFill>
                                                <a:schemeClr val="accent5">
                                                  <a:lumMod val="50000"/>
                                                </a:schemeClr>
                                              </a:solidFill>
                                            </a:rPr>
                                            <a:t>Coal</a:t>
                                          </a:r>
                                        </a:p>
                                        <a:p>
                                          <a:pPr algn="ctr">
                                            <a:defRPr/>
                                          </a:pPr>
                                          <a:r>
                                            <a:rPr lang="es-ES" sz="1600" dirty="0">
                                              <a:solidFill>
                                                <a:schemeClr val="accent5">
                                                  <a:lumMod val="50000"/>
                                                </a:schemeClr>
                                              </a:solidFill>
                                            </a:rPr>
                                            <a:t>Natural gas</a:t>
                                          </a:r>
                                        </a:p>
                                        <a:p>
                                          <a:pPr algn="ctr">
                                            <a:defRPr/>
                                          </a:pPr>
                                          <a:r>
                                            <a:rPr lang="es-ES" sz="1600" dirty="0">
                                              <a:solidFill>
                                                <a:schemeClr val="accent5">
                                                  <a:lumMod val="50000"/>
                                                </a:schemeClr>
                                              </a:solidFill>
                                            </a:rPr>
                                            <a:t>Uranium</a:t>
                                          </a:r>
                                        </a:p>
                                      </p:txBody>
                                    </p:sp>
                                    <p:cxnSp>
                                      <p:nvCxnSpPr>
                                        <p:cNvPr id="21" name="20 Conector recto de flecha"/>
                                        <p:cNvCxnSpPr/>
                                        <p:nvPr/>
                                      </p:nvCxnSpPr>
                                      <p:spPr>
                                        <a:xfrm rot="5400000">
                                          <a:off x="6569653" y="3353679"/>
                                          <a:ext cx="574694"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a:off x="7947531" y="3358442"/>
                                          <a:ext cx="574694"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7749907" y="2179684"/>
                                          <a:ext cx="35878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7000661" y="2357490"/>
                                          <a:ext cx="178584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6839525" y="2518626"/>
                                          <a:ext cx="323861"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5400000">
                                          <a:off x="8623781" y="2518626"/>
                                          <a:ext cx="323861"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31 Conector recto de flecha"/>
                                      <p:cNvCxnSpPr/>
                                      <p:nvPr/>
                                    </p:nvCxnSpPr>
                                    <p:spPr>
                                      <a:xfrm rot="5400000">
                                        <a:off x="3336878" y="1376382"/>
                                        <a:ext cx="468329"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rot="5400000">
                                        <a:off x="4908420" y="1376382"/>
                                        <a:ext cx="468329"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a:off x="6408530" y="1376382"/>
                                        <a:ext cx="468329"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5400000">
                                        <a:off x="1693901" y="1376382"/>
                                        <a:ext cx="468329"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6000584" y="1643091"/>
                                        <a:ext cx="1214374" cy="338148"/>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It degrades</a:t>
                                        </a:r>
                                      </a:p>
                                    </p:txBody>
                                  </p:sp>
                                </p:grpSp>
                                <p:sp>
                                  <p:nvSpPr>
                                    <p:cNvPr id="38" name="37 CuadroTexto"/>
                                    <p:cNvSpPr txBox="1"/>
                                    <p:nvPr/>
                                  </p:nvSpPr>
                                  <p:spPr>
                                    <a:xfrm>
                                      <a:off x="4500475" y="1643091"/>
                                      <a:ext cx="1285808" cy="338148"/>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It conserves</a:t>
                                      </a:r>
                                    </a:p>
                                  </p:txBody>
                                </p:sp>
                              </p:grpSp>
                              <p:sp>
                                <p:nvSpPr>
                                  <p:cNvPr id="40" name="39 CuadroTexto"/>
                                  <p:cNvSpPr txBox="1"/>
                                  <p:nvPr/>
                                </p:nvSpPr>
                                <p:spPr>
                                  <a:xfrm>
                                    <a:off x="3000366" y="1643091"/>
                                    <a:ext cx="1214374" cy="338148"/>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It transfers</a:t>
                                    </a:r>
                                  </a:p>
                                </p:txBody>
                              </p:sp>
                              <p:sp>
                                <p:nvSpPr>
                                  <p:cNvPr id="41" name="40 CuadroTexto"/>
                                  <p:cNvSpPr txBox="1"/>
                                  <p:nvPr/>
                                </p:nvSpPr>
                                <p:spPr>
                                  <a:xfrm>
                                    <a:off x="1214521" y="1643091"/>
                                    <a:ext cx="1357242" cy="338148"/>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It transforms</a:t>
                                    </a:r>
                                  </a:p>
                                </p:txBody>
                              </p:sp>
                            </p:grpSp>
                            <p:cxnSp>
                              <p:nvCxnSpPr>
                                <p:cNvPr id="43" name="42 Conector recto de flecha"/>
                                <p:cNvCxnSpPr/>
                                <p:nvPr/>
                              </p:nvCxnSpPr>
                              <p:spPr>
                                <a:xfrm rot="5400000">
                                  <a:off x="3339084" y="2232867"/>
                                  <a:ext cx="466741"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a:off x="267432" y="2232867"/>
                                  <a:ext cx="466741"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2714455" y="2500370"/>
                                  <a:ext cx="3214520" cy="584219"/>
                                </a:xfrm>
                                <a:prstGeom prst="rect">
                                  <a:avLst/>
                                </a:prstGeom>
                                <a:noFill/>
                                <a:ln w="19050">
                                  <a:solidFill>
                                    <a:schemeClr val="accent5">
                                      <a:lumMod val="75000"/>
                                    </a:schemeClr>
                                  </a:solidFill>
                                </a:ln>
                              </p:spPr>
                              <p:txBody>
                                <a:bodyPr>
                                  <a:spAutoFit/>
                                </a:bodyPr>
                                <a:lstStyle/>
                                <a:p>
                                  <a:pPr algn="just">
                                    <a:defRPr/>
                                  </a:pPr>
                                  <a:r>
                                    <a:rPr lang="es-ES" sz="1600" dirty="0">
                                      <a:solidFill>
                                        <a:schemeClr val="accent5">
                                          <a:lumMod val="50000"/>
                                        </a:schemeClr>
                                      </a:solidFill>
                                    </a:rPr>
                                    <a:t>When there is a difference of temperature between two objects</a:t>
                                  </a:r>
                                </a:p>
                              </p:txBody>
                            </p:sp>
                            <p:cxnSp>
                              <p:nvCxnSpPr>
                                <p:cNvPr id="46" name="45 Conector recto de flecha"/>
                                <p:cNvCxnSpPr/>
                                <p:nvPr/>
                              </p:nvCxnSpPr>
                              <p:spPr>
                                <a:xfrm rot="5400000">
                                  <a:off x="4980473" y="3336217"/>
                                  <a:ext cx="466741"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47 CuadroTexto"/>
                              <p:cNvSpPr txBox="1"/>
                              <p:nvPr/>
                            </p:nvSpPr>
                            <p:spPr>
                              <a:xfrm>
                                <a:off x="4928903" y="3570380"/>
                                <a:ext cx="642903" cy="333386"/>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Heat</a:t>
                                </a:r>
                              </a:p>
                            </p:txBody>
                          </p:sp>
                        </p:grpSp>
                        <p:sp>
                          <p:nvSpPr>
                            <p:cNvPr id="50" name="49 CuadroTexto"/>
                            <p:cNvSpPr txBox="1"/>
                            <p:nvPr/>
                          </p:nvSpPr>
                          <p:spPr>
                            <a:xfrm>
                              <a:off x="71406" y="2438455"/>
                              <a:ext cx="1357241" cy="2019367"/>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Kinetic</a:t>
                              </a:r>
                            </a:p>
                            <a:p>
                              <a:pPr>
                                <a:defRPr/>
                              </a:pPr>
                              <a:r>
                                <a:rPr lang="es-ES" sz="1600" dirty="0">
                                  <a:solidFill>
                                    <a:schemeClr val="accent5">
                                      <a:lumMod val="50000"/>
                                    </a:schemeClr>
                                  </a:solidFill>
                                </a:rPr>
                                <a:t>Gravitational potential</a:t>
                              </a:r>
                            </a:p>
                            <a:p>
                              <a:pPr>
                                <a:defRPr/>
                              </a:pPr>
                              <a:r>
                                <a:rPr lang="es-ES" sz="1600" dirty="0">
                                  <a:solidFill>
                                    <a:schemeClr val="accent5">
                                      <a:lumMod val="50000"/>
                                    </a:schemeClr>
                                  </a:solidFill>
                                </a:rPr>
                                <a:t>Mechanical</a:t>
                              </a:r>
                            </a:p>
                            <a:p>
                              <a:pPr>
                                <a:defRPr/>
                              </a:pPr>
                              <a:r>
                                <a:rPr lang="es-ES" sz="1600" dirty="0">
                                  <a:solidFill>
                                    <a:schemeClr val="accent5">
                                      <a:lumMod val="50000"/>
                                    </a:schemeClr>
                                  </a:solidFill>
                                </a:rPr>
                                <a:t>Internal</a:t>
                              </a:r>
                            </a:p>
                            <a:p>
                              <a:pPr>
                                <a:defRPr/>
                              </a:pPr>
                              <a:r>
                                <a:rPr lang="es-ES" sz="1600" dirty="0">
                                  <a:solidFill>
                                    <a:schemeClr val="accent5">
                                      <a:lumMod val="50000"/>
                                    </a:schemeClr>
                                  </a:solidFill>
                                </a:rPr>
                                <a:t>Luminous</a:t>
                              </a:r>
                            </a:p>
                            <a:p>
                              <a:pPr>
                                <a:defRPr/>
                              </a:pPr>
                              <a:r>
                                <a:rPr lang="es-ES" sz="1600" dirty="0">
                                  <a:solidFill>
                                    <a:schemeClr val="accent5">
                                      <a:lumMod val="50000"/>
                                    </a:schemeClr>
                                  </a:solidFill>
                                </a:rPr>
                                <a:t>Electrical</a:t>
                              </a:r>
                            </a:p>
                            <a:p>
                              <a:pPr>
                                <a:defRPr/>
                              </a:pPr>
                              <a:r>
                                <a:rPr lang="es-ES" sz="1600" dirty="0">
                                  <a:solidFill>
                                    <a:schemeClr val="accent5">
                                      <a:lumMod val="50000"/>
                                    </a:schemeClr>
                                  </a:solidFill>
                                </a:rPr>
                                <a:t>Nuclear</a:t>
                              </a:r>
                            </a:p>
                          </p:txBody>
                        </p:sp>
                      </p:grpSp>
                      <p:cxnSp>
                        <p:nvCxnSpPr>
                          <p:cNvPr id="52" name="51 Conector recto"/>
                          <p:cNvCxnSpPr/>
                          <p:nvPr/>
                        </p:nvCxnSpPr>
                        <p:spPr>
                          <a:xfrm rot="5400000">
                            <a:off x="4177244" y="605626"/>
                            <a:ext cx="36037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1" name="60 Conector recto"/>
                        <p:cNvCxnSpPr/>
                        <p:nvPr/>
                      </p:nvCxnSpPr>
                      <p:spPr>
                        <a:xfrm>
                          <a:off x="1428647" y="3286208"/>
                          <a:ext cx="192871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3105732" y="3537835"/>
                          <a:ext cx="50325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1785817" y="3784699"/>
                          <a:ext cx="2987519"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9" name="68 CuadroTexto"/>
                      <p:cNvSpPr txBox="1"/>
                      <p:nvPr/>
                    </p:nvSpPr>
                    <p:spPr>
                      <a:xfrm>
                        <a:off x="4428866" y="4619577"/>
                        <a:ext cx="928640" cy="338149"/>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Internal</a:t>
                        </a:r>
                      </a:p>
                    </p:txBody>
                  </p:sp>
                  <p:sp>
                    <p:nvSpPr>
                      <p:cNvPr id="70" name="69 CuadroTexto"/>
                      <p:cNvSpPr txBox="1"/>
                      <p:nvPr/>
                    </p:nvSpPr>
                    <p:spPr>
                      <a:xfrm>
                        <a:off x="2857323" y="4619577"/>
                        <a:ext cx="1071507" cy="338149"/>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Potential</a:t>
                        </a:r>
                      </a:p>
                    </p:txBody>
                  </p:sp>
                  <p:sp>
                    <p:nvSpPr>
                      <p:cNvPr id="71" name="70 CuadroTexto"/>
                      <p:cNvSpPr txBox="1"/>
                      <p:nvPr/>
                    </p:nvSpPr>
                    <p:spPr>
                      <a:xfrm>
                        <a:off x="1357214" y="4619577"/>
                        <a:ext cx="928639" cy="338149"/>
                      </a:xfrm>
                      <a:prstGeom prst="rect">
                        <a:avLst/>
                      </a:prstGeom>
                      <a:noFill/>
                      <a:ln w="19050">
                        <a:solidFill>
                          <a:schemeClr val="accent5">
                            <a:lumMod val="75000"/>
                          </a:schemeClr>
                        </a:solidFill>
                      </a:ln>
                    </p:spPr>
                    <p:txBody>
                      <a:bodyPr>
                        <a:spAutoFit/>
                      </a:bodyPr>
                      <a:lstStyle/>
                      <a:p>
                        <a:pPr>
                          <a:defRPr/>
                        </a:pPr>
                        <a:r>
                          <a:rPr lang="es-ES" sz="1600" dirty="0">
                            <a:solidFill>
                              <a:schemeClr val="accent5">
                                <a:lumMod val="50000"/>
                              </a:schemeClr>
                            </a:solidFill>
                          </a:rPr>
                          <a:t>Kinetic</a:t>
                        </a:r>
                      </a:p>
                    </p:txBody>
                  </p:sp>
                </p:grpSp>
                <p:cxnSp>
                  <p:nvCxnSpPr>
                    <p:cNvPr id="73" name="72 Conector recto de flecha"/>
                    <p:cNvCxnSpPr/>
                    <p:nvPr/>
                  </p:nvCxnSpPr>
                  <p:spPr>
                    <a:xfrm rot="5400000">
                      <a:off x="4356602" y="4171093"/>
                      <a:ext cx="857279"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rot="5400000">
                      <a:off x="2929514" y="4171093"/>
                      <a:ext cx="857279"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rot="5400000">
                      <a:off x="1357971" y="4171093"/>
                      <a:ext cx="857279"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7" name="76 CuadroTexto"/>
                  <p:cNvSpPr txBox="1"/>
                  <p:nvPr/>
                </p:nvSpPr>
                <p:spPr>
                  <a:xfrm>
                    <a:off x="6643313" y="5429228"/>
                    <a:ext cx="2357314" cy="830291"/>
                  </a:xfrm>
                  <a:prstGeom prst="rect">
                    <a:avLst/>
                  </a:prstGeom>
                  <a:noFill/>
                  <a:ln w="19050">
                    <a:solidFill>
                      <a:schemeClr val="accent5">
                        <a:lumMod val="75000"/>
                      </a:schemeClr>
                    </a:solidFill>
                  </a:ln>
                </p:spPr>
                <p:txBody>
                  <a:bodyPr>
                    <a:spAutoFit/>
                  </a:bodyPr>
                  <a:lstStyle/>
                  <a:p>
                    <a:pPr algn="just">
                      <a:defRPr/>
                    </a:pPr>
                    <a:r>
                      <a:rPr lang="es-ES" sz="1600" dirty="0">
                        <a:solidFill>
                          <a:schemeClr val="accent5">
                            <a:lumMod val="50000"/>
                          </a:schemeClr>
                        </a:solidFill>
                      </a:rPr>
                      <a:t>It depends on mass, temperature and type of substance</a:t>
                    </a:r>
                  </a:p>
                </p:txBody>
              </p:sp>
            </p:grpSp>
            <p:cxnSp>
              <p:nvCxnSpPr>
                <p:cNvPr id="82" name="81 Conector recto"/>
                <p:cNvCxnSpPr/>
                <p:nvPr/>
              </p:nvCxnSpPr>
              <p:spPr>
                <a:xfrm>
                  <a:off x="5357505" y="4857709"/>
                  <a:ext cx="180013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rot="5400000">
                  <a:off x="6856795" y="5144263"/>
                  <a:ext cx="574694"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5" name="84 CuadroTexto"/>
              <p:cNvSpPr txBox="1"/>
              <p:nvPr/>
            </p:nvSpPr>
            <p:spPr>
              <a:xfrm>
                <a:off x="3285925" y="5429228"/>
                <a:ext cx="3143086" cy="338149"/>
              </a:xfrm>
              <a:prstGeom prst="rect">
                <a:avLst/>
              </a:prstGeom>
              <a:noFill/>
              <a:ln w="19050">
                <a:solidFill>
                  <a:schemeClr val="accent5">
                    <a:lumMod val="75000"/>
                  </a:schemeClr>
                </a:solidFill>
              </a:ln>
            </p:spPr>
            <p:txBody>
              <a:bodyPr>
                <a:spAutoFit/>
              </a:bodyPr>
              <a:lstStyle/>
              <a:p>
                <a:pPr algn="just">
                  <a:defRPr/>
                </a:pPr>
                <a:r>
                  <a:rPr lang="es-ES" sz="1600" dirty="0">
                    <a:solidFill>
                      <a:schemeClr val="accent5">
                        <a:lumMod val="50000"/>
                      </a:schemeClr>
                    </a:solidFill>
                  </a:rPr>
                  <a:t>It depends on weight and height</a:t>
                </a:r>
              </a:p>
            </p:txBody>
          </p:sp>
          <p:sp>
            <p:nvSpPr>
              <p:cNvPr id="86" name="85 CuadroTexto"/>
              <p:cNvSpPr txBox="1"/>
              <p:nvPr/>
            </p:nvSpPr>
            <p:spPr>
              <a:xfrm>
                <a:off x="71406" y="5429228"/>
                <a:ext cx="3071652" cy="338149"/>
              </a:xfrm>
              <a:prstGeom prst="rect">
                <a:avLst/>
              </a:prstGeom>
              <a:noFill/>
              <a:ln w="19050">
                <a:solidFill>
                  <a:schemeClr val="accent5">
                    <a:lumMod val="75000"/>
                  </a:schemeClr>
                </a:solidFill>
              </a:ln>
            </p:spPr>
            <p:txBody>
              <a:bodyPr>
                <a:spAutoFit/>
              </a:bodyPr>
              <a:lstStyle/>
              <a:p>
                <a:pPr algn="just">
                  <a:defRPr/>
                </a:pPr>
                <a:r>
                  <a:rPr lang="es-ES" sz="1600" dirty="0">
                    <a:solidFill>
                      <a:schemeClr val="accent5">
                        <a:lumMod val="50000"/>
                      </a:schemeClr>
                    </a:solidFill>
                  </a:rPr>
                  <a:t>It depends on mass and speed</a:t>
                </a:r>
              </a:p>
            </p:txBody>
          </p:sp>
          <p:cxnSp>
            <p:nvCxnSpPr>
              <p:cNvPr id="87" name="86 Conector recto de flecha"/>
              <p:cNvCxnSpPr/>
              <p:nvPr/>
            </p:nvCxnSpPr>
            <p:spPr>
              <a:xfrm rot="5400000">
                <a:off x="1570703" y="5212527"/>
                <a:ext cx="431814"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rot="5400000">
                <a:off x="3427981" y="5212527"/>
                <a:ext cx="431814"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677" name="109 Grupo"/>
            <p:cNvGrpSpPr>
              <a:grpSpLocks/>
            </p:cNvGrpSpPr>
            <p:nvPr/>
          </p:nvGrpSpPr>
          <p:grpSpPr bwMode="auto">
            <a:xfrm>
              <a:off x="3929042" y="6429396"/>
              <a:ext cx="1571652" cy="357190"/>
              <a:chOff x="3786182" y="6000768"/>
              <a:chExt cx="1571652" cy="357190"/>
            </a:xfrm>
          </p:grpSpPr>
          <p:sp>
            <p:nvSpPr>
              <p:cNvPr id="109" name="108 Rectángulo"/>
              <p:cNvSpPr/>
              <p:nvPr/>
            </p:nvSpPr>
            <p:spPr>
              <a:xfrm>
                <a:off x="3785970" y="6000758"/>
                <a:ext cx="1428675" cy="357200"/>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accent5">
                      <a:lumMod val="50000"/>
                    </a:schemeClr>
                  </a:solidFill>
                </a:endParaRPr>
              </a:p>
            </p:txBody>
          </p:sp>
          <p:grpSp>
            <p:nvGrpSpPr>
              <p:cNvPr id="28691" name="91 Grupo"/>
              <p:cNvGrpSpPr>
                <a:grpSpLocks/>
              </p:cNvGrpSpPr>
              <p:nvPr/>
            </p:nvGrpSpPr>
            <p:grpSpPr bwMode="auto">
              <a:xfrm>
                <a:off x="3857620" y="6000771"/>
                <a:ext cx="1500214" cy="338556"/>
                <a:chOff x="7286625" y="2857494"/>
                <a:chExt cx="1500214" cy="393822"/>
              </a:xfrm>
            </p:grpSpPr>
            <p:sp>
              <p:nvSpPr>
                <p:cNvPr id="93" name="92 Rectángulo"/>
                <p:cNvSpPr/>
                <p:nvPr/>
              </p:nvSpPr>
              <p:spPr bwMode="auto">
                <a:xfrm>
                  <a:off x="7286408" y="2857479"/>
                  <a:ext cx="396854" cy="393349"/>
                </a:xfrm>
                <a:prstGeom prst="rect">
                  <a:avLst/>
                </a:prstGeom>
                <a:ln w="19050">
                  <a:noFill/>
                </a:ln>
              </p:spPr>
              <p:txBody>
                <a:bodyPr wrap="none">
                  <a:spAutoFit/>
                </a:bodyPr>
                <a:lstStyle/>
                <a:p>
                  <a:pPr>
                    <a:defRPr/>
                  </a:pPr>
                  <a:r>
                    <a:rPr lang="es-ES" sz="1600" dirty="0">
                      <a:solidFill>
                        <a:schemeClr val="accent5">
                          <a:lumMod val="50000"/>
                        </a:schemeClr>
                      </a:solidFill>
                      <a:latin typeface="Arial" pitchFamily="34" charset="0"/>
                      <a:cs typeface="Arial" pitchFamily="34" charset="0"/>
                    </a:rPr>
                    <a:t>E</a:t>
                  </a:r>
                  <a:r>
                    <a:rPr lang="es-ES" sz="1600" baseline="-30000" dirty="0">
                      <a:solidFill>
                        <a:schemeClr val="accent5">
                          <a:lumMod val="50000"/>
                        </a:schemeClr>
                      </a:solidFill>
                      <a:latin typeface="Arial" pitchFamily="34" charset="0"/>
                      <a:cs typeface="Arial" pitchFamily="34" charset="0"/>
                    </a:rPr>
                    <a:t>p</a:t>
                  </a:r>
                  <a:endParaRPr lang="es-ES" sz="1600" dirty="0">
                    <a:solidFill>
                      <a:schemeClr val="accent5">
                        <a:lumMod val="50000"/>
                      </a:schemeClr>
                    </a:solidFill>
                    <a:latin typeface="Arial" pitchFamily="34" charset="0"/>
                    <a:cs typeface="Arial" pitchFamily="34" charset="0"/>
                  </a:endParaRPr>
                </a:p>
              </p:txBody>
            </p:sp>
            <p:sp>
              <p:nvSpPr>
                <p:cNvPr id="94" name="93 Igual que"/>
                <p:cNvSpPr/>
                <p:nvPr/>
              </p:nvSpPr>
              <p:spPr bwMode="auto">
                <a:xfrm>
                  <a:off x="7643577" y="2929501"/>
                  <a:ext cx="285735" cy="284392"/>
                </a:xfrm>
                <a:prstGeom prst="mathEqual">
                  <a:avLst>
                    <a:gd name="adj1" fmla="val 0"/>
                    <a:gd name="adj2" fmla="val 15313"/>
                  </a:avLst>
                </a:prstGeom>
                <a:solidFill>
                  <a:schemeClr val="tx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accent5">
                        <a:lumMod val="50000"/>
                      </a:schemeClr>
                    </a:solidFill>
                    <a:latin typeface="Arial" pitchFamily="34" charset="0"/>
                    <a:cs typeface="Arial" pitchFamily="34" charset="0"/>
                  </a:endParaRPr>
                </a:p>
              </p:txBody>
            </p:sp>
            <p:sp>
              <p:nvSpPr>
                <p:cNvPr id="95" name="94 CuadroTexto"/>
                <p:cNvSpPr txBox="1"/>
                <p:nvPr/>
              </p:nvSpPr>
              <p:spPr bwMode="auto">
                <a:xfrm>
                  <a:off x="7929586" y="2857496"/>
                  <a:ext cx="857253" cy="393820"/>
                </a:xfrm>
                <a:prstGeom prst="rect">
                  <a:avLst/>
                </a:prstGeom>
                <a:noFill/>
                <a:ln w="19050">
                  <a:noFill/>
                </a:ln>
              </p:spPr>
              <p:txBody>
                <a:bodyPr>
                  <a:spAutoFit/>
                </a:bodyPr>
                <a:lstStyle/>
                <a:p>
                  <a:pPr>
                    <a:defRPr/>
                  </a:pPr>
                  <a:r>
                    <a:rPr lang="es-ES" sz="1600" dirty="0">
                      <a:solidFill>
                        <a:schemeClr val="accent5">
                          <a:lumMod val="50000"/>
                        </a:schemeClr>
                      </a:solidFill>
                      <a:latin typeface="Arial" pitchFamily="34" charset="0"/>
                      <a:cs typeface="Arial" pitchFamily="34" charset="0"/>
                    </a:rPr>
                    <a:t>mgh</a:t>
                  </a:r>
                  <a:r>
                    <a:rPr lang="es-ES" sz="1600" baseline="30000" dirty="0">
                      <a:solidFill>
                        <a:schemeClr val="accent5">
                          <a:lumMod val="50000"/>
                        </a:schemeClr>
                      </a:solidFill>
                      <a:latin typeface="Arial" pitchFamily="34" charset="0"/>
                      <a:ea typeface="Times New Roman" pitchFamily="18" charset="0"/>
                      <a:cs typeface="Arial" pitchFamily="34" charset="0"/>
                    </a:rPr>
                    <a:t> </a:t>
                  </a:r>
                  <a:endParaRPr lang="es-ES" sz="1600" dirty="0">
                    <a:ln>
                      <a:solidFill>
                        <a:sysClr val="windowText" lastClr="000000"/>
                      </a:solidFill>
                    </a:ln>
                    <a:solidFill>
                      <a:schemeClr val="accent5">
                        <a:lumMod val="50000"/>
                      </a:schemeClr>
                    </a:solidFill>
                    <a:latin typeface="Arial" pitchFamily="34" charset="0"/>
                    <a:ea typeface="Times New Roman"/>
                    <a:cs typeface="Arial" pitchFamily="34" charset="0"/>
                  </a:endParaRPr>
                </a:p>
              </p:txBody>
            </p:sp>
          </p:grpSp>
        </p:grpSp>
        <p:grpSp>
          <p:nvGrpSpPr>
            <p:cNvPr id="28678" name="111 Grupo"/>
            <p:cNvGrpSpPr>
              <a:grpSpLocks/>
            </p:cNvGrpSpPr>
            <p:nvPr/>
          </p:nvGrpSpPr>
          <p:grpSpPr bwMode="auto">
            <a:xfrm>
              <a:off x="785786" y="6118252"/>
              <a:ext cx="1976462" cy="668334"/>
              <a:chOff x="714348" y="6046814"/>
              <a:chExt cx="1976462" cy="668334"/>
            </a:xfrm>
          </p:grpSpPr>
          <p:sp>
            <p:nvSpPr>
              <p:cNvPr id="111" name="110 Rectángulo"/>
              <p:cNvSpPr/>
              <p:nvPr/>
            </p:nvSpPr>
            <p:spPr>
              <a:xfrm>
                <a:off x="714306" y="6072189"/>
                <a:ext cx="1857278" cy="642959"/>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accent5">
                      <a:lumMod val="50000"/>
                    </a:schemeClr>
                  </a:solidFill>
                </a:endParaRPr>
              </a:p>
            </p:txBody>
          </p:sp>
          <p:grpSp>
            <p:nvGrpSpPr>
              <p:cNvPr id="28682" name="100 Grupo"/>
              <p:cNvGrpSpPr>
                <a:grpSpLocks/>
              </p:cNvGrpSpPr>
              <p:nvPr/>
            </p:nvGrpSpPr>
            <p:grpSpPr bwMode="auto">
              <a:xfrm>
                <a:off x="785786" y="6046814"/>
                <a:ext cx="1905024" cy="668334"/>
                <a:chOff x="6443663" y="2987676"/>
                <a:chExt cx="1905024" cy="668334"/>
              </a:xfrm>
            </p:grpSpPr>
            <p:sp>
              <p:nvSpPr>
                <p:cNvPr id="102" name="101 Menos"/>
                <p:cNvSpPr/>
                <p:nvPr/>
              </p:nvSpPr>
              <p:spPr bwMode="auto">
                <a:xfrm>
                  <a:off x="7134143" y="3311511"/>
                  <a:ext cx="395266" cy="46040"/>
                </a:xfrm>
                <a:prstGeom prst="mathMinus">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accent5">
                        <a:lumMod val="50000"/>
                      </a:schemeClr>
                    </a:solidFill>
                    <a:latin typeface="Arial" pitchFamily="34" charset="0"/>
                    <a:cs typeface="Arial" pitchFamily="34" charset="0"/>
                  </a:endParaRPr>
                </a:p>
              </p:txBody>
            </p:sp>
            <p:sp>
              <p:nvSpPr>
                <p:cNvPr id="103" name="102 CuadroTexto"/>
                <p:cNvSpPr txBox="1"/>
                <p:nvPr/>
              </p:nvSpPr>
              <p:spPr bwMode="auto">
                <a:xfrm>
                  <a:off x="7134143" y="3317861"/>
                  <a:ext cx="500036" cy="338149"/>
                </a:xfrm>
                <a:prstGeom prst="rect">
                  <a:avLst/>
                </a:prstGeom>
                <a:noFill/>
              </p:spPr>
              <p:txBody>
                <a:bodyPr>
                  <a:spAutoFit/>
                </a:bodyPr>
                <a:lstStyle/>
                <a:p>
                  <a:pPr>
                    <a:defRPr/>
                  </a:pPr>
                  <a:r>
                    <a:rPr lang="es-ES" sz="1600" dirty="0">
                      <a:solidFill>
                        <a:schemeClr val="accent5">
                          <a:lumMod val="50000"/>
                        </a:schemeClr>
                      </a:solidFill>
                      <a:latin typeface="Arial" pitchFamily="34" charset="0"/>
                      <a:cs typeface="Arial" pitchFamily="34" charset="0"/>
                    </a:rPr>
                    <a:t>2</a:t>
                  </a:r>
                </a:p>
              </p:txBody>
            </p:sp>
            <p:grpSp>
              <p:nvGrpSpPr>
                <p:cNvPr id="28685" name="39 Grupo"/>
                <p:cNvGrpSpPr>
                  <a:grpSpLocks/>
                </p:cNvGrpSpPr>
                <p:nvPr/>
              </p:nvGrpSpPr>
              <p:grpSpPr bwMode="auto">
                <a:xfrm>
                  <a:off x="6443663" y="2987676"/>
                  <a:ext cx="1905024" cy="512762"/>
                  <a:chOff x="6443663" y="2987676"/>
                  <a:chExt cx="1905024" cy="512762"/>
                </a:xfrm>
              </p:grpSpPr>
              <p:sp>
                <p:nvSpPr>
                  <p:cNvPr id="105" name="104 Rectángulo"/>
                  <p:cNvSpPr/>
                  <p:nvPr/>
                </p:nvSpPr>
                <p:spPr bwMode="auto">
                  <a:xfrm>
                    <a:off x="6443616" y="3130530"/>
                    <a:ext cx="390505" cy="338149"/>
                  </a:xfrm>
                  <a:prstGeom prst="rect">
                    <a:avLst/>
                  </a:prstGeom>
                </p:spPr>
                <p:txBody>
                  <a:bodyPr wrap="none">
                    <a:spAutoFit/>
                  </a:bodyPr>
                  <a:lstStyle/>
                  <a:p>
                    <a:pPr>
                      <a:defRPr/>
                    </a:pPr>
                    <a:r>
                      <a:rPr lang="es-ES" sz="1600" dirty="0">
                        <a:solidFill>
                          <a:schemeClr val="accent5">
                            <a:lumMod val="50000"/>
                          </a:schemeClr>
                        </a:solidFill>
                        <a:latin typeface="Arial" pitchFamily="34" charset="0"/>
                        <a:cs typeface="Arial" pitchFamily="34" charset="0"/>
                      </a:rPr>
                      <a:t>E</a:t>
                    </a:r>
                    <a:r>
                      <a:rPr lang="es-ES" sz="1600" baseline="-30000" dirty="0">
                        <a:solidFill>
                          <a:schemeClr val="accent5">
                            <a:lumMod val="50000"/>
                          </a:schemeClr>
                        </a:solidFill>
                        <a:latin typeface="Arial" pitchFamily="34" charset="0"/>
                        <a:cs typeface="Arial" pitchFamily="34" charset="0"/>
                      </a:rPr>
                      <a:t>k</a:t>
                    </a:r>
                    <a:endParaRPr lang="es-ES" sz="1600" dirty="0">
                      <a:solidFill>
                        <a:schemeClr val="accent5">
                          <a:lumMod val="50000"/>
                        </a:schemeClr>
                      </a:solidFill>
                      <a:latin typeface="Arial" pitchFamily="34" charset="0"/>
                      <a:cs typeface="Arial" pitchFamily="34" charset="0"/>
                    </a:endParaRPr>
                  </a:p>
                </p:txBody>
              </p:sp>
              <p:sp>
                <p:nvSpPr>
                  <p:cNvPr id="106" name="105 Igual que"/>
                  <p:cNvSpPr/>
                  <p:nvPr/>
                </p:nvSpPr>
                <p:spPr bwMode="auto">
                  <a:xfrm>
                    <a:off x="6857932" y="3214671"/>
                    <a:ext cx="285735" cy="285759"/>
                  </a:xfrm>
                  <a:prstGeom prst="mathEqual">
                    <a:avLst>
                      <a:gd name="adj1" fmla="val 0"/>
                      <a:gd name="adj2" fmla="val 15313"/>
                    </a:avLst>
                  </a:prstGeom>
                  <a:solidFill>
                    <a:srgbClr val="C00000"/>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accent5">
                          <a:lumMod val="50000"/>
                        </a:schemeClr>
                      </a:solidFill>
                      <a:latin typeface="Arial" pitchFamily="34" charset="0"/>
                      <a:cs typeface="Arial" pitchFamily="34" charset="0"/>
                    </a:endParaRPr>
                  </a:p>
                </p:txBody>
              </p:sp>
              <p:sp>
                <p:nvSpPr>
                  <p:cNvPr id="107" name="106 CuadroTexto"/>
                  <p:cNvSpPr txBox="1"/>
                  <p:nvPr/>
                </p:nvSpPr>
                <p:spPr bwMode="auto">
                  <a:xfrm>
                    <a:off x="7143668" y="2987650"/>
                    <a:ext cx="500036" cy="338149"/>
                  </a:xfrm>
                  <a:prstGeom prst="rect">
                    <a:avLst/>
                  </a:prstGeom>
                  <a:noFill/>
                </p:spPr>
                <p:txBody>
                  <a:bodyPr>
                    <a:spAutoFit/>
                  </a:bodyPr>
                  <a:lstStyle/>
                  <a:p>
                    <a:pPr>
                      <a:defRPr/>
                    </a:pPr>
                    <a:r>
                      <a:rPr lang="es-ES" sz="1600" dirty="0">
                        <a:solidFill>
                          <a:schemeClr val="accent5">
                            <a:lumMod val="50000"/>
                          </a:schemeClr>
                        </a:solidFill>
                        <a:latin typeface="Arial" pitchFamily="34" charset="0"/>
                        <a:cs typeface="Arial" pitchFamily="34" charset="0"/>
                      </a:rPr>
                      <a:t>1</a:t>
                    </a:r>
                  </a:p>
                </p:txBody>
              </p:sp>
              <p:sp>
                <p:nvSpPr>
                  <p:cNvPr id="108" name="107 CuadroTexto"/>
                  <p:cNvSpPr txBox="1"/>
                  <p:nvPr/>
                </p:nvSpPr>
                <p:spPr bwMode="auto">
                  <a:xfrm>
                    <a:off x="7491434" y="3155944"/>
                    <a:ext cx="857253" cy="338554"/>
                  </a:xfrm>
                  <a:prstGeom prst="rect">
                    <a:avLst/>
                  </a:prstGeom>
                  <a:noFill/>
                  <a:ln>
                    <a:noFill/>
                  </a:ln>
                </p:spPr>
                <p:txBody>
                  <a:bodyPr>
                    <a:spAutoFit/>
                  </a:bodyPr>
                  <a:lstStyle/>
                  <a:p>
                    <a:pPr>
                      <a:defRPr/>
                    </a:pPr>
                    <a:r>
                      <a:rPr lang="es-ES" sz="1600" dirty="0">
                        <a:solidFill>
                          <a:schemeClr val="accent5">
                            <a:lumMod val="50000"/>
                          </a:schemeClr>
                        </a:solidFill>
                        <a:latin typeface="Arial" pitchFamily="34" charset="0"/>
                        <a:cs typeface="Arial" pitchFamily="34" charset="0"/>
                      </a:rPr>
                      <a:t>m v</a:t>
                    </a:r>
                    <a:r>
                      <a:rPr lang="es-ES" sz="1600" baseline="30000" dirty="0">
                        <a:solidFill>
                          <a:schemeClr val="accent5">
                            <a:lumMod val="50000"/>
                          </a:schemeClr>
                        </a:solidFill>
                        <a:latin typeface="Arial" pitchFamily="34" charset="0"/>
                        <a:ea typeface="Times New Roman" pitchFamily="18" charset="0"/>
                        <a:cs typeface="Arial" pitchFamily="34" charset="0"/>
                      </a:rPr>
                      <a:t>2 </a:t>
                    </a:r>
                    <a:endParaRPr lang="es-ES" sz="1600" dirty="0">
                      <a:ln>
                        <a:solidFill>
                          <a:sysClr val="windowText" lastClr="000000"/>
                        </a:solidFill>
                      </a:ln>
                      <a:solidFill>
                        <a:schemeClr val="accent5">
                          <a:lumMod val="50000"/>
                        </a:schemeClr>
                      </a:solidFill>
                      <a:latin typeface="Arial" pitchFamily="34" charset="0"/>
                      <a:ea typeface="Times New Roman"/>
                      <a:cs typeface="Arial" pitchFamily="34" charset="0"/>
                    </a:endParaRPr>
                  </a:p>
                </p:txBody>
              </p:sp>
            </p:grpSp>
          </p:grpSp>
        </p:grpSp>
        <p:cxnSp>
          <p:nvCxnSpPr>
            <p:cNvPr id="113" name="112 Conector recto de flecha"/>
            <p:cNvCxnSpPr/>
            <p:nvPr/>
          </p:nvCxnSpPr>
          <p:spPr>
            <a:xfrm rot="5400000">
              <a:off x="1606424" y="5962646"/>
              <a:ext cx="360374"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4" name="113 Conector recto de flecha"/>
            <p:cNvCxnSpPr/>
            <p:nvPr/>
          </p:nvCxnSpPr>
          <p:spPr>
            <a:xfrm rot="5400000">
              <a:off x="4320101" y="6104731"/>
              <a:ext cx="647721" cy="15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4" name="83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a:t>
            </a:r>
            <a:endParaRPr lang="es-ES" sz="6000" dirty="0">
              <a:solidFill>
                <a:schemeClr val="accent5">
                  <a:lumMod val="75000"/>
                </a:schemeClr>
              </a:solidFill>
            </a:endParaRPr>
          </a:p>
        </p:txBody>
      </p:sp>
      <p:sp>
        <p:nvSpPr>
          <p:cNvPr id="5" name="4 Marcador de pie de página"/>
          <p:cNvSpPr>
            <a:spLocks noGrp="1"/>
          </p:cNvSpPr>
          <p:nvPr>
            <p:ph type="ftr" sz="quarter" idx="11"/>
          </p:nvPr>
        </p:nvSpPr>
        <p:spPr/>
        <p:txBody>
          <a:bodyPr/>
          <a:lstStyle/>
          <a:p>
            <a:pPr>
              <a:defRPr/>
            </a:pPr>
            <a:r>
              <a:rPr lang="es-ES"/>
              <a:t>Susana Morales Bernal</a:t>
            </a:r>
          </a:p>
        </p:txBody>
      </p:sp>
      <p:sp>
        <p:nvSpPr>
          <p:cNvPr id="29700" name="5 Rectángulo"/>
          <p:cNvSpPr>
            <a:spLocks noChangeArrowheads="1"/>
          </p:cNvSpPr>
          <p:nvPr/>
        </p:nvSpPr>
        <p:spPr bwMode="auto">
          <a:xfrm>
            <a:off x="0" y="928688"/>
            <a:ext cx="9144000" cy="461962"/>
          </a:xfrm>
          <a:prstGeom prst="rect">
            <a:avLst/>
          </a:prstGeom>
          <a:noFill/>
          <a:ln w="9525">
            <a:noFill/>
            <a:miter lim="800000"/>
            <a:headEnd/>
            <a:tailEnd/>
          </a:ln>
        </p:spPr>
        <p:txBody>
          <a:bodyPr>
            <a:spAutoFit/>
          </a:bodyPr>
          <a:lstStyle/>
          <a:p>
            <a:pPr algn="just"/>
            <a:r>
              <a:rPr lang="en-US" sz="2400"/>
              <a:t>Put the following words in order to form a text with sense</a:t>
            </a:r>
            <a:endParaRPr lang="es-ES_tradnl" sz="2400"/>
          </a:p>
        </p:txBody>
      </p:sp>
      <p:grpSp>
        <p:nvGrpSpPr>
          <p:cNvPr id="29701" name="20 Grupo"/>
          <p:cNvGrpSpPr>
            <a:grpSpLocks/>
          </p:cNvGrpSpPr>
          <p:nvPr/>
        </p:nvGrpSpPr>
        <p:grpSpPr bwMode="auto">
          <a:xfrm>
            <a:off x="928688" y="1500188"/>
            <a:ext cx="6572250" cy="4286250"/>
            <a:chOff x="928662" y="1500174"/>
            <a:chExt cx="6572296" cy="4286280"/>
          </a:xfrm>
        </p:grpSpPr>
        <p:sp>
          <p:nvSpPr>
            <p:cNvPr id="7" name="6 Llamada ovalada"/>
            <p:cNvSpPr/>
            <p:nvPr/>
          </p:nvSpPr>
          <p:spPr>
            <a:xfrm>
              <a:off x="928662" y="1500174"/>
              <a:ext cx="6572296" cy="4286280"/>
            </a:xfrm>
            <a:prstGeom prst="wedgeEllipse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1600" dirty="0"/>
            </a:p>
          </p:txBody>
        </p:sp>
        <p:sp>
          <p:nvSpPr>
            <p:cNvPr id="29703" name="7 Rectángulo"/>
            <p:cNvSpPr>
              <a:spLocks noChangeArrowheads="1"/>
            </p:cNvSpPr>
            <p:nvPr/>
          </p:nvSpPr>
          <p:spPr bwMode="auto">
            <a:xfrm>
              <a:off x="3357554" y="3357562"/>
              <a:ext cx="1428744" cy="369332"/>
            </a:xfrm>
            <a:prstGeom prst="rect">
              <a:avLst/>
            </a:prstGeom>
            <a:noFill/>
            <a:ln w="9525">
              <a:noFill/>
              <a:miter lim="800000"/>
              <a:headEnd/>
              <a:tailEnd/>
            </a:ln>
          </p:spPr>
          <p:txBody>
            <a:bodyPr>
              <a:spAutoFit/>
            </a:bodyPr>
            <a:lstStyle/>
            <a:p>
              <a:r>
                <a:rPr lang="en-US"/>
                <a:t>Something</a:t>
              </a:r>
              <a:endParaRPr lang="es-ES"/>
            </a:p>
          </p:txBody>
        </p:sp>
        <p:sp>
          <p:nvSpPr>
            <p:cNvPr id="29704" name="8 Rectángulo"/>
            <p:cNvSpPr>
              <a:spLocks noChangeArrowheads="1"/>
            </p:cNvSpPr>
            <p:nvPr/>
          </p:nvSpPr>
          <p:spPr bwMode="auto">
            <a:xfrm>
              <a:off x="3714760" y="4223571"/>
              <a:ext cx="1857372" cy="369332"/>
            </a:xfrm>
            <a:prstGeom prst="rect">
              <a:avLst/>
            </a:prstGeom>
            <a:noFill/>
            <a:ln w="9525">
              <a:noFill/>
              <a:miter lim="800000"/>
              <a:headEnd/>
              <a:tailEnd/>
            </a:ln>
          </p:spPr>
          <p:txBody>
            <a:bodyPr>
              <a:spAutoFit/>
            </a:bodyPr>
            <a:lstStyle/>
            <a:p>
              <a:r>
                <a:rPr lang="en-US"/>
                <a:t>transformations.</a:t>
              </a:r>
              <a:endParaRPr lang="es-ES"/>
            </a:p>
          </p:txBody>
        </p:sp>
        <p:sp>
          <p:nvSpPr>
            <p:cNvPr id="29705" name="9 CuadroTexto"/>
            <p:cNvSpPr txBox="1">
              <a:spLocks noChangeArrowheads="1"/>
            </p:cNvSpPr>
            <p:nvPr/>
          </p:nvSpPr>
          <p:spPr bwMode="auto">
            <a:xfrm>
              <a:off x="2357422" y="2381714"/>
              <a:ext cx="785818" cy="369332"/>
            </a:xfrm>
            <a:prstGeom prst="rect">
              <a:avLst/>
            </a:prstGeom>
            <a:noFill/>
            <a:ln w="9525">
              <a:noFill/>
              <a:miter lim="800000"/>
              <a:headEnd/>
              <a:tailEnd/>
            </a:ln>
          </p:spPr>
          <p:txBody>
            <a:bodyPr>
              <a:spAutoFit/>
            </a:bodyPr>
            <a:lstStyle/>
            <a:p>
              <a:r>
                <a:rPr lang="es-ES"/>
                <a:t>has </a:t>
              </a:r>
            </a:p>
          </p:txBody>
        </p:sp>
        <p:sp>
          <p:nvSpPr>
            <p:cNvPr id="29706" name="10 Rectángulo"/>
            <p:cNvSpPr>
              <a:spLocks noChangeArrowheads="1"/>
            </p:cNvSpPr>
            <p:nvPr/>
          </p:nvSpPr>
          <p:spPr bwMode="auto">
            <a:xfrm>
              <a:off x="5968029" y="2786058"/>
              <a:ext cx="889987" cy="369332"/>
            </a:xfrm>
            <a:prstGeom prst="rect">
              <a:avLst/>
            </a:prstGeom>
            <a:noFill/>
            <a:ln w="9525">
              <a:noFill/>
              <a:miter lim="800000"/>
              <a:headEnd/>
              <a:tailEnd/>
            </a:ln>
          </p:spPr>
          <p:txBody>
            <a:bodyPr wrap="none">
              <a:spAutoFit/>
            </a:bodyPr>
            <a:lstStyle/>
            <a:p>
              <a:r>
                <a:rPr lang="en-US"/>
                <a:t>energy</a:t>
              </a:r>
              <a:endParaRPr lang="es-ES"/>
            </a:p>
          </p:txBody>
        </p:sp>
        <p:sp>
          <p:nvSpPr>
            <p:cNvPr id="29707" name="11 Rectángulo"/>
            <p:cNvSpPr>
              <a:spLocks noChangeArrowheads="1"/>
            </p:cNvSpPr>
            <p:nvPr/>
          </p:nvSpPr>
          <p:spPr bwMode="auto">
            <a:xfrm>
              <a:off x="4786314" y="4929198"/>
              <a:ext cx="736099" cy="369332"/>
            </a:xfrm>
            <a:prstGeom prst="rect">
              <a:avLst/>
            </a:prstGeom>
            <a:noFill/>
            <a:ln w="9525">
              <a:noFill/>
              <a:miter lim="800000"/>
              <a:headEnd/>
              <a:tailEnd/>
            </a:ln>
          </p:spPr>
          <p:txBody>
            <a:bodyPr wrap="none">
              <a:spAutoFit/>
            </a:bodyPr>
            <a:lstStyle/>
            <a:p>
              <a:r>
                <a:rPr lang="en-US"/>
                <a:t>when</a:t>
              </a:r>
              <a:endParaRPr lang="es-ES"/>
            </a:p>
          </p:txBody>
        </p:sp>
        <p:sp>
          <p:nvSpPr>
            <p:cNvPr id="29708" name="12 CuadroTexto"/>
            <p:cNvSpPr txBox="1">
              <a:spLocks noChangeArrowheads="1"/>
            </p:cNvSpPr>
            <p:nvPr/>
          </p:nvSpPr>
          <p:spPr bwMode="auto">
            <a:xfrm>
              <a:off x="1214414" y="3238970"/>
              <a:ext cx="357190" cy="369332"/>
            </a:xfrm>
            <a:prstGeom prst="rect">
              <a:avLst/>
            </a:prstGeom>
            <a:noFill/>
            <a:ln w="9525">
              <a:noFill/>
              <a:miter lim="800000"/>
              <a:headEnd/>
              <a:tailEnd/>
            </a:ln>
          </p:spPr>
          <p:txBody>
            <a:bodyPr>
              <a:spAutoFit/>
            </a:bodyPr>
            <a:lstStyle/>
            <a:p>
              <a:r>
                <a:rPr lang="es-ES"/>
                <a:t>it</a:t>
              </a:r>
            </a:p>
          </p:txBody>
        </p:sp>
        <p:sp>
          <p:nvSpPr>
            <p:cNvPr id="29709" name="13 CuadroTexto"/>
            <p:cNvSpPr txBox="1">
              <a:spLocks noChangeArrowheads="1"/>
            </p:cNvSpPr>
            <p:nvPr/>
          </p:nvSpPr>
          <p:spPr bwMode="auto">
            <a:xfrm>
              <a:off x="2786050" y="5369968"/>
              <a:ext cx="785818" cy="369332"/>
            </a:xfrm>
            <a:prstGeom prst="rect">
              <a:avLst/>
            </a:prstGeom>
            <a:noFill/>
            <a:ln w="9525">
              <a:noFill/>
              <a:miter lim="800000"/>
              <a:headEnd/>
              <a:tailEnd/>
            </a:ln>
          </p:spPr>
          <p:txBody>
            <a:bodyPr>
              <a:spAutoFit/>
            </a:bodyPr>
            <a:lstStyle/>
            <a:p>
              <a:r>
                <a:rPr lang="es-ES"/>
                <a:t>has </a:t>
              </a:r>
            </a:p>
          </p:txBody>
        </p:sp>
        <p:sp>
          <p:nvSpPr>
            <p:cNvPr id="29710" name="14 Rectángulo"/>
            <p:cNvSpPr>
              <a:spLocks noChangeArrowheads="1"/>
            </p:cNvSpPr>
            <p:nvPr/>
          </p:nvSpPr>
          <p:spPr bwMode="auto">
            <a:xfrm>
              <a:off x="3500430" y="1881648"/>
              <a:ext cx="633507" cy="369332"/>
            </a:xfrm>
            <a:prstGeom prst="rect">
              <a:avLst/>
            </a:prstGeom>
            <a:noFill/>
            <a:ln w="9525">
              <a:noFill/>
              <a:miter lim="800000"/>
              <a:headEnd/>
              <a:tailEnd/>
            </a:ln>
          </p:spPr>
          <p:txBody>
            <a:bodyPr wrap="none">
              <a:spAutoFit/>
            </a:bodyPr>
            <a:lstStyle/>
            <a:p>
              <a:r>
                <a:rPr lang="en-US"/>
                <a:t> the </a:t>
              </a:r>
              <a:endParaRPr lang="es-ES"/>
            </a:p>
          </p:txBody>
        </p:sp>
        <p:sp>
          <p:nvSpPr>
            <p:cNvPr id="29711" name="15 Rectángulo"/>
            <p:cNvSpPr>
              <a:spLocks noChangeArrowheads="1"/>
            </p:cNvSpPr>
            <p:nvPr/>
          </p:nvSpPr>
          <p:spPr bwMode="auto">
            <a:xfrm>
              <a:off x="6184155" y="3774048"/>
              <a:ext cx="1031051" cy="369332"/>
            </a:xfrm>
            <a:prstGeom prst="rect">
              <a:avLst/>
            </a:prstGeom>
            <a:noFill/>
            <a:ln w="9525">
              <a:noFill/>
              <a:miter lim="800000"/>
              <a:headEnd/>
              <a:tailEnd/>
            </a:ln>
          </p:spPr>
          <p:txBody>
            <a:bodyPr wrap="none">
              <a:spAutoFit/>
            </a:bodyPr>
            <a:lstStyle/>
            <a:p>
              <a:r>
                <a:rPr lang="en-US"/>
                <a:t>property</a:t>
              </a:r>
              <a:endParaRPr lang="es-ES"/>
            </a:p>
          </p:txBody>
        </p:sp>
        <p:sp>
          <p:nvSpPr>
            <p:cNvPr id="29712" name="16 Rectángulo"/>
            <p:cNvSpPr>
              <a:spLocks noChangeArrowheads="1"/>
            </p:cNvSpPr>
            <p:nvPr/>
          </p:nvSpPr>
          <p:spPr bwMode="auto">
            <a:xfrm>
              <a:off x="4351427" y="2655324"/>
              <a:ext cx="441146" cy="369332"/>
            </a:xfrm>
            <a:prstGeom prst="rect">
              <a:avLst/>
            </a:prstGeom>
            <a:noFill/>
            <a:ln w="9525">
              <a:noFill/>
              <a:miter lim="800000"/>
              <a:headEnd/>
              <a:tailEnd/>
            </a:ln>
          </p:spPr>
          <p:txBody>
            <a:bodyPr wrap="none">
              <a:spAutoFit/>
            </a:bodyPr>
            <a:lstStyle/>
            <a:p>
              <a:r>
                <a:rPr lang="en-US"/>
                <a:t>of </a:t>
              </a:r>
              <a:endParaRPr lang="es-ES"/>
            </a:p>
          </p:txBody>
        </p:sp>
        <p:sp>
          <p:nvSpPr>
            <p:cNvPr id="29713" name="17 Rectángulo"/>
            <p:cNvSpPr>
              <a:spLocks noChangeArrowheads="1"/>
            </p:cNvSpPr>
            <p:nvPr/>
          </p:nvSpPr>
          <p:spPr bwMode="auto">
            <a:xfrm>
              <a:off x="1731162" y="4298398"/>
              <a:ext cx="1197764" cy="369332"/>
            </a:xfrm>
            <a:prstGeom prst="rect">
              <a:avLst/>
            </a:prstGeom>
            <a:noFill/>
            <a:ln w="9525">
              <a:noFill/>
              <a:miter lim="800000"/>
              <a:headEnd/>
              <a:tailEnd/>
            </a:ln>
          </p:spPr>
          <p:txBody>
            <a:bodyPr wrap="none">
              <a:spAutoFit/>
            </a:bodyPr>
            <a:lstStyle/>
            <a:p>
              <a:r>
                <a:rPr lang="en-US"/>
                <a:t>producing</a:t>
              </a:r>
              <a:endParaRPr lang="es-ES"/>
            </a:p>
          </p:txBody>
        </p:sp>
        <p:sp>
          <p:nvSpPr>
            <p:cNvPr id="29714" name="18 Rectángulo"/>
            <p:cNvSpPr>
              <a:spLocks noChangeArrowheads="1"/>
            </p:cNvSpPr>
            <p:nvPr/>
          </p:nvSpPr>
          <p:spPr bwMode="auto">
            <a:xfrm>
              <a:off x="5015498" y="2012382"/>
              <a:ext cx="1056700" cy="369332"/>
            </a:xfrm>
            <a:prstGeom prst="rect">
              <a:avLst/>
            </a:prstGeom>
            <a:noFill/>
            <a:ln w="9525">
              <a:noFill/>
              <a:miter lim="800000"/>
              <a:headEnd/>
              <a:tailEnd/>
            </a:ln>
          </p:spPr>
          <p:txBody>
            <a:bodyPr wrap="none">
              <a:spAutoFit/>
            </a:bodyPr>
            <a:lstStyle/>
            <a:p>
              <a:r>
                <a:rPr lang="en-US"/>
                <a:t>changes</a:t>
              </a:r>
              <a:endParaRPr lang="es-ES"/>
            </a:p>
          </p:txBody>
        </p:sp>
        <p:sp>
          <p:nvSpPr>
            <p:cNvPr id="29715" name="19 Rectángulo"/>
            <p:cNvSpPr>
              <a:spLocks noChangeArrowheads="1"/>
            </p:cNvSpPr>
            <p:nvPr/>
          </p:nvSpPr>
          <p:spPr bwMode="auto">
            <a:xfrm>
              <a:off x="2357422" y="3411494"/>
              <a:ext cx="389850" cy="369332"/>
            </a:xfrm>
            <a:prstGeom prst="rect">
              <a:avLst/>
            </a:prstGeom>
            <a:noFill/>
            <a:ln w="9525">
              <a:noFill/>
              <a:miter lim="800000"/>
              <a:headEnd/>
              <a:tailEnd/>
            </a:ln>
          </p:spPr>
          <p:txBody>
            <a:bodyPr wrap="none">
              <a:spAutoFit/>
            </a:bodyPr>
            <a:lstStyle/>
            <a:p>
              <a:r>
                <a:rPr lang="en-US"/>
                <a:t>or</a:t>
              </a:r>
              <a:endParaRPr lang="es-E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2</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0724" name="4 Rectángulo"/>
          <p:cNvSpPr>
            <a:spLocks noChangeArrowheads="1"/>
          </p:cNvSpPr>
          <p:nvPr/>
        </p:nvSpPr>
        <p:spPr bwMode="auto">
          <a:xfrm>
            <a:off x="0" y="895350"/>
            <a:ext cx="9144000" cy="461963"/>
          </a:xfrm>
          <a:prstGeom prst="rect">
            <a:avLst/>
          </a:prstGeom>
          <a:noFill/>
          <a:ln w="9525">
            <a:noFill/>
            <a:miter lim="800000"/>
            <a:headEnd/>
            <a:tailEnd/>
          </a:ln>
        </p:spPr>
        <p:txBody>
          <a:bodyPr>
            <a:spAutoFit/>
          </a:bodyPr>
          <a:lstStyle/>
          <a:p>
            <a:pPr algn="just"/>
            <a:r>
              <a:rPr lang="en-US" sz="2400"/>
              <a:t>Relate the terms of the two columns</a:t>
            </a:r>
            <a:endParaRPr lang="es-ES" sz="2400"/>
          </a:p>
        </p:txBody>
      </p:sp>
      <p:grpSp>
        <p:nvGrpSpPr>
          <p:cNvPr id="30725" name="10 Grupo"/>
          <p:cNvGrpSpPr>
            <a:grpSpLocks/>
          </p:cNvGrpSpPr>
          <p:nvPr/>
        </p:nvGrpSpPr>
        <p:grpSpPr bwMode="auto">
          <a:xfrm>
            <a:off x="71438" y="1500188"/>
            <a:ext cx="5143500" cy="3714750"/>
            <a:chOff x="71406" y="1500174"/>
            <a:chExt cx="5143536" cy="3714776"/>
          </a:xfrm>
        </p:grpSpPr>
        <p:sp>
          <p:nvSpPr>
            <p:cNvPr id="10" name="9 Rectángulo redondeado"/>
            <p:cNvSpPr/>
            <p:nvPr/>
          </p:nvSpPr>
          <p:spPr>
            <a:xfrm>
              <a:off x="71406" y="1500174"/>
              <a:ext cx="5143536" cy="37147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CuadroTexto"/>
            <p:cNvSpPr txBox="1"/>
            <p:nvPr/>
          </p:nvSpPr>
          <p:spPr>
            <a:xfrm>
              <a:off x="71406" y="1928802"/>
              <a:ext cx="5143536" cy="3046433"/>
            </a:xfrm>
            <a:prstGeom prst="rect">
              <a:avLst/>
            </a:prstGeom>
            <a:noFill/>
          </p:spPr>
          <p:txBody>
            <a:bodyPr>
              <a:spAutoFit/>
            </a:bodyPr>
            <a:lstStyle/>
            <a:p>
              <a:pPr marL="342900" indent="-342900" algn="just">
                <a:buFont typeface="+mj-lt"/>
                <a:buAutoNum type="alphaUcPeriod"/>
                <a:defRPr/>
              </a:pPr>
              <a:r>
                <a:rPr lang="es-ES" sz="2400" dirty="0">
                  <a:solidFill>
                    <a:schemeClr val="accent5">
                      <a:lumMod val="50000"/>
                    </a:schemeClr>
                  </a:solidFill>
                </a:rPr>
                <a:t>Combustion of a match</a:t>
              </a:r>
            </a:p>
            <a:p>
              <a:pPr marL="342900" indent="-342900" algn="just">
                <a:buFont typeface="+mj-lt"/>
                <a:buAutoNum type="alphaUcPeriod"/>
                <a:defRPr/>
              </a:pPr>
              <a:endParaRPr lang="es-ES" sz="2400" dirty="0">
                <a:solidFill>
                  <a:schemeClr val="accent5">
                    <a:lumMod val="50000"/>
                  </a:schemeClr>
                </a:solidFill>
              </a:endParaRPr>
            </a:p>
            <a:p>
              <a:pPr marL="342900" indent="-342900" algn="just">
                <a:buFont typeface="+mj-lt"/>
                <a:buAutoNum type="alphaUcPeriod"/>
                <a:defRPr/>
              </a:pPr>
              <a:r>
                <a:rPr lang="es-ES" sz="2400" dirty="0">
                  <a:solidFill>
                    <a:schemeClr val="accent5">
                      <a:lumMod val="50000"/>
                    </a:schemeClr>
                  </a:solidFill>
                </a:rPr>
                <a:t> A ball to a certain height</a:t>
              </a:r>
            </a:p>
            <a:p>
              <a:pPr marL="342900" indent="-342900" algn="just">
                <a:buFont typeface="+mj-lt"/>
                <a:buAutoNum type="alphaUcPeriod"/>
                <a:defRPr/>
              </a:pPr>
              <a:endParaRPr lang="es-ES" sz="2400" dirty="0">
                <a:solidFill>
                  <a:schemeClr val="accent5">
                    <a:lumMod val="50000"/>
                  </a:schemeClr>
                </a:solidFill>
              </a:endParaRPr>
            </a:p>
            <a:p>
              <a:pPr marL="342900" indent="-342900" algn="just">
                <a:buFont typeface="+mj-lt"/>
                <a:buAutoNum type="alphaUcPeriod"/>
                <a:defRPr/>
              </a:pPr>
              <a:r>
                <a:rPr lang="es-ES" sz="2400" dirty="0">
                  <a:solidFill>
                    <a:schemeClr val="accent5">
                      <a:lumMod val="50000"/>
                    </a:schemeClr>
                  </a:solidFill>
                </a:rPr>
                <a:t>A ball moves</a:t>
              </a:r>
            </a:p>
            <a:p>
              <a:pPr marL="342900" indent="-342900" algn="just">
                <a:buFont typeface="+mj-lt"/>
                <a:buAutoNum type="alphaUcPeriod"/>
                <a:defRPr/>
              </a:pPr>
              <a:endParaRPr lang="es-ES" sz="2400" dirty="0">
                <a:solidFill>
                  <a:schemeClr val="accent5">
                    <a:lumMod val="50000"/>
                  </a:schemeClr>
                </a:solidFill>
              </a:endParaRPr>
            </a:p>
            <a:p>
              <a:pPr marL="342900" indent="-342900" algn="just">
                <a:buFont typeface="+mj-lt"/>
                <a:buAutoNum type="alphaUcPeriod"/>
                <a:defRPr/>
              </a:pPr>
              <a:r>
                <a:rPr lang="es-ES" sz="2400" dirty="0">
                  <a:solidFill>
                    <a:schemeClr val="accent5">
                      <a:lumMod val="50000"/>
                    </a:schemeClr>
                  </a:solidFill>
                </a:rPr>
                <a:t>Friction between a match and a sandpaper</a:t>
              </a:r>
            </a:p>
          </p:txBody>
        </p:sp>
      </p:grpSp>
      <p:grpSp>
        <p:nvGrpSpPr>
          <p:cNvPr id="30726" name="11 Grupo"/>
          <p:cNvGrpSpPr>
            <a:grpSpLocks/>
          </p:cNvGrpSpPr>
          <p:nvPr/>
        </p:nvGrpSpPr>
        <p:grpSpPr bwMode="auto">
          <a:xfrm>
            <a:off x="5286375" y="1500188"/>
            <a:ext cx="3786188" cy="3714750"/>
            <a:chOff x="5286380" y="1500174"/>
            <a:chExt cx="3786214" cy="3714776"/>
          </a:xfrm>
        </p:grpSpPr>
        <p:sp>
          <p:nvSpPr>
            <p:cNvPr id="9" name="8 Rectángulo redondeado"/>
            <p:cNvSpPr/>
            <p:nvPr/>
          </p:nvSpPr>
          <p:spPr>
            <a:xfrm>
              <a:off x="5286380" y="1500174"/>
              <a:ext cx="3786214" cy="37147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5357818" y="1928802"/>
              <a:ext cx="3714776" cy="2678131"/>
            </a:xfrm>
            <a:prstGeom prst="rect">
              <a:avLst/>
            </a:prstGeom>
          </p:spPr>
          <p:txBody>
            <a:bodyPr>
              <a:spAutoFit/>
            </a:bodyPr>
            <a:lstStyle/>
            <a:p>
              <a:pPr marL="342900" indent="-342900" algn="just">
                <a:buFont typeface="+mj-lt"/>
                <a:buAutoNum type="arabicPeriod"/>
                <a:defRPr/>
              </a:pPr>
              <a:r>
                <a:rPr lang="en-US" sz="2400" dirty="0">
                  <a:solidFill>
                    <a:schemeClr val="accent5">
                      <a:lumMod val="50000"/>
                    </a:schemeClr>
                  </a:solidFill>
                </a:rPr>
                <a:t>Internal energy</a:t>
              </a:r>
            </a:p>
            <a:p>
              <a:pPr marL="342900" indent="-342900" algn="just">
                <a:buFont typeface="+mj-lt"/>
                <a:buAutoNum type="arabicPeriod"/>
                <a:defRPr/>
              </a:pPr>
              <a:endParaRPr lang="en-US" sz="2400" dirty="0">
                <a:solidFill>
                  <a:schemeClr val="accent5">
                    <a:lumMod val="50000"/>
                  </a:schemeClr>
                </a:solidFill>
              </a:endParaRPr>
            </a:p>
            <a:p>
              <a:pPr marL="342900" indent="-342900" algn="just">
                <a:buFont typeface="+mj-lt"/>
                <a:buAutoNum type="arabicPeriod"/>
                <a:defRPr/>
              </a:pPr>
              <a:r>
                <a:rPr lang="en-US" sz="2400" dirty="0">
                  <a:solidFill>
                    <a:schemeClr val="accent5">
                      <a:lumMod val="50000"/>
                    </a:schemeClr>
                  </a:solidFill>
                </a:rPr>
                <a:t>Potential energy</a:t>
              </a:r>
            </a:p>
            <a:p>
              <a:pPr marL="342900" indent="-342900" algn="just">
                <a:buFont typeface="+mj-lt"/>
                <a:buAutoNum type="arabicPeriod"/>
                <a:defRPr/>
              </a:pPr>
              <a:endParaRPr lang="en-US" sz="2400" dirty="0">
                <a:solidFill>
                  <a:schemeClr val="accent5">
                    <a:lumMod val="50000"/>
                  </a:schemeClr>
                </a:solidFill>
              </a:endParaRPr>
            </a:p>
            <a:p>
              <a:pPr marL="342900" indent="-342900" algn="just">
                <a:buFont typeface="+mj-lt"/>
                <a:buAutoNum type="arabicPeriod"/>
                <a:defRPr/>
              </a:pPr>
              <a:r>
                <a:rPr lang="en-US" sz="2400" dirty="0">
                  <a:solidFill>
                    <a:schemeClr val="accent5">
                      <a:lumMod val="50000"/>
                    </a:schemeClr>
                  </a:solidFill>
                </a:rPr>
                <a:t>Chemical energy </a:t>
              </a:r>
            </a:p>
            <a:p>
              <a:pPr marL="342900" indent="-342900" algn="just">
                <a:buFont typeface="+mj-lt"/>
                <a:buAutoNum type="arabicPeriod"/>
                <a:defRPr/>
              </a:pPr>
              <a:endParaRPr lang="en-US" sz="2400" dirty="0">
                <a:solidFill>
                  <a:schemeClr val="accent5">
                    <a:lumMod val="50000"/>
                  </a:schemeClr>
                </a:solidFill>
              </a:endParaRPr>
            </a:p>
            <a:p>
              <a:pPr marL="342900" indent="-342900" algn="just">
                <a:buFont typeface="+mj-lt"/>
                <a:buAutoNum type="arabicPeriod"/>
                <a:defRPr/>
              </a:pPr>
              <a:r>
                <a:rPr lang="en-US" sz="2400" dirty="0">
                  <a:solidFill>
                    <a:schemeClr val="accent5">
                      <a:lumMod val="50000"/>
                    </a:schemeClr>
                  </a:solidFill>
                </a:rPr>
                <a:t>Kinetic energy</a:t>
              </a:r>
              <a:endParaRPr lang="es-ES" sz="2400" dirty="0">
                <a:solidFill>
                  <a:schemeClr val="accent5">
                    <a:lumMod val="50000"/>
                  </a:schemeClr>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3</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1748" name="4 CuadroTexto"/>
          <p:cNvSpPr txBox="1">
            <a:spLocks noChangeArrowheads="1"/>
          </p:cNvSpPr>
          <p:nvPr/>
        </p:nvSpPr>
        <p:spPr bwMode="auto">
          <a:xfrm>
            <a:off x="0" y="857250"/>
            <a:ext cx="9144000" cy="461963"/>
          </a:xfrm>
          <a:prstGeom prst="rect">
            <a:avLst/>
          </a:prstGeom>
          <a:noFill/>
          <a:ln w="9525">
            <a:noFill/>
            <a:miter lim="800000"/>
            <a:headEnd/>
            <a:tailEnd/>
          </a:ln>
        </p:spPr>
        <p:txBody>
          <a:bodyPr>
            <a:spAutoFit/>
          </a:bodyPr>
          <a:lstStyle/>
          <a:p>
            <a:r>
              <a:rPr lang="es-ES" sz="2400"/>
              <a:t>What types of energy do the following have?</a:t>
            </a:r>
          </a:p>
        </p:txBody>
      </p:sp>
      <p:sp>
        <p:nvSpPr>
          <p:cNvPr id="37893" name="5 CuadroTexto"/>
          <p:cNvSpPr txBox="1">
            <a:spLocks noChangeArrowheads="1"/>
          </p:cNvSpPr>
          <p:nvPr/>
        </p:nvSpPr>
        <p:spPr bwMode="auto">
          <a:xfrm>
            <a:off x="857250" y="1428750"/>
            <a:ext cx="6858000" cy="5016500"/>
          </a:xfrm>
          <a:prstGeom prst="rect">
            <a:avLst/>
          </a:prstGeom>
          <a:solidFill>
            <a:schemeClr val="accent1">
              <a:lumMod val="20000"/>
              <a:lumOff val="80000"/>
            </a:schemeClr>
          </a:solidFill>
          <a:ln w="9525">
            <a:noFill/>
            <a:miter lim="800000"/>
            <a:headEnd/>
            <a:tailEnd/>
          </a:ln>
        </p:spPr>
        <p:txBody>
          <a:bodyPr>
            <a:spAutoFit/>
          </a:bodyPr>
          <a:lstStyle/>
          <a:p>
            <a:pPr marL="342900" indent="-342900">
              <a:buFont typeface="+mj-lt"/>
              <a:buAutoNum type="alphaUcPeriod"/>
              <a:defRPr/>
            </a:pPr>
            <a:r>
              <a:rPr lang="es-ES" sz="2000" dirty="0"/>
              <a:t>The water in a waterfall</a:t>
            </a:r>
          </a:p>
          <a:p>
            <a:pPr marL="342900" indent="-342900">
              <a:buFont typeface="+mj-lt"/>
              <a:buAutoNum type="alphaUcPeriod"/>
              <a:defRPr/>
            </a:pPr>
            <a:endParaRPr lang="es-ES" sz="2000" dirty="0"/>
          </a:p>
          <a:p>
            <a:pPr marL="342900" indent="-342900">
              <a:buFont typeface="+mj-lt"/>
              <a:buAutoNum type="alphaUcPeriod"/>
              <a:defRPr/>
            </a:pPr>
            <a:r>
              <a:rPr lang="es-ES" sz="2000" dirty="0"/>
              <a:t>A hot coffee</a:t>
            </a:r>
          </a:p>
          <a:p>
            <a:pPr marL="342900" indent="-342900">
              <a:buFont typeface="+mj-lt"/>
              <a:buAutoNum type="alphaUcPeriod"/>
              <a:defRPr/>
            </a:pPr>
            <a:endParaRPr lang="es-ES" sz="2000" dirty="0"/>
          </a:p>
          <a:p>
            <a:pPr marL="342900" indent="-342900">
              <a:buFont typeface="+mj-lt"/>
              <a:buAutoNum type="alphaUcPeriod"/>
              <a:defRPr/>
            </a:pPr>
            <a:r>
              <a:rPr lang="es-ES" sz="2000" dirty="0"/>
              <a:t>A jumper who stands on the top of a springboard</a:t>
            </a:r>
          </a:p>
          <a:p>
            <a:pPr marL="342900" indent="-342900">
              <a:buFont typeface="+mj-lt"/>
              <a:buAutoNum type="alphaUcPeriod"/>
              <a:defRPr/>
            </a:pPr>
            <a:endParaRPr lang="es-ES" sz="2000" dirty="0"/>
          </a:p>
          <a:p>
            <a:pPr marL="342900" indent="-342900">
              <a:buFont typeface="+mj-lt"/>
              <a:buAutoNum type="alphaUcPeriod"/>
              <a:defRPr/>
            </a:pPr>
            <a:r>
              <a:rPr lang="es-ES" sz="2000" dirty="0"/>
              <a:t>A burning log</a:t>
            </a:r>
          </a:p>
          <a:p>
            <a:pPr marL="342900" indent="-342900">
              <a:buFont typeface="+mj-lt"/>
              <a:buAutoNum type="alphaUcPeriod"/>
              <a:defRPr/>
            </a:pPr>
            <a:endParaRPr lang="es-ES" sz="2000" dirty="0"/>
          </a:p>
          <a:p>
            <a:pPr marL="342900" indent="-342900">
              <a:buFont typeface="+mj-lt"/>
              <a:buAutoNum type="alphaUcPeriod"/>
              <a:defRPr/>
            </a:pPr>
            <a:r>
              <a:rPr lang="es-ES" sz="2000" dirty="0"/>
              <a:t>An arrow when it has been shot</a:t>
            </a:r>
          </a:p>
          <a:p>
            <a:pPr marL="342900" indent="-342900">
              <a:buFont typeface="+mj-lt"/>
              <a:buAutoNum type="alphaUcPeriod"/>
              <a:defRPr/>
            </a:pPr>
            <a:endParaRPr lang="es-ES" sz="2000" dirty="0"/>
          </a:p>
          <a:p>
            <a:pPr marL="342900" indent="-342900">
              <a:buFont typeface="+mj-lt"/>
              <a:buAutoNum type="alphaUcPeriod"/>
              <a:defRPr/>
            </a:pPr>
            <a:r>
              <a:rPr lang="es-ES" sz="2000" dirty="0"/>
              <a:t>Ocean waves</a:t>
            </a:r>
          </a:p>
          <a:p>
            <a:pPr marL="342900" indent="-342900">
              <a:buFont typeface="+mj-lt"/>
              <a:buAutoNum type="alphaUcPeriod"/>
              <a:defRPr/>
            </a:pPr>
            <a:endParaRPr lang="es-ES" sz="2000" dirty="0"/>
          </a:p>
          <a:p>
            <a:pPr marL="342900" indent="-342900">
              <a:buFont typeface="+mj-lt"/>
              <a:buAutoNum type="alphaUcPeriod"/>
              <a:defRPr/>
            </a:pPr>
            <a:r>
              <a:rPr lang="es-ES" sz="2000" dirty="0"/>
              <a:t>A high jumper who is running before leaving the ground</a:t>
            </a:r>
          </a:p>
          <a:p>
            <a:pPr marL="342900" indent="-342900">
              <a:buFont typeface="+mj-lt"/>
              <a:buAutoNum type="alphaUcPeriod"/>
              <a:defRPr/>
            </a:pPr>
            <a:endParaRPr lang="es-ES" sz="2000" dirty="0"/>
          </a:p>
          <a:p>
            <a:pPr marL="342900" indent="-342900">
              <a:buFont typeface="+mj-lt"/>
              <a:buAutoNum type="alphaUcPeriod"/>
              <a:defRPr/>
            </a:pPr>
            <a:r>
              <a:rPr lang="es-ES" sz="2000" dirty="0"/>
              <a:t>A plane is 3000 metres high</a:t>
            </a:r>
          </a:p>
          <a:p>
            <a:pPr marL="342900" indent="-342900">
              <a:buFont typeface="+mj-lt"/>
              <a:buAutoNum type="alphaUcPeriod"/>
              <a:defRPr/>
            </a:pPr>
            <a:endParaRPr lang="es-E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What is energy?</a:t>
            </a:r>
          </a:p>
        </p:txBody>
      </p:sp>
      <p:sp>
        <p:nvSpPr>
          <p:cNvPr id="5123" name="3 Rectángulo"/>
          <p:cNvSpPr>
            <a:spLocks noChangeArrowheads="1"/>
          </p:cNvSpPr>
          <p:nvPr/>
        </p:nvSpPr>
        <p:spPr bwMode="auto">
          <a:xfrm>
            <a:off x="0" y="642938"/>
            <a:ext cx="9144000" cy="1570037"/>
          </a:xfrm>
          <a:prstGeom prst="rect">
            <a:avLst/>
          </a:prstGeom>
          <a:noFill/>
          <a:ln w="9525">
            <a:noFill/>
            <a:miter lim="800000"/>
            <a:headEnd/>
            <a:tailEnd/>
          </a:ln>
        </p:spPr>
        <p:txBody>
          <a:bodyPr>
            <a:spAutoFit/>
          </a:bodyPr>
          <a:lstStyle/>
          <a:p>
            <a:pPr algn="just"/>
            <a:r>
              <a:rPr lang="en-US" sz="2400"/>
              <a:t>Energy is the ability of objects to produce changes  or transformations in themselves or in other objects. We say that something has energy when it has the property of producing changes or transformations.</a:t>
            </a:r>
            <a:endParaRPr lang="es-ES" sz="2400"/>
          </a:p>
        </p:txBody>
      </p:sp>
      <p:sp>
        <p:nvSpPr>
          <p:cNvPr id="5124" name="4 CuadroTexto"/>
          <p:cNvSpPr txBox="1">
            <a:spLocks noChangeArrowheads="1"/>
          </p:cNvSpPr>
          <p:nvPr/>
        </p:nvSpPr>
        <p:spPr bwMode="auto">
          <a:xfrm>
            <a:off x="4714875" y="2500313"/>
            <a:ext cx="4313238" cy="1200150"/>
          </a:xfrm>
          <a:prstGeom prst="rect">
            <a:avLst/>
          </a:prstGeom>
          <a:solidFill>
            <a:srgbClr val="FFC000"/>
          </a:solidFill>
          <a:ln w="9525">
            <a:noFill/>
            <a:miter lim="800000"/>
            <a:headEnd/>
            <a:tailEnd/>
          </a:ln>
        </p:spPr>
        <p:txBody>
          <a:bodyPr>
            <a:spAutoFit/>
          </a:bodyPr>
          <a:lstStyle/>
          <a:p>
            <a:pPr algn="just"/>
            <a:r>
              <a:rPr lang="es-ES" sz="2400"/>
              <a:t>The petrol has energy and the cars move thanks to this energy.</a:t>
            </a:r>
          </a:p>
        </p:txBody>
      </p:sp>
      <p:pic>
        <p:nvPicPr>
          <p:cNvPr id="5125" name="6 Imagen" descr="NYork 004.jpg"/>
          <p:cNvPicPr>
            <a:picLocks noChangeAspect="1"/>
          </p:cNvPicPr>
          <p:nvPr/>
        </p:nvPicPr>
        <p:blipFill>
          <a:blip r:embed="rId3" cstate="print"/>
          <a:srcRect/>
          <a:stretch>
            <a:fillRect/>
          </a:stretch>
        </p:blipFill>
        <p:spPr bwMode="auto">
          <a:xfrm>
            <a:off x="142875" y="2286000"/>
            <a:ext cx="4313238" cy="2879725"/>
          </a:xfrm>
          <a:prstGeom prst="rect">
            <a:avLst/>
          </a:prstGeom>
          <a:noFill/>
          <a:ln w="9525">
            <a:noFill/>
            <a:miter lim="800000"/>
            <a:headEnd/>
            <a:tailEnd/>
          </a:ln>
        </p:spPr>
      </p:pic>
      <p:pic>
        <p:nvPicPr>
          <p:cNvPr id="5126" name="7 Imagen" descr="Imagen 658.jpg"/>
          <p:cNvPicPr>
            <a:picLocks noChangeAspect="1"/>
          </p:cNvPicPr>
          <p:nvPr/>
        </p:nvPicPr>
        <p:blipFill>
          <a:blip r:embed="rId4" cstate="print"/>
          <a:srcRect/>
          <a:stretch>
            <a:fillRect/>
          </a:stretch>
        </p:blipFill>
        <p:spPr bwMode="auto">
          <a:xfrm>
            <a:off x="4714875" y="3929063"/>
            <a:ext cx="4313238" cy="2879725"/>
          </a:xfrm>
          <a:prstGeom prst="rect">
            <a:avLst/>
          </a:prstGeom>
          <a:noFill/>
          <a:ln w="9525">
            <a:noFill/>
            <a:miter lim="800000"/>
            <a:headEnd/>
            <a:tailEnd/>
          </a:ln>
        </p:spPr>
      </p:pic>
      <p:sp>
        <p:nvSpPr>
          <p:cNvPr id="9" name="8 CuadroTexto"/>
          <p:cNvSpPr txBox="1"/>
          <p:nvPr/>
        </p:nvSpPr>
        <p:spPr>
          <a:xfrm>
            <a:off x="142875" y="5214938"/>
            <a:ext cx="4313238" cy="1570037"/>
          </a:xfrm>
          <a:prstGeom prst="rect">
            <a:avLst/>
          </a:prstGeom>
          <a:solidFill>
            <a:schemeClr val="accent2">
              <a:lumMod val="75000"/>
            </a:schemeClr>
          </a:solidFill>
        </p:spPr>
        <p:txBody>
          <a:bodyPr>
            <a:spAutoFit/>
          </a:bodyPr>
          <a:lstStyle/>
          <a:p>
            <a:pPr algn="just">
              <a:defRPr/>
            </a:pPr>
            <a:r>
              <a:rPr lang="es-ES" sz="2400" dirty="0"/>
              <a:t>The hummingbird takes the energy for flying from the energy that there is in the food.</a:t>
            </a:r>
          </a:p>
        </p:txBody>
      </p:sp>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4</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5" name="4 Rectángulo"/>
          <p:cNvSpPr/>
          <p:nvPr/>
        </p:nvSpPr>
        <p:spPr>
          <a:xfrm>
            <a:off x="71438" y="2236788"/>
            <a:ext cx="2857500" cy="3478212"/>
          </a:xfrm>
          <a:prstGeom prst="rect">
            <a:avLst/>
          </a:prstGeom>
          <a:noFill/>
          <a:ln>
            <a:solidFill>
              <a:schemeClr val="accent5">
                <a:lumMod val="75000"/>
              </a:schemeClr>
            </a:solidFill>
          </a:ln>
        </p:spPr>
        <p:txBody>
          <a:bodyPr>
            <a:spAutoFit/>
          </a:bodyPr>
          <a:lstStyle/>
          <a:p>
            <a:pPr marL="342900" indent="-342900">
              <a:buFont typeface="+mj-lt"/>
              <a:buAutoNum type="arabicPeriod"/>
              <a:defRPr/>
            </a:pPr>
            <a:r>
              <a:rPr lang="es-ES" sz="2000" dirty="0"/>
              <a:t>Dynamo of a bicycle</a:t>
            </a:r>
          </a:p>
          <a:p>
            <a:pPr marL="342900" indent="-342900">
              <a:buFont typeface="+mj-lt"/>
              <a:buAutoNum type="arabicPeriod"/>
              <a:defRPr/>
            </a:pPr>
            <a:endParaRPr lang="es-ES" sz="2000" dirty="0"/>
          </a:p>
          <a:p>
            <a:pPr marL="342900" indent="-342900">
              <a:buFont typeface="+mj-lt"/>
              <a:buAutoNum type="arabicPeriod"/>
              <a:defRPr/>
            </a:pPr>
            <a:r>
              <a:rPr lang="es-ES" sz="2000" dirty="0"/>
              <a:t>A bulb</a:t>
            </a:r>
          </a:p>
          <a:p>
            <a:pPr marL="342900" indent="-342900">
              <a:buFont typeface="+mj-lt"/>
              <a:buAutoNum type="arabicPeriod"/>
              <a:defRPr/>
            </a:pPr>
            <a:endParaRPr lang="es-ES" sz="2000" dirty="0"/>
          </a:p>
          <a:p>
            <a:pPr marL="342900" indent="-342900">
              <a:buFont typeface="+mj-lt"/>
              <a:buAutoNum type="arabicPeriod"/>
              <a:defRPr/>
            </a:pPr>
            <a:r>
              <a:rPr lang="es-ES" sz="2000" dirty="0"/>
              <a:t>An iron</a:t>
            </a:r>
          </a:p>
          <a:p>
            <a:pPr marL="342900" indent="-342900">
              <a:buFont typeface="+mj-lt"/>
              <a:buAutoNum type="arabicPeriod"/>
              <a:defRPr/>
            </a:pPr>
            <a:endParaRPr lang="es-ES" sz="2000" dirty="0"/>
          </a:p>
          <a:p>
            <a:pPr marL="342900" indent="-342900">
              <a:buFont typeface="+mj-lt"/>
              <a:buAutoNum type="arabicPeriod"/>
              <a:defRPr/>
            </a:pPr>
            <a:r>
              <a:rPr lang="es-ES" sz="2000" dirty="0"/>
              <a:t>A loudspeaker</a:t>
            </a:r>
          </a:p>
          <a:p>
            <a:pPr marL="342900" indent="-342900">
              <a:buFont typeface="+mj-lt"/>
              <a:buAutoNum type="arabicPeriod"/>
              <a:defRPr/>
            </a:pPr>
            <a:endParaRPr lang="es-ES" sz="2000" dirty="0"/>
          </a:p>
          <a:p>
            <a:pPr marL="342900" indent="-342900">
              <a:buFont typeface="+mj-lt"/>
              <a:buAutoNum type="arabicPeriod"/>
              <a:defRPr/>
            </a:pPr>
            <a:r>
              <a:rPr lang="es-ES" sz="2000" dirty="0"/>
              <a:t>A fan</a:t>
            </a:r>
          </a:p>
          <a:p>
            <a:pPr marL="342900" indent="-342900">
              <a:buFont typeface="+mj-lt"/>
              <a:buAutoNum type="arabicPeriod"/>
              <a:defRPr/>
            </a:pPr>
            <a:endParaRPr lang="es-ES" sz="2000" dirty="0"/>
          </a:p>
          <a:p>
            <a:pPr marL="342900" indent="-342900">
              <a:buFont typeface="+mj-lt"/>
              <a:buAutoNum type="arabicPeriod"/>
              <a:defRPr/>
            </a:pPr>
            <a:r>
              <a:rPr lang="es-ES" sz="2000" dirty="0"/>
              <a:t>A photovoltaic panel</a:t>
            </a:r>
          </a:p>
        </p:txBody>
      </p:sp>
      <p:sp>
        <p:nvSpPr>
          <p:cNvPr id="32773" name="5 CuadroTexto"/>
          <p:cNvSpPr txBox="1">
            <a:spLocks noChangeArrowheads="1"/>
          </p:cNvSpPr>
          <p:nvPr/>
        </p:nvSpPr>
        <p:spPr bwMode="auto">
          <a:xfrm>
            <a:off x="0" y="928688"/>
            <a:ext cx="9144000" cy="830262"/>
          </a:xfrm>
          <a:prstGeom prst="rect">
            <a:avLst/>
          </a:prstGeom>
          <a:noFill/>
          <a:ln w="9525">
            <a:noFill/>
            <a:miter lim="800000"/>
            <a:headEnd/>
            <a:tailEnd/>
          </a:ln>
        </p:spPr>
        <p:txBody>
          <a:bodyPr>
            <a:spAutoFit/>
          </a:bodyPr>
          <a:lstStyle/>
          <a:p>
            <a:pPr algn="just"/>
            <a:r>
              <a:rPr lang="es-ES" sz="2400"/>
              <a:t>What changes of energy occur in each of the following cases?</a:t>
            </a:r>
            <a:r>
              <a:rPr lang="en-US" sz="2400"/>
              <a:t> Relate the terms of the two columns</a:t>
            </a:r>
            <a:endParaRPr lang="es-ES_tradnl" sz="2400"/>
          </a:p>
        </p:txBody>
      </p:sp>
      <p:grpSp>
        <p:nvGrpSpPr>
          <p:cNvPr id="32774" name="14 Grupo"/>
          <p:cNvGrpSpPr>
            <a:grpSpLocks/>
          </p:cNvGrpSpPr>
          <p:nvPr/>
        </p:nvGrpSpPr>
        <p:grpSpPr bwMode="auto">
          <a:xfrm>
            <a:off x="3000375" y="2236788"/>
            <a:ext cx="6072188" cy="3478212"/>
            <a:chOff x="1857356" y="2551837"/>
            <a:chExt cx="6647747" cy="3477875"/>
          </a:xfrm>
        </p:grpSpPr>
        <p:sp>
          <p:nvSpPr>
            <p:cNvPr id="7" name="6 Rectángulo"/>
            <p:cNvSpPr/>
            <p:nvPr/>
          </p:nvSpPr>
          <p:spPr>
            <a:xfrm>
              <a:off x="1857356" y="2551837"/>
              <a:ext cx="6647747" cy="3477875"/>
            </a:xfrm>
            <a:prstGeom prst="rect">
              <a:avLst/>
            </a:prstGeom>
            <a:ln>
              <a:solidFill>
                <a:schemeClr val="accent5">
                  <a:lumMod val="75000"/>
                </a:schemeClr>
              </a:solidFill>
            </a:ln>
          </p:spPr>
          <p:txBody>
            <a:bodyPr>
              <a:spAutoFit/>
            </a:bodyPr>
            <a:lstStyle/>
            <a:p>
              <a:pPr>
                <a:defRPr/>
              </a:pPr>
              <a:r>
                <a:rPr lang="es-ES" sz="2000" dirty="0"/>
                <a:t>A. Mechanical energy 		Electrical energy</a:t>
              </a:r>
            </a:p>
            <a:p>
              <a:pPr>
                <a:defRPr/>
              </a:pPr>
              <a:endParaRPr lang="es-ES" sz="2000" dirty="0"/>
            </a:p>
            <a:p>
              <a:pPr>
                <a:defRPr/>
              </a:pPr>
              <a:r>
                <a:rPr lang="es-ES" sz="2000" dirty="0"/>
                <a:t>B. Electrical energy 		Luminous energy</a:t>
              </a:r>
            </a:p>
            <a:p>
              <a:pPr>
                <a:defRPr/>
              </a:pPr>
              <a:endParaRPr lang="es-ES" sz="2000" dirty="0"/>
            </a:p>
            <a:p>
              <a:pPr>
                <a:defRPr/>
              </a:pPr>
              <a:r>
                <a:rPr lang="es-ES" sz="2000" dirty="0"/>
                <a:t>C. Luminous energy 		Electrical energy</a:t>
              </a:r>
            </a:p>
            <a:p>
              <a:pPr>
                <a:defRPr/>
              </a:pPr>
              <a:endParaRPr lang="es-ES" sz="2000" dirty="0"/>
            </a:p>
            <a:p>
              <a:pPr>
                <a:defRPr/>
              </a:pPr>
              <a:r>
                <a:rPr lang="es-ES" sz="2000" dirty="0"/>
                <a:t>D. Electrical energy 		Internal energy</a:t>
              </a:r>
            </a:p>
            <a:p>
              <a:pPr>
                <a:defRPr/>
              </a:pPr>
              <a:endParaRPr lang="es-ES" sz="2000" dirty="0"/>
            </a:p>
            <a:p>
              <a:pPr>
                <a:defRPr/>
              </a:pPr>
              <a:r>
                <a:rPr lang="es-ES" sz="2000" dirty="0"/>
                <a:t>E. Electrical energy 		Acoustic energy</a:t>
              </a:r>
            </a:p>
            <a:p>
              <a:pPr>
                <a:defRPr/>
              </a:pPr>
              <a:endParaRPr lang="es-ES" sz="2000" dirty="0"/>
            </a:p>
            <a:p>
              <a:pPr>
                <a:defRPr/>
              </a:pPr>
              <a:r>
                <a:rPr lang="es-ES" sz="2000" dirty="0"/>
                <a:t>F. Electrical energy 		Mechanical energy</a:t>
              </a:r>
            </a:p>
          </p:txBody>
        </p:sp>
        <p:sp>
          <p:nvSpPr>
            <p:cNvPr id="8" name="7 Flecha derecha"/>
            <p:cNvSpPr/>
            <p:nvPr/>
          </p:nvSpPr>
          <p:spPr>
            <a:xfrm>
              <a:off x="4751081" y="2693110"/>
              <a:ext cx="907222" cy="21587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9" name="8 Flecha derecha"/>
            <p:cNvSpPr/>
            <p:nvPr/>
          </p:nvSpPr>
          <p:spPr>
            <a:xfrm>
              <a:off x="4738915" y="3266143"/>
              <a:ext cx="907222" cy="21587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1" name="10 Flecha derecha"/>
            <p:cNvSpPr/>
            <p:nvPr/>
          </p:nvSpPr>
          <p:spPr>
            <a:xfrm>
              <a:off x="4738915" y="3907431"/>
              <a:ext cx="907222" cy="21587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2" name="11 Flecha derecha"/>
            <p:cNvSpPr/>
            <p:nvPr/>
          </p:nvSpPr>
          <p:spPr>
            <a:xfrm>
              <a:off x="4738915" y="4480462"/>
              <a:ext cx="907222" cy="21587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3" name="12 Flecha derecha"/>
            <p:cNvSpPr/>
            <p:nvPr/>
          </p:nvSpPr>
          <p:spPr>
            <a:xfrm>
              <a:off x="4738915" y="5693195"/>
              <a:ext cx="907222" cy="21587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4" name="13 Flecha derecha"/>
            <p:cNvSpPr/>
            <p:nvPr/>
          </p:nvSpPr>
          <p:spPr>
            <a:xfrm>
              <a:off x="4738915" y="5121750"/>
              <a:ext cx="907222" cy="21587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5</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3796" name="4 Rectángulo"/>
          <p:cNvSpPr>
            <a:spLocks noChangeArrowheads="1"/>
          </p:cNvSpPr>
          <p:nvPr/>
        </p:nvSpPr>
        <p:spPr bwMode="auto">
          <a:xfrm>
            <a:off x="0" y="1000125"/>
            <a:ext cx="9144000" cy="461963"/>
          </a:xfrm>
          <a:prstGeom prst="rect">
            <a:avLst/>
          </a:prstGeom>
          <a:noFill/>
          <a:ln w="9525">
            <a:noFill/>
            <a:miter lim="800000"/>
            <a:headEnd/>
            <a:tailEnd/>
          </a:ln>
        </p:spPr>
        <p:txBody>
          <a:bodyPr>
            <a:spAutoFit/>
          </a:bodyPr>
          <a:lstStyle/>
          <a:p>
            <a:r>
              <a:rPr lang="es-ES" sz="2400"/>
              <a:t>What changes of energy occur in each of the following cases?</a:t>
            </a:r>
            <a:r>
              <a:rPr lang="en-US" sz="2400"/>
              <a:t> </a:t>
            </a:r>
            <a:endParaRPr lang="es-ES" sz="2400"/>
          </a:p>
        </p:txBody>
      </p:sp>
      <p:sp>
        <p:nvSpPr>
          <p:cNvPr id="32773" name="5 CuadroTexto"/>
          <p:cNvSpPr txBox="1">
            <a:spLocks noChangeArrowheads="1"/>
          </p:cNvSpPr>
          <p:nvPr/>
        </p:nvSpPr>
        <p:spPr bwMode="auto">
          <a:xfrm>
            <a:off x="71438" y="2225675"/>
            <a:ext cx="3429000" cy="3132138"/>
          </a:xfrm>
          <a:prstGeom prst="rect">
            <a:avLst/>
          </a:prstGeom>
          <a:noFill/>
          <a:ln w="9525">
            <a:solidFill>
              <a:schemeClr val="accent1">
                <a:lumMod val="75000"/>
              </a:schemeClr>
            </a:solidFill>
            <a:miter lim="800000"/>
            <a:headEnd/>
            <a:tailEnd/>
          </a:ln>
        </p:spPr>
        <p:txBody>
          <a:bodyPr>
            <a:spAutoFit/>
          </a:bodyPr>
          <a:lstStyle/>
          <a:p>
            <a:pPr marL="457200" indent="-457200" algn="just">
              <a:buFont typeface="+mj-lt"/>
              <a:buAutoNum type="alphaUcPeriod"/>
              <a:defRPr/>
            </a:pPr>
            <a:r>
              <a:rPr lang="es-ES" sz="2000" dirty="0"/>
              <a:t>The washing machine starts turning</a:t>
            </a:r>
          </a:p>
          <a:p>
            <a:pPr marL="457200" indent="-457200" algn="just">
              <a:buFont typeface="+mj-lt"/>
              <a:buAutoNum type="alphaUcPeriod"/>
              <a:defRPr/>
            </a:pPr>
            <a:r>
              <a:rPr lang="es-ES" sz="2000" dirty="0"/>
              <a:t>Butane gas burns</a:t>
            </a:r>
          </a:p>
          <a:p>
            <a:pPr marL="457200" indent="-457200" algn="just">
              <a:buFont typeface="+mj-lt"/>
              <a:buAutoNum type="alphaUcPeriod"/>
              <a:defRPr/>
            </a:pPr>
            <a:r>
              <a:rPr lang="es-ES" sz="2000" dirty="0"/>
              <a:t>A stone falls from a certain height</a:t>
            </a:r>
          </a:p>
          <a:p>
            <a:pPr marL="457200" indent="-457200" algn="just">
              <a:buFont typeface="+mj-lt"/>
              <a:buAutoNum type="alphaUcPeriod"/>
              <a:defRPr/>
            </a:pPr>
            <a:r>
              <a:rPr lang="es-ES" sz="2000" dirty="0"/>
              <a:t>Petrol burns and a car moves</a:t>
            </a:r>
          </a:p>
          <a:p>
            <a:pPr marL="457200" indent="-457200" algn="just">
              <a:buFont typeface="+mj-lt"/>
              <a:buAutoNum type="alphaUcPeriod"/>
              <a:defRPr/>
            </a:pPr>
            <a:r>
              <a:rPr lang="en-US" sz="2000" dirty="0"/>
              <a:t>A crane lifts a load of bricks</a:t>
            </a:r>
          </a:p>
          <a:p>
            <a:pPr marL="457200" indent="-457200" algn="just">
              <a:buFont typeface="+mj-lt"/>
              <a:buAutoNum type="alphaUcPeriod"/>
              <a:defRPr/>
            </a:pPr>
            <a:r>
              <a:rPr lang="en-US" sz="2000" dirty="0"/>
              <a:t>A thunder crashes</a:t>
            </a:r>
            <a:endParaRPr lang="es-ES" sz="2000" dirty="0"/>
          </a:p>
        </p:txBody>
      </p:sp>
      <p:grpSp>
        <p:nvGrpSpPr>
          <p:cNvPr id="33798" name="14 Grupo"/>
          <p:cNvGrpSpPr>
            <a:grpSpLocks/>
          </p:cNvGrpSpPr>
          <p:nvPr/>
        </p:nvGrpSpPr>
        <p:grpSpPr bwMode="auto">
          <a:xfrm>
            <a:off x="3571875" y="2236788"/>
            <a:ext cx="5500688" cy="3132137"/>
            <a:chOff x="1857356" y="2551837"/>
            <a:chExt cx="6647747" cy="3139017"/>
          </a:xfrm>
        </p:grpSpPr>
        <p:sp>
          <p:nvSpPr>
            <p:cNvPr id="7" name="6 Rectángulo"/>
            <p:cNvSpPr/>
            <p:nvPr/>
          </p:nvSpPr>
          <p:spPr>
            <a:xfrm>
              <a:off x="1857356" y="2551837"/>
              <a:ext cx="6647747" cy="3139017"/>
            </a:xfrm>
            <a:prstGeom prst="rect">
              <a:avLst/>
            </a:prstGeom>
            <a:ln>
              <a:solidFill>
                <a:schemeClr val="accent1">
                  <a:lumMod val="75000"/>
                </a:schemeClr>
              </a:solidFill>
            </a:ln>
          </p:spPr>
          <p:txBody>
            <a:bodyPr>
              <a:spAutoFit/>
            </a:bodyPr>
            <a:lstStyle/>
            <a:p>
              <a:pPr>
                <a:defRPr/>
              </a:pPr>
              <a:r>
                <a:rPr lang="es-ES" dirty="0"/>
                <a:t>A. …………. energy 	       …………. energy</a:t>
              </a:r>
            </a:p>
            <a:p>
              <a:pPr>
                <a:defRPr/>
              </a:pPr>
              <a:endParaRPr lang="es-ES" dirty="0"/>
            </a:p>
            <a:p>
              <a:pPr>
                <a:defRPr/>
              </a:pPr>
              <a:r>
                <a:rPr lang="es-ES" dirty="0"/>
                <a:t>B. …………. energy 	       …………. energy</a:t>
              </a:r>
            </a:p>
            <a:p>
              <a:pPr>
                <a:defRPr/>
              </a:pPr>
              <a:endParaRPr lang="es-ES" dirty="0"/>
            </a:p>
            <a:p>
              <a:pPr>
                <a:defRPr/>
              </a:pPr>
              <a:r>
                <a:rPr lang="es-ES" dirty="0"/>
                <a:t>C. …………. energy 	       …………. energy</a:t>
              </a:r>
            </a:p>
            <a:p>
              <a:pPr>
                <a:defRPr/>
              </a:pPr>
              <a:endParaRPr lang="es-ES" dirty="0"/>
            </a:p>
            <a:p>
              <a:pPr>
                <a:defRPr/>
              </a:pPr>
              <a:r>
                <a:rPr lang="es-ES" dirty="0"/>
                <a:t>D. …………. energy 	       …………. energy</a:t>
              </a:r>
            </a:p>
            <a:p>
              <a:pPr>
                <a:defRPr/>
              </a:pPr>
              <a:endParaRPr lang="es-ES" dirty="0"/>
            </a:p>
            <a:p>
              <a:pPr>
                <a:defRPr/>
              </a:pPr>
              <a:r>
                <a:rPr lang="es-ES" dirty="0"/>
                <a:t>E. …………. energy                  …………. energy</a:t>
              </a:r>
            </a:p>
            <a:p>
              <a:pPr>
                <a:defRPr/>
              </a:pPr>
              <a:endParaRPr lang="es-ES" dirty="0"/>
            </a:p>
            <a:p>
              <a:pPr>
                <a:defRPr/>
              </a:pPr>
              <a:r>
                <a:rPr lang="es-ES" dirty="0"/>
                <a:t>F. …………. energy 	       …………  energy</a:t>
              </a:r>
            </a:p>
          </p:txBody>
        </p:sp>
        <p:sp>
          <p:nvSpPr>
            <p:cNvPr id="8" name="7 Flecha derecha"/>
            <p:cNvSpPr/>
            <p:nvPr/>
          </p:nvSpPr>
          <p:spPr>
            <a:xfrm>
              <a:off x="4662264" y="2693434"/>
              <a:ext cx="907471" cy="214784"/>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9" name="8 Flecha derecha"/>
            <p:cNvSpPr/>
            <p:nvPr/>
          </p:nvSpPr>
          <p:spPr>
            <a:xfrm>
              <a:off x="4662264" y="3242325"/>
              <a:ext cx="907471" cy="216374"/>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0" name="9 Flecha derecha"/>
            <p:cNvSpPr/>
            <p:nvPr/>
          </p:nvSpPr>
          <p:spPr>
            <a:xfrm>
              <a:off x="4662264" y="3813489"/>
              <a:ext cx="907471" cy="216374"/>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1" name="10 Flecha derecha"/>
            <p:cNvSpPr/>
            <p:nvPr/>
          </p:nvSpPr>
          <p:spPr>
            <a:xfrm>
              <a:off x="4662264" y="4313059"/>
              <a:ext cx="907471" cy="216374"/>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2" name="11 Flecha derecha"/>
            <p:cNvSpPr/>
            <p:nvPr/>
          </p:nvSpPr>
          <p:spPr>
            <a:xfrm>
              <a:off x="4620056" y="5385384"/>
              <a:ext cx="907471" cy="216374"/>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sp>
          <p:nvSpPr>
            <p:cNvPr id="13" name="12 Flecha derecha"/>
            <p:cNvSpPr/>
            <p:nvPr/>
          </p:nvSpPr>
          <p:spPr>
            <a:xfrm>
              <a:off x="4620056" y="4885815"/>
              <a:ext cx="907471" cy="214784"/>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  </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6</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4820" name="Rectangle 4"/>
          <p:cNvSpPr>
            <a:spLocks noChangeArrowheads="1"/>
          </p:cNvSpPr>
          <p:nvPr/>
        </p:nvSpPr>
        <p:spPr bwMode="auto">
          <a:xfrm>
            <a:off x="0" y="903288"/>
            <a:ext cx="9144000" cy="954087"/>
          </a:xfrm>
          <a:prstGeom prst="rect">
            <a:avLst/>
          </a:prstGeom>
          <a:noFill/>
          <a:ln w="9525">
            <a:noFill/>
            <a:miter lim="800000"/>
            <a:headEnd/>
            <a:tailEnd/>
          </a:ln>
        </p:spPr>
        <p:txBody>
          <a:bodyPr anchor="ctr">
            <a:spAutoFit/>
          </a:bodyPr>
          <a:lstStyle/>
          <a:p>
            <a:pPr algn="just" eaLnBrk="0" hangingPunct="0"/>
            <a:r>
              <a:rPr lang="en-CA" sz="2800">
                <a:cs typeface="Times New Roman" pitchFamily="18" charset="0"/>
              </a:rPr>
              <a:t>Calculate the kinetic energy of a 45 g golf ball travelling at:</a:t>
            </a:r>
            <a:endParaRPr lang="en-CA" sz="2800"/>
          </a:p>
        </p:txBody>
      </p:sp>
      <p:sp>
        <p:nvSpPr>
          <p:cNvPr id="34821" name="6 CuadroTexto"/>
          <p:cNvSpPr txBox="1">
            <a:spLocks noChangeArrowheads="1"/>
          </p:cNvSpPr>
          <p:nvPr/>
        </p:nvSpPr>
        <p:spPr bwMode="auto">
          <a:xfrm>
            <a:off x="1643063" y="2535238"/>
            <a:ext cx="2928937" cy="3108325"/>
          </a:xfrm>
          <a:prstGeom prst="rect">
            <a:avLst/>
          </a:prstGeom>
          <a:noFill/>
          <a:ln w="9525">
            <a:noFill/>
            <a:miter lim="800000"/>
            <a:headEnd/>
            <a:tailEnd/>
          </a:ln>
        </p:spPr>
        <p:txBody>
          <a:bodyPr>
            <a:spAutoFit/>
          </a:bodyPr>
          <a:lstStyle/>
          <a:p>
            <a:pPr marL="342900" indent="-342900">
              <a:buFont typeface="Calibri" pitchFamily="34" charset="0"/>
              <a:buAutoNum type="alphaUcPeriod"/>
            </a:pPr>
            <a:r>
              <a:rPr lang="es-ES" sz="2800"/>
              <a:t>  20 m/s</a:t>
            </a:r>
          </a:p>
          <a:p>
            <a:pPr marL="342900" indent="-342900">
              <a:buFont typeface="Calibri" pitchFamily="34" charset="0"/>
              <a:buAutoNum type="alphaUcPeriod"/>
            </a:pPr>
            <a:endParaRPr lang="es-ES" sz="2800"/>
          </a:p>
          <a:p>
            <a:pPr marL="342900" indent="-342900">
              <a:buFont typeface="Calibri" pitchFamily="34" charset="0"/>
              <a:buAutoNum type="alphaUcPeriod"/>
            </a:pPr>
            <a:r>
              <a:rPr lang="es-ES" sz="2800"/>
              <a:t>  216 km/h</a:t>
            </a:r>
          </a:p>
          <a:p>
            <a:pPr marL="342900" indent="-342900">
              <a:buFont typeface="Calibri" pitchFamily="34" charset="0"/>
              <a:buAutoNum type="alphaUcPeriod"/>
            </a:pPr>
            <a:endParaRPr lang="es-ES" sz="2800"/>
          </a:p>
          <a:p>
            <a:pPr marL="342900" indent="-342900">
              <a:buFont typeface="Calibri" pitchFamily="34" charset="0"/>
              <a:buAutoNum type="alphaUcPeriod"/>
            </a:pPr>
            <a:r>
              <a:rPr lang="es-ES" sz="2800"/>
              <a:t>  40 m/s</a:t>
            </a:r>
          </a:p>
          <a:p>
            <a:pPr marL="342900" indent="-342900">
              <a:buFont typeface="Calibri" pitchFamily="34" charset="0"/>
              <a:buAutoNum type="alphaUcPeriod"/>
            </a:pPr>
            <a:endParaRPr lang="es-ES" sz="2800"/>
          </a:p>
          <a:p>
            <a:pPr marL="342900" indent="-342900">
              <a:buFont typeface="Calibri" pitchFamily="34" charset="0"/>
              <a:buAutoNum type="alphaUcPeriod"/>
            </a:pPr>
            <a:r>
              <a:rPr lang="es-ES" sz="2800"/>
              <a:t>  36 km/h</a:t>
            </a:r>
          </a:p>
        </p:txBody>
      </p:sp>
      <p:grpSp>
        <p:nvGrpSpPr>
          <p:cNvPr id="34822" name="36 Grupo"/>
          <p:cNvGrpSpPr>
            <a:grpSpLocks/>
          </p:cNvGrpSpPr>
          <p:nvPr/>
        </p:nvGrpSpPr>
        <p:grpSpPr bwMode="auto">
          <a:xfrm>
            <a:off x="4867275" y="2373313"/>
            <a:ext cx="3571875" cy="3429000"/>
            <a:chOff x="4867066" y="2373722"/>
            <a:chExt cx="3571875" cy="3429000"/>
          </a:xfrm>
        </p:grpSpPr>
        <p:sp>
          <p:nvSpPr>
            <p:cNvPr id="7" name="6 Lágrima"/>
            <p:cNvSpPr/>
            <p:nvPr/>
          </p:nvSpPr>
          <p:spPr bwMode="auto">
            <a:xfrm rot="321247">
              <a:off x="4867066" y="2373722"/>
              <a:ext cx="3571875" cy="3429000"/>
            </a:xfrm>
            <a:prstGeom prst="teardrop">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t>                 </a:t>
              </a:r>
            </a:p>
          </p:txBody>
        </p:sp>
        <p:grpSp>
          <p:nvGrpSpPr>
            <p:cNvPr id="34824" name="34 Grupo"/>
            <p:cNvGrpSpPr>
              <a:grpSpLocks/>
            </p:cNvGrpSpPr>
            <p:nvPr/>
          </p:nvGrpSpPr>
          <p:grpSpPr bwMode="auto">
            <a:xfrm>
              <a:off x="5791197" y="2857496"/>
              <a:ext cx="2066951" cy="1000131"/>
              <a:chOff x="5791197" y="2857496"/>
              <a:chExt cx="2066951" cy="1000131"/>
            </a:xfrm>
          </p:grpSpPr>
          <p:sp>
            <p:nvSpPr>
              <p:cNvPr id="29" name="28 CuadroTexto"/>
              <p:cNvSpPr txBox="1"/>
              <p:nvPr/>
            </p:nvSpPr>
            <p:spPr bwMode="auto">
              <a:xfrm>
                <a:off x="6643479" y="2857909"/>
                <a:ext cx="500062" cy="369888"/>
              </a:xfrm>
              <a:prstGeom prst="rect">
                <a:avLst/>
              </a:prstGeom>
              <a:noFill/>
            </p:spPr>
            <p:txBody>
              <a:bodyPr>
                <a:spAutoFit/>
              </a:bodyPr>
              <a:lstStyle/>
              <a:p>
                <a:pPr>
                  <a:defRPr/>
                </a:pPr>
                <a:r>
                  <a:rPr lang="es-ES" b="1" dirty="0">
                    <a:solidFill>
                      <a:schemeClr val="accent5">
                        <a:lumMod val="50000"/>
                      </a:schemeClr>
                    </a:solidFill>
                    <a:latin typeface="Arial" pitchFamily="34" charset="0"/>
                    <a:cs typeface="Arial" pitchFamily="34" charset="0"/>
                  </a:rPr>
                  <a:t>1</a:t>
                </a:r>
              </a:p>
            </p:txBody>
          </p:sp>
          <p:sp>
            <p:nvSpPr>
              <p:cNvPr id="30" name="29 CuadroTexto"/>
              <p:cNvSpPr txBox="1"/>
              <p:nvPr/>
            </p:nvSpPr>
            <p:spPr bwMode="auto">
              <a:xfrm>
                <a:off x="7000895" y="2934297"/>
                <a:ext cx="857253" cy="923330"/>
              </a:xfrm>
              <a:prstGeom prst="rect">
                <a:avLst/>
              </a:prstGeom>
              <a:noFill/>
              <a:ln>
                <a:noFill/>
              </a:ln>
            </p:spPr>
            <p:txBody>
              <a:bodyPr>
                <a:spAutoFit/>
              </a:bodyPr>
              <a:lstStyle/>
              <a:p>
                <a:pPr>
                  <a:defRPr/>
                </a:pPr>
                <a:r>
                  <a:rPr lang="es-ES" b="1" dirty="0">
                    <a:solidFill>
                      <a:schemeClr val="accent5">
                        <a:lumMod val="50000"/>
                      </a:schemeClr>
                    </a:solidFill>
                    <a:latin typeface="Arial" pitchFamily="34" charset="0"/>
                    <a:cs typeface="Arial" pitchFamily="34" charset="0"/>
                  </a:rPr>
                  <a:t>m v</a:t>
                </a:r>
                <a:r>
                  <a:rPr lang="es-ES" b="1" baseline="30000" dirty="0">
                    <a:solidFill>
                      <a:schemeClr val="accent5">
                        <a:lumMod val="50000"/>
                      </a:schemeClr>
                    </a:solidFill>
                    <a:latin typeface="Arial" pitchFamily="34" charset="0"/>
                    <a:ea typeface="Times New Roman" pitchFamily="18" charset="0"/>
                    <a:cs typeface="Arial" pitchFamily="34" charset="0"/>
                  </a:rPr>
                  <a:t>2 </a:t>
                </a:r>
                <a:endParaRPr lang="es-ES" b="1" dirty="0">
                  <a:ln>
                    <a:solidFill>
                      <a:sysClr val="windowText" lastClr="000000"/>
                    </a:solidFill>
                  </a:ln>
                  <a:solidFill>
                    <a:schemeClr val="accent5">
                      <a:lumMod val="50000"/>
                    </a:schemeClr>
                  </a:solidFill>
                  <a:latin typeface="Arial" pitchFamily="34" charset="0"/>
                  <a:ea typeface="Times New Roman"/>
                  <a:cs typeface="Arial" pitchFamily="34" charset="0"/>
                </a:endParaRPr>
              </a:p>
              <a:p>
                <a:pPr>
                  <a:defRPr/>
                </a:pPr>
                <a:endParaRPr lang="es-ES" b="1" dirty="0">
                  <a:solidFill>
                    <a:schemeClr val="accent5">
                      <a:lumMod val="50000"/>
                    </a:schemeClr>
                  </a:solidFill>
                  <a:latin typeface="Arial" pitchFamily="34" charset="0"/>
                  <a:cs typeface="Arial" pitchFamily="34" charset="0"/>
                </a:endParaRPr>
              </a:p>
              <a:p>
                <a:pPr>
                  <a:defRPr/>
                </a:pPr>
                <a:endParaRPr lang="es-ES" b="1" dirty="0">
                  <a:solidFill>
                    <a:schemeClr val="accent5">
                      <a:lumMod val="50000"/>
                    </a:schemeClr>
                  </a:solidFill>
                  <a:latin typeface="Arial" pitchFamily="34" charset="0"/>
                  <a:cs typeface="Arial" pitchFamily="34" charset="0"/>
                </a:endParaRPr>
              </a:p>
            </p:txBody>
          </p:sp>
          <p:sp>
            <p:nvSpPr>
              <p:cNvPr id="31" name="30 Igual que"/>
              <p:cNvSpPr/>
              <p:nvPr/>
            </p:nvSpPr>
            <p:spPr bwMode="auto">
              <a:xfrm>
                <a:off x="6214854" y="3029359"/>
                <a:ext cx="285750" cy="285750"/>
              </a:xfrm>
              <a:prstGeom prst="mathEqual">
                <a:avLst>
                  <a:gd name="adj1" fmla="val 0"/>
                  <a:gd name="adj2" fmla="val 15313"/>
                </a:avLst>
              </a:prstGeom>
              <a:solidFill>
                <a:srgbClr val="C00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accent5">
                      <a:lumMod val="50000"/>
                    </a:schemeClr>
                  </a:solidFill>
                  <a:latin typeface="Arial" pitchFamily="34" charset="0"/>
                  <a:cs typeface="Arial" pitchFamily="34" charset="0"/>
                </a:endParaRPr>
              </a:p>
            </p:txBody>
          </p:sp>
          <p:sp>
            <p:nvSpPr>
              <p:cNvPr id="32" name="31 Menos"/>
              <p:cNvSpPr/>
              <p:nvPr/>
            </p:nvSpPr>
            <p:spPr bwMode="auto">
              <a:xfrm>
                <a:off x="6605379" y="3172234"/>
                <a:ext cx="395287" cy="46038"/>
              </a:xfrm>
              <a:prstGeom prst="mathMinus">
                <a:avLst/>
              </a:prstGeom>
              <a:solidFill>
                <a:schemeClr val="accent5">
                  <a:lumMod val="60000"/>
                  <a:lumOff val="40000"/>
                </a:schemeClr>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accent5">
                      <a:lumMod val="50000"/>
                    </a:schemeClr>
                  </a:solidFill>
                  <a:latin typeface="Arial" pitchFamily="34" charset="0"/>
                  <a:cs typeface="Arial" pitchFamily="34" charset="0"/>
                </a:endParaRPr>
              </a:p>
            </p:txBody>
          </p:sp>
          <p:sp>
            <p:nvSpPr>
              <p:cNvPr id="33" name="32 CuadroTexto"/>
              <p:cNvSpPr txBox="1"/>
              <p:nvPr/>
            </p:nvSpPr>
            <p:spPr bwMode="auto">
              <a:xfrm>
                <a:off x="6643479" y="3219859"/>
                <a:ext cx="500062" cy="369888"/>
              </a:xfrm>
              <a:prstGeom prst="rect">
                <a:avLst/>
              </a:prstGeom>
              <a:noFill/>
            </p:spPr>
            <p:txBody>
              <a:bodyPr>
                <a:spAutoFit/>
              </a:bodyPr>
              <a:lstStyle/>
              <a:p>
                <a:pPr>
                  <a:defRPr/>
                </a:pPr>
                <a:r>
                  <a:rPr lang="es-ES" b="1" dirty="0">
                    <a:solidFill>
                      <a:schemeClr val="accent5">
                        <a:lumMod val="50000"/>
                      </a:schemeClr>
                    </a:solidFill>
                    <a:latin typeface="Arial" pitchFamily="34" charset="0"/>
                    <a:cs typeface="Arial" pitchFamily="34" charset="0"/>
                  </a:rPr>
                  <a:t>2</a:t>
                </a:r>
              </a:p>
            </p:txBody>
          </p:sp>
          <p:sp>
            <p:nvSpPr>
              <p:cNvPr id="34" name="33 Rectángulo"/>
              <p:cNvSpPr/>
              <p:nvPr/>
            </p:nvSpPr>
            <p:spPr bwMode="auto">
              <a:xfrm>
                <a:off x="5790991" y="2929347"/>
                <a:ext cx="423863" cy="369887"/>
              </a:xfrm>
              <a:prstGeom prst="rect">
                <a:avLst/>
              </a:prstGeom>
            </p:spPr>
            <p:txBody>
              <a:bodyPr wrap="none">
                <a:spAutoFit/>
              </a:bodyPr>
              <a:lstStyle/>
              <a:p>
                <a:pPr>
                  <a:defRPr/>
                </a:pPr>
                <a:r>
                  <a:rPr lang="es-ES" b="1" dirty="0">
                    <a:solidFill>
                      <a:schemeClr val="accent5">
                        <a:lumMod val="50000"/>
                      </a:schemeClr>
                    </a:solidFill>
                    <a:latin typeface="Arial" pitchFamily="34" charset="0"/>
                    <a:cs typeface="Arial" pitchFamily="34" charset="0"/>
                  </a:rPr>
                  <a:t>E</a:t>
                </a:r>
                <a:r>
                  <a:rPr lang="es-ES" b="1" baseline="-30000" dirty="0">
                    <a:solidFill>
                      <a:schemeClr val="accent5">
                        <a:lumMod val="50000"/>
                      </a:schemeClr>
                    </a:solidFill>
                    <a:latin typeface="Arial" pitchFamily="34" charset="0"/>
                    <a:cs typeface="Arial" pitchFamily="34" charset="0"/>
                  </a:rPr>
                  <a:t>k</a:t>
                </a:r>
                <a:endParaRPr lang="es-ES" b="1" dirty="0">
                  <a:solidFill>
                    <a:schemeClr val="accent5">
                      <a:lumMod val="50000"/>
                    </a:schemeClr>
                  </a:solidFill>
                  <a:latin typeface="Arial" pitchFamily="34" charset="0"/>
                  <a:cs typeface="Arial" pitchFamily="34" charset="0"/>
                </a:endParaRPr>
              </a:p>
            </p:txBody>
          </p:sp>
        </p:grpSp>
        <p:sp>
          <p:nvSpPr>
            <p:cNvPr id="36" name="35 CuadroTexto"/>
            <p:cNvSpPr txBox="1"/>
            <p:nvPr/>
          </p:nvSpPr>
          <p:spPr>
            <a:xfrm>
              <a:off x="5214729" y="4005672"/>
              <a:ext cx="2928937" cy="923925"/>
            </a:xfrm>
            <a:prstGeom prst="rect">
              <a:avLst/>
            </a:prstGeom>
            <a:noFill/>
          </p:spPr>
          <p:txBody>
            <a:bodyPr>
              <a:spAutoFit/>
            </a:bodyPr>
            <a:lstStyle/>
            <a:p>
              <a:pPr algn="just">
                <a:defRPr/>
              </a:pPr>
              <a:r>
                <a:rPr lang="es-ES" b="1" dirty="0">
                  <a:solidFill>
                    <a:schemeClr val="accent5">
                      <a:lumMod val="50000"/>
                    </a:schemeClr>
                  </a:solidFill>
                </a:rPr>
                <a:t>mass in kilograms</a:t>
              </a:r>
            </a:p>
            <a:p>
              <a:pPr algn="just">
                <a:defRPr/>
              </a:pPr>
              <a:endParaRPr lang="es-ES" b="1" dirty="0">
                <a:solidFill>
                  <a:schemeClr val="accent5">
                    <a:lumMod val="50000"/>
                  </a:schemeClr>
                </a:solidFill>
              </a:endParaRPr>
            </a:p>
            <a:p>
              <a:pPr algn="just">
                <a:defRPr/>
              </a:pPr>
              <a:r>
                <a:rPr lang="es-ES" b="1" dirty="0">
                  <a:solidFill>
                    <a:schemeClr val="accent5">
                      <a:lumMod val="50000"/>
                    </a:schemeClr>
                  </a:solidFill>
                </a:rPr>
                <a:t>speed in metres/seconds</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7</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5844" name="Rectangle 4"/>
          <p:cNvSpPr>
            <a:spLocks noChangeArrowheads="1"/>
          </p:cNvSpPr>
          <p:nvPr/>
        </p:nvSpPr>
        <p:spPr bwMode="auto">
          <a:xfrm>
            <a:off x="0" y="928688"/>
            <a:ext cx="9144000" cy="954087"/>
          </a:xfrm>
          <a:prstGeom prst="rect">
            <a:avLst/>
          </a:prstGeom>
          <a:noFill/>
          <a:ln w="9525">
            <a:noFill/>
            <a:miter lim="800000"/>
            <a:headEnd/>
            <a:tailEnd/>
          </a:ln>
        </p:spPr>
        <p:txBody>
          <a:bodyPr anchor="ctr">
            <a:spAutoFit/>
          </a:bodyPr>
          <a:lstStyle/>
          <a:p>
            <a:pPr algn="just" eaLnBrk="0" hangingPunct="0"/>
            <a:r>
              <a:rPr lang="en-CA" sz="2800">
                <a:cs typeface="Times New Roman" pitchFamily="18" charset="0"/>
              </a:rPr>
              <a:t>A 50 kg bicyclist on a 10 kg bicycle speeds up from 5 m/s to 10 m/s.</a:t>
            </a:r>
          </a:p>
        </p:txBody>
      </p:sp>
      <p:sp>
        <p:nvSpPr>
          <p:cNvPr id="35845" name="4 Rectángulo"/>
          <p:cNvSpPr>
            <a:spLocks noChangeArrowheads="1"/>
          </p:cNvSpPr>
          <p:nvPr/>
        </p:nvSpPr>
        <p:spPr bwMode="auto">
          <a:xfrm>
            <a:off x="357188" y="2687638"/>
            <a:ext cx="8572500" cy="2246312"/>
          </a:xfrm>
          <a:prstGeom prst="rect">
            <a:avLst/>
          </a:prstGeom>
          <a:noFill/>
          <a:ln w="9525">
            <a:noFill/>
            <a:miter lim="800000"/>
            <a:headEnd/>
            <a:tailEnd/>
          </a:ln>
        </p:spPr>
        <p:txBody>
          <a:bodyPr>
            <a:spAutoFit/>
          </a:bodyPr>
          <a:lstStyle/>
          <a:p>
            <a:pPr marL="514350" indent="-514350" algn="just" eaLnBrk="0" hangingPunct="0">
              <a:buFont typeface="Calibri" pitchFamily="34" charset="0"/>
              <a:buAutoNum type="alphaUcPeriod"/>
            </a:pPr>
            <a:r>
              <a:rPr lang="en-CA" sz="2800">
                <a:cs typeface="Times New Roman" pitchFamily="18" charset="0"/>
              </a:rPr>
              <a:t>What was the total kinetic energy before accelerating?</a:t>
            </a:r>
            <a:endParaRPr lang="es-ES" sz="2800"/>
          </a:p>
          <a:p>
            <a:pPr marL="514350" indent="-514350" algn="just" eaLnBrk="0" hangingPunct="0">
              <a:buFont typeface="Calibri" pitchFamily="34" charset="0"/>
              <a:buAutoNum type="alphaUcPeriod"/>
            </a:pPr>
            <a:endParaRPr lang="es-ES" sz="2800">
              <a:cs typeface="Times New Roman" pitchFamily="18" charset="0"/>
            </a:endParaRPr>
          </a:p>
          <a:p>
            <a:pPr marL="514350" indent="-514350" algn="just" eaLnBrk="0" hangingPunct="0">
              <a:buFont typeface="Calibri" pitchFamily="34" charset="0"/>
              <a:buAutoNum type="alphaUcPeriod"/>
            </a:pPr>
            <a:r>
              <a:rPr lang="en-CA" sz="2800">
                <a:cs typeface="Times New Roman" pitchFamily="18" charset="0"/>
              </a:rPr>
              <a:t>What was the total kinetic energy after accelerating?</a:t>
            </a:r>
            <a:endParaRPr lang="en-CA"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8</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6868" name="4 Rectángulo"/>
          <p:cNvSpPr>
            <a:spLocks noChangeArrowheads="1"/>
          </p:cNvSpPr>
          <p:nvPr/>
        </p:nvSpPr>
        <p:spPr bwMode="auto">
          <a:xfrm>
            <a:off x="0" y="857250"/>
            <a:ext cx="9144000" cy="1384300"/>
          </a:xfrm>
          <a:prstGeom prst="rect">
            <a:avLst/>
          </a:prstGeom>
          <a:noFill/>
          <a:ln w="9525">
            <a:noFill/>
            <a:miter lim="800000"/>
            <a:headEnd/>
            <a:tailEnd/>
          </a:ln>
        </p:spPr>
        <p:txBody>
          <a:bodyPr>
            <a:spAutoFit/>
          </a:bodyPr>
          <a:lstStyle/>
          <a:p>
            <a:pPr algn="just"/>
            <a:r>
              <a:rPr lang="en-US" sz="2800"/>
              <a:t>What is the gravitational potential energy of a 61.2 kg person standing on the roof of a 10-storey building relative to:</a:t>
            </a:r>
          </a:p>
        </p:txBody>
      </p:sp>
      <p:sp>
        <p:nvSpPr>
          <p:cNvPr id="36869" name="5 Rectángulo"/>
          <p:cNvSpPr>
            <a:spLocks noChangeArrowheads="1"/>
          </p:cNvSpPr>
          <p:nvPr/>
        </p:nvSpPr>
        <p:spPr bwMode="auto">
          <a:xfrm>
            <a:off x="285750" y="3467100"/>
            <a:ext cx="4572000" cy="2247900"/>
          </a:xfrm>
          <a:prstGeom prst="rect">
            <a:avLst/>
          </a:prstGeom>
          <a:noFill/>
          <a:ln w="9525">
            <a:noFill/>
            <a:miter lim="800000"/>
            <a:headEnd/>
            <a:tailEnd/>
          </a:ln>
        </p:spPr>
        <p:txBody>
          <a:bodyPr>
            <a:spAutoFit/>
          </a:bodyPr>
          <a:lstStyle/>
          <a:p>
            <a:pPr marL="514350" indent="-514350">
              <a:buFont typeface="Calibri" pitchFamily="34" charset="0"/>
              <a:buAutoNum type="alphaUcPeriod"/>
            </a:pPr>
            <a:r>
              <a:rPr lang="en-US" sz="2800"/>
              <a:t>The tenth floor</a:t>
            </a:r>
          </a:p>
          <a:p>
            <a:pPr marL="514350" indent="-514350">
              <a:buFont typeface="Calibri" pitchFamily="34" charset="0"/>
              <a:buAutoNum type="alphaUcPeriod"/>
            </a:pPr>
            <a:endParaRPr lang="en-US" sz="2800"/>
          </a:p>
          <a:p>
            <a:pPr marL="514350" indent="-514350">
              <a:buFont typeface="Calibri" pitchFamily="34" charset="0"/>
              <a:buAutoNum type="alphaUcPeriod"/>
            </a:pPr>
            <a:r>
              <a:rPr lang="en-US" sz="2800"/>
              <a:t>The sixth floor</a:t>
            </a:r>
          </a:p>
          <a:p>
            <a:pPr marL="514350" indent="-514350">
              <a:buFont typeface="Calibri" pitchFamily="34" charset="0"/>
              <a:buAutoNum type="alphaUcPeriod"/>
            </a:pPr>
            <a:endParaRPr lang="en-US" sz="2800"/>
          </a:p>
          <a:p>
            <a:pPr marL="514350" indent="-514350">
              <a:buFont typeface="Calibri" pitchFamily="34" charset="0"/>
              <a:buAutoNum type="alphaUcPeriod"/>
            </a:pPr>
            <a:r>
              <a:rPr lang="en-US" sz="2800"/>
              <a:t>The first floor</a:t>
            </a:r>
            <a:endParaRPr lang="es-ES" sz="2800"/>
          </a:p>
        </p:txBody>
      </p:sp>
      <p:sp>
        <p:nvSpPr>
          <p:cNvPr id="8" name="7 Llamada con línea 1"/>
          <p:cNvSpPr/>
          <p:nvPr/>
        </p:nvSpPr>
        <p:spPr>
          <a:xfrm>
            <a:off x="4714875" y="2000250"/>
            <a:ext cx="3071813" cy="1285875"/>
          </a:xfrm>
          <a:prstGeom prst="borderCallout1">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defRPr/>
            </a:pPr>
            <a:r>
              <a:rPr lang="en-US" b="1" dirty="0">
                <a:solidFill>
                  <a:schemeClr val="accent5">
                    <a:lumMod val="50000"/>
                  </a:schemeClr>
                </a:solidFill>
                <a:latin typeface="Arial" pitchFamily="34" charset="0"/>
                <a:cs typeface="Arial" pitchFamily="34" charset="0"/>
              </a:rPr>
              <a:t>Each storey is 2.50 m high </a:t>
            </a:r>
            <a:endParaRPr lang="es-ES" b="1" dirty="0">
              <a:solidFill>
                <a:schemeClr val="accent5">
                  <a:lumMod val="50000"/>
                </a:schemeClr>
              </a:solidFill>
              <a:latin typeface="Arial" pitchFamily="34" charset="0"/>
              <a:cs typeface="Arial" pitchFamily="34" charset="0"/>
            </a:endParaRPr>
          </a:p>
        </p:txBody>
      </p:sp>
      <p:grpSp>
        <p:nvGrpSpPr>
          <p:cNvPr id="36871" name="32 Grupo"/>
          <p:cNvGrpSpPr>
            <a:grpSpLocks/>
          </p:cNvGrpSpPr>
          <p:nvPr/>
        </p:nvGrpSpPr>
        <p:grpSpPr bwMode="auto">
          <a:xfrm>
            <a:off x="4143375" y="3643313"/>
            <a:ext cx="4714875" cy="2357437"/>
            <a:chOff x="4143372" y="3643314"/>
            <a:chExt cx="4714908" cy="2357454"/>
          </a:xfrm>
        </p:grpSpPr>
        <p:grpSp>
          <p:nvGrpSpPr>
            <p:cNvPr id="36872" name="30 Grupo"/>
            <p:cNvGrpSpPr>
              <a:grpSpLocks/>
            </p:cNvGrpSpPr>
            <p:nvPr/>
          </p:nvGrpSpPr>
          <p:grpSpPr bwMode="auto">
            <a:xfrm>
              <a:off x="4143372" y="3643314"/>
              <a:ext cx="4714908" cy="2357454"/>
              <a:chOff x="2143108" y="4000504"/>
              <a:chExt cx="4714908" cy="2357454"/>
            </a:xfrm>
          </p:grpSpPr>
          <p:sp>
            <p:nvSpPr>
              <p:cNvPr id="24" name="23 Llamada ovalada"/>
              <p:cNvSpPr/>
              <p:nvPr/>
            </p:nvSpPr>
            <p:spPr>
              <a:xfrm>
                <a:off x="2143108" y="4000504"/>
                <a:ext cx="4714908" cy="2357454"/>
              </a:xfrm>
              <a:prstGeom prst="wedgeEllipseCallou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accent5">
                      <a:lumMod val="50000"/>
                    </a:schemeClr>
                  </a:solidFill>
                </a:endParaRPr>
              </a:p>
            </p:txBody>
          </p:sp>
          <p:grpSp>
            <p:nvGrpSpPr>
              <p:cNvPr id="36875" name="26 Grupo"/>
              <p:cNvGrpSpPr>
                <a:grpSpLocks/>
              </p:cNvGrpSpPr>
              <p:nvPr/>
            </p:nvGrpSpPr>
            <p:grpSpPr bwMode="auto">
              <a:xfrm>
                <a:off x="3929058" y="4214818"/>
                <a:ext cx="1571655" cy="923330"/>
                <a:chOff x="7286625" y="3860991"/>
                <a:chExt cx="1571655" cy="923330"/>
              </a:xfrm>
            </p:grpSpPr>
            <p:sp>
              <p:nvSpPr>
                <p:cNvPr id="28" name="27 CuadroTexto"/>
                <p:cNvSpPr txBox="1"/>
                <p:nvPr/>
              </p:nvSpPr>
              <p:spPr bwMode="auto">
                <a:xfrm>
                  <a:off x="8001027" y="3860991"/>
                  <a:ext cx="857253" cy="923330"/>
                </a:xfrm>
                <a:prstGeom prst="rect">
                  <a:avLst/>
                </a:prstGeom>
                <a:noFill/>
                <a:ln>
                  <a:noFill/>
                </a:ln>
              </p:spPr>
              <p:txBody>
                <a:bodyPr>
                  <a:spAutoFit/>
                </a:bodyPr>
                <a:lstStyle/>
                <a:p>
                  <a:pPr>
                    <a:defRPr/>
                  </a:pPr>
                  <a:r>
                    <a:rPr lang="es-ES" b="1" dirty="0">
                      <a:solidFill>
                        <a:schemeClr val="accent5">
                          <a:lumMod val="50000"/>
                        </a:schemeClr>
                      </a:solidFill>
                      <a:latin typeface="Arial" pitchFamily="34" charset="0"/>
                      <a:cs typeface="Arial" pitchFamily="34" charset="0"/>
                    </a:rPr>
                    <a:t>mgh</a:t>
                  </a:r>
                  <a:r>
                    <a:rPr lang="es-ES" b="1" baseline="30000" dirty="0">
                      <a:solidFill>
                        <a:schemeClr val="accent5">
                          <a:lumMod val="50000"/>
                        </a:schemeClr>
                      </a:solidFill>
                      <a:latin typeface="Arial" pitchFamily="34" charset="0"/>
                      <a:ea typeface="Times New Roman" pitchFamily="18" charset="0"/>
                      <a:cs typeface="Arial" pitchFamily="34" charset="0"/>
                    </a:rPr>
                    <a:t> </a:t>
                  </a:r>
                  <a:endParaRPr lang="es-ES" b="1" dirty="0">
                    <a:ln>
                      <a:solidFill>
                        <a:sysClr val="windowText" lastClr="000000"/>
                      </a:solidFill>
                    </a:ln>
                    <a:solidFill>
                      <a:schemeClr val="accent5">
                        <a:lumMod val="50000"/>
                      </a:schemeClr>
                    </a:solidFill>
                    <a:latin typeface="Arial" pitchFamily="34" charset="0"/>
                    <a:ea typeface="Times New Roman"/>
                    <a:cs typeface="Arial" pitchFamily="34" charset="0"/>
                  </a:endParaRPr>
                </a:p>
                <a:p>
                  <a:pPr>
                    <a:defRPr/>
                  </a:pPr>
                  <a:endParaRPr lang="es-ES" b="1" dirty="0">
                    <a:solidFill>
                      <a:schemeClr val="accent5">
                        <a:lumMod val="50000"/>
                      </a:schemeClr>
                    </a:solidFill>
                    <a:latin typeface="Arial" pitchFamily="34" charset="0"/>
                    <a:cs typeface="Arial" pitchFamily="34" charset="0"/>
                  </a:endParaRPr>
                </a:p>
                <a:p>
                  <a:pPr>
                    <a:defRPr/>
                  </a:pPr>
                  <a:endParaRPr lang="es-ES" b="1" dirty="0">
                    <a:solidFill>
                      <a:schemeClr val="accent5">
                        <a:lumMod val="50000"/>
                      </a:schemeClr>
                    </a:solidFill>
                    <a:latin typeface="Arial" pitchFamily="34" charset="0"/>
                    <a:cs typeface="Arial" pitchFamily="34" charset="0"/>
                  </a:endParaRPr>
                </a:p>
              </p:txBody>
            </p:sp>
            <p:sp>
              <p:nvSpPr>
                <p:cNvPr id="29" name="28 Igual que"/>
                <p:cNvSpPr/>
                <p:nvPr/>
              </p:nvSpPr>
              <p:spPr bwMode="auto">
                <a:xfrm>
                  <a:off x="7715253" y="3932430"/>
                  <a:ext cx="285752" cy="285752"/>
                </a:xfrm>
                <a:prstGeom prst="mathEqual">
                  <a:avLst>
                    <a:gd name="adj1" fmla="val 0"/>
                    <a:gd name="adj2" fmla="val 15313"/>
                  </a:avLst>
                </a:prstGeom>
                <a:solidFill>
                  <a:srgbClr val="C00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accent5">
                        <a:lumMod val="50000"/>
                      </a:schemeClr>
                    </a:solidFill>
                    <a:latin typeface="Arial" pitchFamily="34" charset="0"/>
                    <a:cs typeface="Arial" pitchFamily="34" charset="0"/>
                  </a:endParaRPr>
                </a:p>
              </p:txBody>
            </p:sp>
            <p:sp>
              <p:nvSpPr>
                <p:cNvPr id="30" name="29 Rectángulo"/>
                <p:cNvSpPr/>
                <p:nvPr/>
              </p:nvSpPr>
              <p:spPr bwMode="auto">
                <a:xfrm>
                  <a:off x="7286625" y="3860991"/>
                  <a:ext cx="433390" cy="369891"/>
                </a:xfrm>
                <a:prstGeom prst="rect">
                  <a:avLst/>
                </a:prstGeom>
              </p:spPr>
              <p:txBody>
                <a:bodyPr wrap="none">
                  <a:spAutoFit/>
                </a:bodyPr>
                <a:lstStyle/>
                <a:p>
                  <a:pPr>
                    <a:defRPr/>
                  </a:pPr>
                  <a:r>
                    <a:rPr lang="es-ES" b="1" dirty="0">
                      <a:solidFill>
                        <a:schemeClr val="accent5">
                          <a:lumMod val="50000"/>
                        </a:schemeClr>
                      </a:solidFill>
                      <a:latin typeface="Arial" pitchFamily="34" charset="0"/>
                      <a:cs typeface="Arial" pitchFamily="34" charset="0"/>
                    </a:rPr>
                    <a:t>E</a:t>
                  </a:r>
                  <a:r>
                    <a:rPr lang="es-ES" b="1" baseline="-30000" dirty="0">
                      <a:solidFill>
                        <a:schemeClr val="accent5">
                          <a:lumMod val="50000"/>
                        </a:schemeClr>
                      </a:solidFill>
                      <a:latin typeface="Arial" pitchFamily="34" charset="0"/>
                      <a:cs typeface="Arial" pitchFamily="34" charset="0"/>
                    </a:rPr>
                    <a:t>p</a:t>
                  </a:r>
                  <a:endParaRPr lang="es-ES" b="1" dirty="0">
                    <a:solidFill>
                      <a:schemeClr val="accent5">
                        <a:lumMod val="50000"/>
                      </a:schemeClr>
                    </a:solidFill>
                    <a:latin typeface="Arial" pitchFamily="34" charset="0"/>
                    <a:cs typeface="Arial" pitchFamily="34" charset="0"/>
                  </a:endParaRPr>
                </a:p>
              </p:txBody>
            </p:sp>
          </p:grpSp>
        </p:grpSp>
        <p:sp>
          <p:nvSpPr>
            <p:cNvPr id="32" name="31 CuadroTexto"/>
            <p:cNvSpPr txBox="1"/>
            <p:nvPr/>
          </p:nvSpPr>
          <p:spPr>
            <a:xfrm>
              <a:off x="5429256" y="4357694"/>
              <a:ext cx="2286016" cy="1477973"/>
            </a:xfrm>
            <a:prstGeom prst="rect">
              <a:avLst/>
            </a:prstGeom>
            <a:noFill/>
          </p:spPr>
          <p:txBody>
            <a:bodyPr>
              <a:spAutoFit/>
            </a:bodyPr>
            <a:lstStyle/>
            <a:p>
              <a:pPr algn="just">
                <a:defRPr/>
              </a:pPr>
              <a:r>
                <a:rPr lang="es-ES" b="1" dirty="0">
                  <a:solidFill>
                    <a:schemeClr val="accent5">
                      <a:lumMod val="50000"/>
                    </a:schemeClr>
                  </a:solidFill>
                </a:rPr>
                <a:t>mass in kilograms</a:t>
              </a:r>
            </a:p>
            <a:p>
              <a:pPr algn="just">
                <a:defRPr/>
              </a:pPr>
              <a:endParaRPr lang="es-ES" b="1" dirty="0">
                <a:solidFill>
                  <a:schemeClr val="accent5">
                    <a:lumMod val="50000"/>
                  </a:schemeClr>
                </a:solidFill>
              </a:endParaRPr>
            </a:p>
            <a:p>
              <a:pPr algn="just">
                <a:defRPr/>
              </a:pPr>
              <a:r>
                <a:rPr lang="es-ES" b="1" dirty="0">
                  <a:solidFill>
                    <a:schemeClr val="accent5">
                      <a:lumMod val="50000"/>
                    </a:schemeClr>
                  </a:solidFill>
                </a:rPr>
                <a:t>g = 9,8 m/</a:t>
              </a:r>
              <a:r>
                <a:rPr lang="en-GB" b="1" dirty="0">
                  <a:solidFill>
                    <a:schemeClr val="accent5">
                      <a:lumMod val="50000"/>
                    </a:schemeClr>
                  </a:solidFill>
                  <a:latin typeface="Arial" pitchFamily="34" charset="0"/>
                  <a:ea typeface="Arial" pitchFamily="34" charset="0"/>
                  <a:cs typeface="Times New Roman" pitchFamily="18" charset="0"/>
                </a:rPr>
                <a:t>s</a:t>
              </a:r>
              <a:r>
                <a:rPr lang="en-GB" b="1" baseline="30000" dirty="0">
                  <a:solidFill>
                    <a:schemeClr val="accent5">
                      <a:lumMod val="50000"/>
                    </a:schemeClr>
                  </a:solidFill>
                  <a:latin typeface="Arial" pitchFamily="34" charset="0"/>
                  <a:ea typeface="Arial" pitchFamily="34" charset="0"/>
                  <a:cs typeface="Times New Roman" pitchFamily="18" charset="0"/>
                </a:rPr>
                <a:t>2</a:t>
              </a:r>
              <a:endParaRPr lang="es-ES" b="1" dirty="0">
                <a:solidFill>
                  <a:schemeClr val="accent5">
                    <a:lumMod val="50000"/>
                  </a:schemeClr>
                </a:solidFill>
              </a:endParaRPr>
            </a:p>
            <a:p>
              <a:pPr algn="just">
                <a:defRPr/>
              </a:pPr>
              <a:endParaRPr lang="es-ES" b="1" dirty="0">
                <a:solidFill>
                  <a:schemeClr val="accent5">
                    <a:lumMod val="50000"/>
                  </a:schemeClr>
                </a:solidFill>
              </a:endParaRPr>
            </a:p>
            <a:p>
              <a:pPr algn="just">
                <a:defRPr/>
              </a:pPr>
              <a:r>
                <a:rPr lang="es-ES" b="1" dirty="0">
                  <a:solidFill>
                    <a:schemeClr val="accent5">
                      <a:lumMod val="50000"/>
                    </a:schemeClr>
                  </a:solidFill>
                </a:rPr>
                <a:t>height in metres</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9</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7892" name="6 CuadroTexto"/>
          <p:cNvSpPr txBox="1">
            <a:spLocks noChangeArrowheads="1"/>
          </p:cNvSpPr>
          <p:nvPr/>
        </p:nvSpPr>
        <p:spPr bwMode="auto">
          <a:xfrm>
            <a:off x="0" y="1047750"/>
            <a:ext cx="9144000" cy="523875"/>
          </a:xfrm>
          <a:prstGeom prst="rect">
            <a:avLst/>
          </a:prstGeom>
          <a:noFill/>
          <a:ln w="9525">
            <a:noFill/>
            <a:miter lim="800000"/>
            <a:headEnd/>
            <a:tailEnd/>
          </a:ln>
        </p:spPr>
        <p:txBody>
          <a:bodyPr>
            <a:spAutoFit/>
          </a:bodyPr>
          <a:lstStyle/>
          <a:p>
            <a:pPr algn="just"/>
            <a:r>
              <a:rPr lang="es-ES" sz="2800"/>
              <a:t>A plane is flying at 720 km/h and is 4000 metres high. </a:t>
            </a:r>
          </a:p>
        </p:txBody>
      </p:sp>
      <p:sp>
        <p:nvSpPr>
          <p:cNvPr id="37893" name="4 Rectángulo"/>
          <p:cNvSpPr>
            <a:spLocks noChangeArrowheads="1"/>
          </p:cNvSpPr>
          <p:nvPr/>
        </p:nvSpPr>
        <p:spPr bwMode="auto">
          <a:xfrm>
            <a:off x="357188" y="1893888"/>
            <a:ext cx="8429625" cy="2678112"/>
          </a:xfrm>
          <a:prstGeom prst="rect">
            <a:avLst/>
          </a:prstGeom>
          <a:noFill/>
          <a:ln w="9525">
            <a:noFill/>
            <a:miter lim="800000"/>
            <a:headEnd/>
            <a:tailEnd/>
          </a:ln>
        </p:spPr>
        <p:txBody>
          <a:bodyPr>
            <a:spAutoFit/>
          </a:bodyPr>
          <a:lstStyle/>
          <a:p>
            <a:pPr marL="514350" indent="-514350" algn="just" eaLnBrk="0" hangingPunct="0">
              <a:buFont typeface="Calibri" pitchFamily="34" charset="0"/>
              <a:buAutoNum type="alphaUcPeriod"/>
            </a:pPr>
            <a:r>
              <a:rPr lang="en-CA" sz="2800">
                <a:cs typeface="Times New Roman" pitchFamily="18" charset="0"/>
              </a:rPr>
              <a:t>What is its kinetic energy?</a:t>
            </a:r>
            <a:endParaRPr lang="es-ES" sz="2800"/>
          </a:p>
          <a:p>
            <a:pPr marL="514350" indent="-514350" algn="just" eaLnBrk="0" hangingPunct="0">
              <a:buFont typeface="Calibri" pitchFamily="34" charset="0"/>
              <a:buAutoNum type="alphaUcPeriod"/>
            </a:pPr>
            <a:endParaRPr lang="es-ES" sz="2800">
              <a:cs typeface="Times New Roman" pitchFamily="18" charset="0"/>
            </a:endParaRPr>
          </a:p>
          <a:p>
            <a:pPr marL="514350" indent="-514350" algn="just" eaLnBrk="0" hangingPunct="0">
              <a:buFont typeface="Calibri" pitchFamily="34" charset="0"/>
              <a:buAutoNum type="alphaUcPeriod"/>
            </a:pPr>
            <a:r>
              <a:rPr lang="en-CA" sz="2800">
                <a:cs typeface="Times New Roman" pitchFamily="18" charset="0"/>
              </a:rPr>
              <a:t>What is its gravitational potential energy?</a:t>
            </a:r>
          </a:p>
          <a:p>
            <a:pPr marL="514350" indent="-514350" algn="just" eaLnBrk="0" hangingPunct="0">
              <a:buFont typeface="Calibri" pitchFamily="34" charset="0"/>
              <a:buAutoNum type="alphaUcPeriod"/>
            </a:pPr>
            <a:endParaRPr lang="en-CA" sz="2800">
              <a:cs typeface="Times New Roman" pitchFamily="18" charset="0"/>
            </a:endParaRPr>
          </a:p>
          <a:p>
            <a:pPr marL="514350" indent="-514350" algn="just" eaLnBrk="0" hangingPunct="0">
              <a:buFont typeface="Calibri" pitchFamily="34" charset="0"/>
              <a:buAutoNum type="alphaUcPeriod"/>
            </a:pPr>
            <a:r>
              <a:rPr lang="en-CA" sz="2800">
                <a:cs typeface="Times New Roman" pitchFamily="18" charset="0"/>
              </a:rPr>
              <a:t>What is its mechanical energy?</a:t>
            </a:r>
          </a:p>
          <a:p>
            <a:pPr marL="514350" indent="-514350" algn="just" eaLnBrk="0" hangingPunct="0">
              <a:buFont typeface="Calibri" pitchFamily="34" charset="0"/>
              <a:buAutoNum type="alphaUcPeriod"/>
            </a:pPr>
            <a:endParaRPr lang="en-CA" sz="2800"/>
          </a:p>
        </p:txBody>
      </p:sp>
      <p:sp>
        <p:nvSpPr>
          <p:cNvPr id="11" name="10 Cara sonriente"/>
          <p:cNvSpPr/>
          <p:nvPr/>
        </p:nvSpPr>
        <p:spPr>
          <a:xfrm>
            <a:off x="928688" y="4714875"/>
            <a:ext cx="2406650" cy="1785938"/>
          </a:xfrm>
          <a:prstGeom prst="smileyFace">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2" name="15 Grupo"/>
          <p:cNvGrpSpPr/>
          <p:nvPr/>
        </p:nvGrpSpPr>
        <p:grpSpPr>
          <a:xfrm>
            <a:off x="4929190" y="4429132"/>
            <a:ext cx="3786214" cy="1357322"/>
            <a:chOff x="4572000" y="4572008"/>
            <a:chExt cx="3786214" cy="1357322"/>
          </a:xfrm>
          <a:solidFill>
            <a:schemeClr val="accent1">
              <a:lumMod val="20000"/>
              <a:lumOff val="80000"/>
            </a:schemeClr>
          </a:solidFill>
        </p:grpSpPr>
        <p:sp>
          <p:nvSpPr>
            <p:cNvPr id="14" name="13 Llamada con línea 1"/>
            <p:cNvSpPr/>
            <p:nvPr/>
          </p:nvSpPr>
          <p:spPr>
            <a:xfrm>
              <a:off x="4572000" y="4572008"/>
              <a:ext cx="3786214" cy="1357322"/>
            </a:xfrm>
            <a:prstGeom prst="borderCallout1">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CuadroTexto"/>
            <p:cNvSpPr txBox="1"/>
            <p:nvPr/>
          </p:nvSpPr>
          <p:spPr>
            <a:xfrm>
              <a:off x="4643438" y="4786322"/>
              <a:ext cx="3672000" cy="923330"/>
            </a:xfrm>
            <a:prstGeom prst="rect">
              <a:avLst/>
            </a:prstGeom>
            <a:grpFill/>
            <a:ln>
              <a:noFill/>
            </a:ln>
          </p:spPr>
          <p:txBody>
            <a:bodyPr>
              <a:spAutoFit/>
            </a:bodyPr>
            <a:lstStyle/>
            <a:p>
              <a:pPr algn="just">
                <a:defRPr/>
              </a:pPr>
              <a:r>
                <a:rPr lang="es-ES" b="1" dirty="0">
                  <a:solidFill>
                    <a:schemeClr val="accent5">
                      <a:lumMod val="75000"/>
                    </a:schemeClr>
                  </a:solidFill>
                </a:rPr>
                <a:t>Remember that the mechanical energy is the kinetic energy plus the potential energy </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10</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6" name="5 Rectángulo"/>
          <p:cNvSpPr/>
          <p:nvPr/>
        </p:nvSpPr>
        <p:spPr>
          <a:xfrm>
            <a:off x="0" y="1538288"/>
            <a:ext cx="9107488" cy="461962"/>
          </a:xfrm>
          <a:prstGeom prst="rect">
            <a:avLst/>
          </a:prstGeom>
        </p:spPr>
        <p:txBody>
          <a:bodyPr>
            <a:spAutoFit/>
          </a:bodyPr>
          <a:lstStyle/>
          <a:p>
            <a:pPr>
              <a:defRPr/>
            </a:pPr>
            <a:r>
              <a:rPr lang="es-ES" sz="2400" b="1" dirty="0">
                <a:solidFill>
                  <a:schemeClr val="accent5">
                    <a:lumMod val="75000"/>
                  </a:schemeClr>
                </a:solidFill>
              </a:rPr>
              <a:t>32, 100, 273, 373, melting, solid, ice, liquid, boiling,  gaseous   </a:t>
            </a:r>
          </a:p>
        </p:txBody>
      </p:sp>
      <p:sp>
        <p:nvSpPr>
          <p:cNvPr id="7" name="6 Rectángulo"/>
          <p:cNvSpPr/>
          <p:nvPr/>
        </p:nvSpPr>
        <p:spPr>
          <a:xfrm>
            <a:off x="0" y="2679700"/>
            <a:ext cx="9107488" cy="3786188"/>
          </a:xfrm>
          <a:prstGeom prst="rect">
            <a:avLst/>
          </a:prstGeom>
        </p:spPr>
        <p:txBody>
          <a:bodyPr>
            <a:spAutoFit/>
          </a:bodyPr>
          <a:lstStyle/>
          <a:p>
            <a:pPr algn="just">
              <a:defRPr/>
            </a:pPr>
            <a:r>
              <a:rPr lang="en-US" sz="2400" dirty="0"/>
              <a:t>The </a:t>
            </a:r>
            <a:r>
              <a:rPr lang="en-US" sz="2400" dirty="0">
                <a:solidFill>
                  <a:schemeClr val="accent5">
                    <a:lumMod val="75000"/>
                  </a:schemeClr>
                </a:solidFill>
              </a:rPr>
              <a:t>…………………….</a:t>
            </a:r>
            <a:r>
              <a:rPr lang="en-US" sz="2400" dirty="0"/>
              <a:t> point of water </a:t>
            </a:r>
            <a:r>
              <a:rPr lang="en-US" sz="2400"/>
              <a:t>is:</a:t>
            </a:r>
            <a:endParaRPr lang="en-US" sz="2400" dirty="0"/>
          </a:p>
          <a:p>
            <a:pPr algn="just">
              <a:defRPr/>
            </a:pPr>
            <a:r>
              <a:rPr lang="en-US" sz="2400" dirty="0"/>
              <a:t> 0 °C (degrees Celsius) = </a:t>
            </a:r>
            <a:r>
              <a:rPr lang="en-US" sz="2400" dirty="0">
                <a:solidFill>
                  <a:schemeClr val="accent5">
                    <a:lumMod val="75000"/>
                  </a:schemeClr>
                </a:solidFill>
              </a:rPr>
              <a:t>……</a:t>
            </a:r>
            <a:r>
              <a:rPr lang="en-US" sz="2400" dirty="0"/>
              <a:t> K (Kelvin) = </a:t>
            </a:r>
            <a:r>
              <a:rPr lang="en-US" sz="2400" dirty="0">
                <a:solidFill>
                  <a:schemeClr val="accent5">
                    <a:lumMod val="75000"/>
                  </a:schemeClr>
                </a:solidFill>
              </a:rPr>
              <a:t>……</a:t>
            </a:r>
            <a:r>
              <a:rPr lang="en-US" sz="2400" dirty="0"/>
              <a:t> °F (degrees Fahrenheit). Below 0 ºC water remains in </a:t>
            </a:r>
            <a:r>
              <a:rPr lang="en-US" sz="2400" dirty="0">
                <a:solidFill>
                  <a:schemeClr val="accent5">
                    <a:lumMod val="75000"/>
                  </a:schemeClr>
                </a:solidFill>
              </a:rPr>
              <a:t>……………..</a:t>
            </a:r>
            <a:r>
              <a:rPr lang="en-US" sz="2400" dirty="0"/>
              <a:t> state, which it means it is as </a:t>
            </a:r>
            <a:r>
              <a:rPr lang="en-US" sz="2400" dirty="0">
                <a:solidFill>
                  <a:schemeClr val="accent5">
                    <a:lumMod val="75000"/>
                  </a:schemeClr>
                </a:solidFill>
              </a:rPr>
              <a:t>……..</a:t>
            </a:r>
            <a:r>
              <a:rPr lang="en-US" sz="2400" dirty="0"/>
              <a:t> . </a:t>
            </a:r>
          </a:p>
          <a:p>
            <a:pPr algn="just">
              <a:defRPr/>
            </a:pPr>
            <a:endParaRPr lang="en-US" sz="2400" dirty="0"/>
          </a:p>
          <a:p>
            <a:pPr algn="just">
              <a:defRPr/>
            </a:pPr>
            <a:r>
              <a:rPr lang="en-US" sz="2400" dirty="0"/>
              <a:t>The </a:t>
            </a:r>
            <a:r>
              <a:rPr lang="en-US" sz="2400" dirty="0">
                <a:solidFill>
                  <a:schemeClr val="accent5">
                    <a:lumMod val="75000"/>
                  </a:schemeClr>
                </a:solidFill>
              </a:rPr>
              <a:t>………………</a:t>
            </a:r>
            <a:r>
              <a:rPr lang="en-US" sz="2400" dirty="0"/>
              <a:t> point of water is: </a:t>
            </a:r>
          </a:p>
          <a:p>
            <a:pPr algn="just">
              <a:defRPr/>
            </a:pPr>
            <a:r>
              <a:rPr lang="en-US" sz="2400" dirty="0">
                <a:solidFill>
                  <a:schemeClr val="accent5">
                    <a:lumMod val="75000"/>
                  </a:schemeClr>
                </a:solidFill>
              </a:rPr>
              <a:t>…….</a:t>
            </a:r>
            <a:r>
              <a:rPr lang="en-US" sz="2400" dirty="0"/>
              <a:t> °C (degrees Celsius) = </a:t>
            </a:r>
            <a:r>
              <a:rPr lang="en-US" sz="2400" dirty="0">
                <a:solidFill>
                  <a:schemeClr val="accent5">
                    <a:lumMod val="75000"/>
                  </a:schemeClr>
                </a:solidFill>
              </a:rPr>
              <a:t>…….</a:t>
            </a:r>
            <a:r>
              <a:rPr lang="en-US" sz="2400" dirty="0"/>
              <a:t> K (Kelvin) = 212 °F (degrees Fahrenheit). Water remains in </a:t>
            </a:r>
            <a:r>
              <a:rPr lang="en-US" sz="2400" dirty="0">
                <a:solidFill>
                  <a:schemeClr val="accent5">
                    <a:lumMod val="75000"/>
                  </a:schemeClr>
                </a:solidFill>
              </a:rPr>
              <a:t>……………….</a:t>
            </a:r>
            <a:r>
              <a:rPr lang="en-US" sz="2400" dirty="0"/>
              <a:t> state between 0 °C and 100 °C and if water is at more than 100 ºC is in </a:t>
            </a:r>
            <a:r>
              <a:rPr lang="en-US" sz="2400" dirty="0">
                <a:solidFill>
                  <a:schemeClr val="accent5">
                    <a:lumMod val="75000"/>
                  </a:schemeClr>
                </a:solidFill>
              </a:rPr>
              <a:t>……………….</a:t>
            </a:r>
            <a:r>
              <a:rPr lang="en-US" sz="2400" dirty="0"/>
              <a:t> state.</a:t>
            </a:r>
            <a:endParaRPr lang="es-ES" sz="2400" dirty="0"/>
          </a:p>
        </p:txBody>
      </p:sp>
      <p:sp>
        <p:nvSpPr>
          <p:cNvPr id="38918" name="8 CuadroTexto"/>
          <p:cNvSpPr txBox="1">
            <a:spLocks noChangeArrowheads="1"/>
          </p:cNvSpPr>
          <p:nvPr/>
        </p:nvSpPr>
        <p:spPr bwMode="auto">
          <a:xfrm>
            <a:off x="0" y="857250"/>
            <a:ext cx="7215188" cy="461963"/>
          </a:xfrm>
          <a:prstGeom prst="rect">
            <a:avLst/>
          </a:prstGeom>
          <a:noFill/>
          <a:ln w="9525">
            <a:noFill/>
            <a:miter lim="800000"/>
            <a:headEnd/>
            <a:tailEnd/>
          </a:ln>
        </p:spPr>
        <p:txBody>
          <a:bodyPr>
            <a:spAutoFit/>
          </a:bodyPr>
          <a:lstStyle/>
          <a:p>
            <a:r>
              <a:rPr lang="es-ES" sz="2400"/>
              <a:t>Choose a word and fill the blanks below</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11</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39940" name="4 CuadroTexto"/>
          <p:cNvSpPr txBox="1">
            <a:spLocks noChangeArrowheads="1"/>
          </p:cNvSpPr>
          <p:nvPr/>
        </p:nvSpPr>
        <p:spPr bwMode="auto">
          <a:xfrm>
            <a:off x="0" y="785813"/>
            <a:ext cx="6643688" cy="461962"/>
          </a:xfrm>
          <a:prstGeom prst="rect">
            <a:avLst/>
          </a:prstGeom>
          <a:noFill/>
          <a:ln w="9525">
            <a:noFill/>
            <a:miter lim="800000"/>
            <a:headEnd/>
            <a:tailEnd/>
          </a:ln>
        </p:spPr>
        <p:txBody>
          <a:bodyPr>
            <a:spAutoFit/>
          </a:bodyPr>
          <a:lstStyle/>
          <a:p>
            <a:r>
              <a:rPr lang="es-ES" sz="2400"/>
              <a:t>Complete the following chart. Remember that:</a:t>
            </a:r>
          </a:p>
        </p:txBody>
      </p:sp>
      <p:graphicFrame>
        <p:nvGraphicFramePr>
          <p:cNvPr id="6" name="5 Tabla"/>
          <p:cNvGraphicFramePr>
            <a:graphicFrameLocks noGrp="1"/>
          </p:cNvGraphicFramePr>
          <p:nvPr/>
        </p:nvGraphicFramePr>
        <p:xfrm>
          <a:off x="71438" y="3157538"/>
          <a:ext cx="9001188" cy="3056824"/>
        </p:xfrm>
        <a:graphic>
          <a:graphicData uri="http://schemas.openxmlformats.org/drawingml/2006/table">
            <a:tbl>
              <a:tblPr firstRow="1" bandRow="1">
                <a:tableStyleId>{5C22544A-7EE6-4342-B048-85BDC9FD1C3A}</a:tableStyleId>
              </a:tblPr>
              <a:tblGrid>
                <a:gridCol w="3000396"/>
                <a:gridCol w="3000396"/>
                <a:gridCol w="3000396"/>
              </a:tblGrid>
              <a:tr h="646525">
                <a:tc>
                  <a:txBody>
                    <a:bodyPr/>
                    <a:lstStyle/>
                    <a:p>
                      <a:pPr algn="ctr"/>
                      <a:r>
                        <a:rPr lang="es-ES" sz="2400" dirty="0" smtClean="0">
                          <a:solidFill>
                            <a:schemeClr val="tx1"/>
                          </a:solidFill>
                          <a:latin typeface="Arial" pitchFamily="34" charset="0"/>
                          <a:cs typeface="Arial" pitchFamily="34" charset="0"/>
                        </a:rPr>
                        <a:t>Temperature</a:t>
                      </a:r>
                      <a:r>
                        <a:rPr lang="es-ES" sz="2400" baseline="0" dirty="0" smtClean="0">
                          <a:solidFill>
                            <a:schemeClr val="tx1"/>
                          </a:solidFill>
                          <a:latin typeface="Arial" pitchFamily="34" charset="0"/>
                          <a:cs typeface="Arial" pitchFamily="34" charset="0"/>
                        </a:rPr>
                        <a:t> </a:t>
                      </a:r>
                    </a:p>
                    <a:p>
                      <a:pPr algn="ctr"/>
                      <a:r>
                        <a:rPr lang="es-ES" sz="2400" baseline="0" dirty="0" smtClean="0">
                          <a:solidFill>
                            <a:schemeClr val="tx1"/>
                          </a:solidFill>
                          <a:latin typeface="Arial" pitchFamily="34" charset="0"/>
                          <a:cs typeface="Arial" pitchFamily="34" charset="0"/>
                        </a:rPr>
                        <a:t>(°C)</a:t>
                      </a: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2400" dirty="0" smtClean="0">
                          <a:solidFill>
                            <a:schemeClr val="tx1"/>
                          </a:solidFill>
                          <a:latin typeface="Arial" pitchFamily="34" charset="0"/>
                          <a:cs typeface="Arial" pitchFamily="34" charset="0"/>
                        </a:rPr>
                        <a:t>Temperature</a:t>
                      </a:r>
                      <a:r>
                        <a:rPr lang="es-ES" sz="2400" baseline="0" dirty="0" smtClean="0">
                          <a:solidFill>
                            <a:schemeClr val="tx1"/>
                          </a:solidFill>
                          <a:latin typeface="Arial" pitchFamily="34" charset="0"/>
                          <a:cs typeface="Arial" pitchFamily="34" charset="0"/>
                        </a:rPr>
                        <a:t> </a:t>
                      </a:r>
                    </a:p>
                    <a:p>
                      <a:pPr algn="ctr"/>
                      <a:r>
                        <a:rPr lang="es-ES" sz="2400" baseline="0" dirty="0" smtClean="0">
                          <a:solidFill>
                            <a:schemeClr val="tx1"/>
                          </a:solidFill>
                          <a:latin typeface="Arial" pitchFamily="34" charset="0"/>
                          <a:cs typeface="Arial" pitchFamily="34" charset="0"/>
                        </a:rPr>
                        <a:t>(K)</a:t>
                      </a:r>
                      <a:endParaRPr lang="es-ES" sz="2400" dirty="0" smtClean="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2400" dirty="0" smtClean="0">
                          <a:solidFill>
                            <a:schemeClr val="tx1"/>
                          </a:solidFill>
                          <a:latin typeface="Arial" pitchFamily="34" charset="0"/>
                          <a:cs typeface="Arial" pitchFamily="34" charset="0"/>
                        </a:rPr>
                        <a:t>Temperature</a:t>
                      </a:r>
                      <a:r>
                        <a:rPr lang="es-ES" sz="2400" baseline="0" dirty="0" smtClean="0">
                          <a:solidFill>
                            <a:schemeClr val="tx1"/>
                          </a:solidFill>
                          <a:latin typeface="Arial" pitchFamily="34" charset="0"/>
                          <a:cs typeface="Arial" pitchFamily="34" charset="0"/>
                        </a:rPr>
                        <a:t> </a:t>
                      </a:r>
                    </a:p>
                    <a:p>
                      <a:pPr algn="ctr"/>
                      <a:r>
                        <a:rPr lang="es-ES" sz="2400" baseline="0" dirty="0" smtClean="0">
                          <a:solidFill>
                            <a:schemeClr val="tx1"/>
                          </a:solidFill>
                          <a:latin typeface="Arial" pitchFamily="34" charset="0"/>
                          <a:cs typeface="Arial" pitchFamily="34" charset="0"/>
                        </a:rPr>
                        <a:t>(°F)</a:t>
                      </a:r>
                      <a:endParaRPr lang="es-ES" sz="2400" dirty="0" smtClean="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572">
                <a:tc>
                  <a:txBody>
                    <a:bodyPr/>
                    <a:lstStyle/>
                    <a:p>
                      <a:pPr algn="ctr"/>
                      <a:r>
                        <a:rPr lang="es-ES" sz="2400" dirty="0" smtClean="0">
                          <a:solidFill>
                            <a:schemeClr val="tx1"/>
                          </a:solidFill>
                          <a:latin typeface="Arial" pitchFamily="34" charset="0"/>
                          <a:cs typeface="Arial" pitchFamily="34" charset="0"/>
                        </a:rPr>
                        <a:t>20</a:t>
                      </a: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2400" dirty="0" smtClean="0">
                          <a:solidFill>
                            <a:schemeClr val="tx1"/>
                          </a:solidFill>
                          <a:latin typeface="Arial" pitchFamily="34" charset="0"/>
                          <a:cs typeface="Arial" pitchFamily="34" charset="0"/>
                        </a:rPr>
                        <a:t>  </a:t>
                      </a:r>
                      <a:r>
                        <a:rPr lang="en-US" sz="2400" baseline="30000" dirty="0" smtClean="0">
                          <a:solidFill>
                            <a:schemeClr val="tx1"/>
                          </a:solidFill>
                          <a:latin typeface="Arial" pitchFamily="34" charset="0"/>
                          <a:cs typeface="Arial" pitchFamily="34" charset="0"/>
                        </a:rPr>
                        <a:t> </a:t>
                      </a: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572">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2400" dirty="0" smtClean="0">
                          <a:solidFill>
                            <a:schemeClr val="tx1"/>
                          </a:solidFill>
                          <a:latin typeface="Arial" pitchFamily="34" charset="0"/>
                          <a:cs typeface="Arial" pitchFamily="34" charset="0"/>
                        </a:rPr>
                        <a:t>100</a:t>
                      </a: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572">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s-ES" sz="2400" dirty="0" smtClean="0">
                          <a:solidFill>
                            <a:schemeClr val="tx1"/>
                          </a:solidFill>
                          <a:latin typeface="Arial" pitchFamily="34" charset="0"/>
                          <a:cs typeface="Arial" pitchFamily="34" charset="0"/>
                        </a:rPr>
                        <a:t>36</a:t>
                      </a: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572">
                <a:tc>
                  <a:txBody>
                    <a:bodyPr/>
                    <a:lstStyle/>
                    <a:p>
                      <a:pPr algn="ctr"/>
                      <a:r>
                        <a:rPr lang="es-ES" sz="2400" dirty="0" smtClean="0">
                          <a:solidFill>
                            <a:schemeClr val="tx1"/>
                          </a:solidFill>
                          <a:latin typeface="Arial" pitchFamily="34" charset="0"/>
                          <a:cs typeface="Arial" pitchFamily="34" charset="0"/>
                        </a:rPr>
                        <a:t>- 10</a:t>
                      </a: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s-ES" sz="2400" dirty="0">
                        <a:solidFill>
                          <a:schemeClr val="tx1"/>
                        </a:solidFill>
                        <a:latin typeface="Arial" pitchFamily="34" charset="0"/>
                        <a:cs typeface="Arial" pitchFamily="34" charset="0"/>
                      </a:endParaRPr>
                    </a:p>
                  </a:txBody>
                  <a:tcPr marL="135018" marR="135018" marT="67508" marB="67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0" name="9 Rectángulo"/>
          <p:cNvSpPr/>
          <p:nvPr/>
        </p:nvSpPr>
        <p:spPr>
          <a:xfrm>
            <a:off x="2435225" y="1538288"/>
            <a:ext cx="3149600" cy="461962"/>
          </a:xfrm>
          <a:prstGeom prst="rect">
            <a:avLst/>
          </a:prstGeom>
          <a:ln>
            <a:solidFill>
              <a:schemeClr val="accent5">
                <a:lumMod val="75000"/>
              </a:schemeClr>
            </a:solidFill>
          </a:ln>
        </p:spPr>
        <p:txBody>
          <a:bodyPr wrap="none">
            <a:spAutoFit/>
          </a:bodyPr>
          <a:lstStyle/>
          <a:p>
            <a:pPr algn="ctr">
              <a:defRPr/>
            </a:pPr>
            <a:r>
              <a:rPr lang="en-US" sz="2400" b="1" dirty="0">
                <a:solidFill>
                  <a:schemeClr val="accent5">
                    <a:lumMod val="75000"/>
                  </a:schemeClr>
                </a:solidFill>
                <a:latin typeface="Arial" pitchFamily="34" charset="0"/>
                <a:cs typeface="Arial" pitchFamily="34" charset="0"/>
              </a:rPr>
              <a:t>Tª (K) = Tª (⁰C) + 273</a:t>
            </a:r>
          </a:p>
        </p:txBody>
      </p:sp>
      <p:sp>
        <p:nvSpPr>
          <p:cNvPr id="11" name="10 Rectángulo"/>
          <p:cNvSpPr/>
          <p:nvPr/>
        </p:nvSpPr>
        <p:spPr>
          <a:xfrm>
            <a:off x="2362200" y="2324100"/>
            <a:ext cx="3751263" cy="461963"/>
          </a:xfrm>
          <a:prstGeom prst="rect">
            <a:avLst/>
          </a:prstGeom>
          <a:ln>
            <a:solidFill>
              <a:schemeClr val="accent5">
                <a:lumMod val="75000"/>
              </a:schemeClr>
            </a:solidFill>
          </a:ln>
        </p:spPr>
        <p:txBody>
          <a:bodyPr wrap="none">
            <a:spAutoFit/>
          </a:bodyPr>
          <a:lstStyle/>
          <a:p>
            <a:pPr algn="ctr">
              <a:defRPr/>
            </a:pPr>
            <a:r>
              <a:rPr lang="en-US" sz="2400" b="1" dirty="0">
                <a:solidFill>
                  <a:schemeClr val="accent5">
                    <a:lumMod val="75000"/>
                  </a:schemeClr>
                </a:solidFill>
                <a:latin typeface="Arial" pitchFamily="34" charset="0"/>
                <a:cs typeface="Arial" pitchFamily="34" charset="0"/>
              </a:rPr>
              <a:t>Tª (°F) = 1,8 . Tª (⁰C) + 32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12</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40964" name="5 Rectángulo"/>
          <p:cNvSpPr>
            <a:spLocks noChangeArrowheads="1"/>
          </p:cNvSpPr>
          <p:nvPr/>
        </p:nvSpPr>
        <p:spPr bwMode="auto">
          <a:xfrm>
            <a:off x="0" y="823913"/>
            <a:ext cx="9144000" cy="461962"/>
          </a:xfrm>
          <a:prstGeom prst="rect">
            <a:avLst/>
          </a:prstGeom>
          <a:noFill/>
          <a:ln w="9525">
            <a:noFill/>
            <a:miter lim="800000"/>
            <a:headEnd/>
            <a:tailEnd/>
          </a:ln>
        </p:spPr>
        <p:txBody>
          <a:bodyPr>
            <a:spAutoFit/>
          </a:bodyPr>
          <a:lstStyle/>
          <a:p>
            <a:pPr algn="just" eaLnBrk="0" hangingPunct="0"/>
            <a:r>
              <a:rPr lang="es-ES" sz="2400"/>
              <a:t>At how many degrees Celsius don’t the atoms move?</a:t>
            </a:r>
          </a:p>
        </p:txBody>
      </p:sp>
      <p:grpSp>
        <p:nvGrpSpPr>
          <p:cNvPr id="40965" name="7 Grupo"/>
          <p:cNvGrpSpPr>
            <a:grpSpLocks/>
          </p:cNvGrpSpPr>
          <p:nvPr/>
        </p:nvGrpSpPr>
        <p:grpSpPr bwMode="auto">
          <a:xfrm>
            <a:off x="71438" y="2643188"/>
            <a:ext cx="6072187" cy="3857625"/>
            <a:chOff x="1142976" y="1928802"/>
            <a:chExt cx="6072230" cy="3857652"/>
          </a:xfrm>
        </p:grpSpPr>
        <p:sp>
          <p:nvSpPr>
            <p:cNvPr id="7" name="6 Elipse"/>
            <p:cNvSpPr/>
            <p:nvPr/>
          </p:nvSpPr>
          <p:spPr>
            <a:xfrm>
              <a:off x="1142976" y="1928802"/>
              <a:ext cx="6072230" cy="38576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0972" name="8 Rectángulo"/>
            <p:cNvSpPr>
              <a:spLocks noChangeArrowheads="1"/>
            </p:cNvSpPr>
            <p:nvPr/>
          </p:nvSpPr>
          <p:spPr bwMode="auto">
            <a:xfrm>
              <a:off x="2643174" y="2537294"/>
              <a:ext cx="3357586" cy="2677656"/>
            </a:xfrm>
            <a:prstGeom prst="rect">
              <a:avLst/>
            </a:prstGeom>
            <a:noFill/>
            <a:ln w="9525">
              <a:noFill/>
              <a:miter lim="800000"/>
              <a:headEnd/>
              <a:tailEnd/>
            </a:ln>
          </p:spPr>
          <p:txBody>
            <a:bodyPr>
              <a:spAutoFit/>
            </a:bodyPr>
            <a:lstStyle/>
            <a:p>
              <a:pPr marL="457200" indent="-457200" algn="just" eaLnBrk="0" hangingPunct="0">
                <a:buFont typeface="Calibri" pitchFamily="34" charset="0"/>
                <a:buAutoNum type="alphaUcPeriod"/>
              </a:pPr>
              <a:r>
                <a:rPr lang="es-ES" sz="2400"/>
                <a:t>At 0 ºC </a:t>
              </a:r>
            </a:p>
            <a:p>
              <a:pPr marL="457200" indent="-457200" algn="just" eaLnBrk="0" hangingPunct="0">
                <a:buFont typeface="Calibri" pitchFamily="34" charset="0"/>
                <a:buAutoNum type="alphaUcPeriod"/>
              </a:pPr>
              <a:endParaRPr lang="es-ES" sz="2400"/>
            </a:p>
            <a:p>
              <a:pPr marL="457200" indent="-457200" algn="just" eaLnBrk="0" hangingPunct="0">
                <a:buFont typeface="Calibri" pitchFamily="34" charset="0"/>
                <a:buAutoNum type="alphaUcPeriod"/>
              </a:pPr>
              <a:r>
                <a:rPr lang="es-ES" sz="2400"/>
                <a:t>At 273 K </a:t>
              </a:r>
            </a:p>
            <a:p>
              <a:pPr marL="457200" indent="-457200" algn="just" eaLnBrk="0" hangingPunct="0">
                <a:buFont typeface="Calibri" pitchFamily="34" charset="0"/>
                <a:buAutoNum type="alphaUcPeriod"/>
              </a:pPr>
              <a:endParaRPr lang="es-ES" sz="2400"/>
            </a:p>
            <a:p>
              <a:pPr marL="457200" indent="-457200" algn="just" eaLnBrk="0" hangingPunct="0">
                <a:buFont typeface="Calibri" pitchFamily="34" charset="0"/>
                <a:buAutoNum type="alphaUcPeriod"/>
              </a:pPr>
              <a:r>
                <a:rPr lang="es-ES" sz="2400"/>
                <a:t>At – 273 ºC </a:t>
              </a:r>
            </a:p>
            <a:p>
              <a:pPr marL="457200" indent="-457200" algn="just" eaLnBrk="0" hangingPunct="0">
                <a:buFont typeface="Calibri" pitchFamily="34" charset="0"/>
                <a:buAutoNum type="alphaUcPeriod"/>
              </a:pPr>
              <a:endParaRPr lang="es-ES" sz="2400"/>
            </a:p>
            <a:p>
              <a:pPr marL="457200" indent="-457200" algn="just" eaLnBrk="0" hangingPunct="0">
                <a:buFont typeface="Calibri" pitchFamily="34" charset="0"/>
                <a:buAutoNum type="alphaUcPeriod"/>
              </a:pPr>
              <a:r>
                <a:rPr lang="es-ES" sz="2400"/>
                <a:t>That cannot happen</a:t>
              </a:r>
            </a:p>
          </p:txBody>
        </p:sp>
      </p:grpSp>
      <p:sp>
        <p:nvSpPr>
          <p:cNvPr id="10" name="9 Llamada con línea 3"/>
          <p:cNvSpPr/>
          <p:nvPr/>
        </p:nvSpPr>
        <p:spPr>
          <a:xfrm>
            <a:off x="4857752" y="1357298"/>
            <a:ext cx="4214842" cy="1571636"/>
          </a:xfrm>
          <a:prstGeom prst="borderCallout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dirty="0">
                <a:solidFill>
                  <a:schemeClr val="tx1"/>
                </a:solidFill>
              </a:rPr>
              <a:t>As a substance heats up , the particles start to move around more quickly and the temperature rises . So the temperature measures the average kinetic energy of the particles in a  substance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13</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8" name="7 Rectángulo"/>
          <p:cNvSpPr/>
          <p:nvPr/>
        </p:nvSpPr>
        <p:spPr>
          <a:xfrm>
            <a:off x="71438" y="2132013"/>
            <a:ext cx="6929437" cy="4154487"/>
          </a:xfrm>
          <a:prstGeom prst="rect">
            <a:avLst/>
          </a:prstGeom>
        </p:spPr>
        <p:txBody>
          <a:bodyPr>
            <a:spAutoFit/>
          </a:bodyPr>
          <a:lstStyle/>
          <a:p>
            <a:pPr algn="just">
              <a:defRPr/>
            </a:pPr>
            <a:endParaRPr lang="en-US" sz="2400" dirty="0"/>
          </a:p>
          <a:p>
            <a:pPr marL="457200" indent="-457200" algn="just">
              <a:buFont typeface="+mj-lt"/>
              <a:buAutoNum type="alphaUcPeriod"/>
              <a:defRPr/>
            </a:pPr>
            <a:r>
              <a:rPr lang="en-US" sz="2400" dirty="0"/>
              <a:t>Because the two panes do not conduct heat well.  </a:t>
            </a:r>
          </a:p>
          <a:p>
            <a:pPr marL="457200" indent="-457200" algn="just">
              <a:buFont typeface="+mj-lt"/>
              <a:buAutoNum type="alphaUcPeriod"/>
              <a:defRPr/>
            </a:pPr>
            <a:endParaRPr lang="en-US" sz="2400" dirty="0"/>
          </a:p>
          <a:p>
            <a:pPr marL="457200" indent="-457200" algn="just">
              <a:buFont typeface="+mj-lt"/>
              <a:buAutoNum type="alphaUcPeriod"/>
              <a:defRPr/>
            </a:pPr>
            <a:r>
              <a:rPr lang="en-US" sz="2400" dirty="0"/>
              <a:t>Because the pane has a thermal conductivity much lower than air </a:t>
            </a:r>
          </a:p>
          <a:p>
            <a:pPr marL="457200" indent="-457200" algn="just">
              <a:buFont typeface="+mj-lt"/>
              <a:buAutoNum type="alphaUcPeriod"/>
              <a:defRPr/>
            </a:pPr>
            <a:endParaRPr lang="en-US" sz="2400" dirty="0"/>
          </a:p>
          <a:p>
            <a:pPr marL="457200" indent="-457200" algn="just">
              <a:buFont typeface="+mj-lt"/>
              <a:buAutoNum type="alphaUcPeriod"/>
              <a:defRPr/>
            </a:pPr>
            <a:r>
              <a:rPr lang="en-US" sz="2400" dirty="0"/>
              <a:t>Because the air is very bad thermal conductor</a:t>
            </a:r>
          </a:p>
          <a:p>
            <a:pPr marL="457200" indent="-457200" algn="just">
              <a:buFont typeface="+mj-lt"/>
              <a:buAutoNum type="alphaUcPeriod"/>
              <a:defRPr/>
            </a:pPr>
            <a:endParaRPr lang="en-US" sz="2400" dirty="0"/>
          </a:p>
          <a:p>
            <a:pPr marL="457200" indent="-457200" algn="just">
              <a:buFont typeface="+mj-lt"/>
              <a:buAutoNum type="alphaUcPeriod"/>
              <a:defRPr/>
            </a:pPr>
            <a:r>
              <a:rPr lang="en-US" sz="2400" dirty="0"/>
              <a:t>Because the air is a very good thermal conductor</a:t>
            </a:r>
            <a:endParaRPr lang="es-ES" sz="2400" dirty="0"/>
          </a:p>
        </p:txBody>
      </p:sp>
      <p:sp>
        <p:nvSpPr>
          <p:cNvPr id="41989" name="9 Rectángulo"/>
          <p:cNvSpPr>
            <a:spLocks noChangeArrowheads="1"/>
          </p:cNvSpPr>
          <p:nvPr/>
        </p:nvSpPr>
        <p:spPr bwMode="auto">
          <a:xfrm>
            <a:off x="0" y="987425"/>
            <a:ext cx="9144000" cy="831850"/>
          </a:xfrm>
          <a:prstGeom prst="rect">
            <a:avLst/>
          </a:prstGeom>
          <a:noFill/>
          <a:ln w="9525">
            <a:noFill/>
            <a:miter lim="800000"/>
            <a:headEnd/>
            <a:tailEnd/>
          </a:ln>
        </p:spPr>
        <p:txBody>
          <a:bodyPr>
            <a:spAutoFit/>
          </a:bodyPr>
          <a:lstStyle/>
          <a:p>
            <a:pPr algn="just"/>
            <a:r>
              <a:rPr lang="en-US" sz="2400"/>
              <a:t>Why is the double glazing  so useful to insulate thermally the houses?    </a:t>
            </a:r>
          </a:p>
        </p:txBody>
      </p:sp>
      <p:pic>
        <p:nvPicPr>
          <p:cNvPr id="41990" name="5 Imagen" descr="esquinalaluminio.jpg"/>
          <p:cNvPicPr>
            <a:picLocks noChangeAspect="1"/>
          </p:cNvPicPr>
          <p:nvPr/>
        </p:nvPicPr>
        <p:blipFill>
          <a:blip r:embed="rId3" cstate="print"/>
          <a:srcRect/>
          <a:stretch>
            <a:fillRect/>
          </a:stretch>
        </p:blipFill>
        <p:spPr bwMode="auto">
          <a:xfrm>
            <a:off x="7204075" y="2357438"/>
            <a:ext cx="1797050" cy="36433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Types of energy</a:t>
            </a:r>
          </a:p>
        </p:txBody>
      </p:sp>
      <p:sp>
        <p:nvSpPr>
          <p:cNvPr id="6147" name="6 Rectángulo"/>
          <p:cNvSpPr>
            <a:spLocks noChangeArrowheads="1"/>
          </p:cNvSpPr>
          <p:nvPr/>
        </p:nvSpPr>
        <p:spPr bwMode="auto">
          <a:xfrm>
            <a:off x="0" y="571500"/>
            <a:ext cx="9144000" cy="923925"/>
          </a:xfrm>
          <a:prstGeom prst="rect">
            <a:avLst/>
          </a:prstGeom>
          <a:noFill/>
          <a:ln w="9525">
            <a:noFill/>
            <a:miter lim="800000"/>
            <a:headEnd/>
            <a:tailEnd/>
          </a:ln>
        </p:spPr>
        <p:txBody>
          <a:bodyPr>
            <a:spAutoFit/>
          </a:bodyPr>
          <a:lstStyle/>
          <a:p>
            <a:pPr algn="just"/>
            <a:r>
              <a:rPr lang="es-ES"/>
              <a:t>Although energy has always the same meaning, there are diferent types of energy depending on the origin of the ability to produce changes or transformations. Some of these types of energy are the following ones:</a:t>
            </a:r>
          </a:p>
        </p:txBody>
      </p:sp>
      <p:sp>
        <p:nvSpPr>
          <p:cNvPr id="8" name="7 CuadroTexto"/>
          <p:cNvSpPr txBox="1"/>
          <p:nvPr/>
        </p:nvSpPr>
        <p:spPr>
          <a:xfrm flipH="1">
            <a:off x="285750" y="1568450"/>
            <a:ext cx="8072438" cy="646113"/>
          </a:xfrm>
          <a:prstGeom prst="rect">
            <a:avLst/>
          </a:prstGeom>
          <a:noFill/>
        </p:spPr>
        <p:txBody>
          <a:bodyPr>
            <a:spAutoFit/>
          </a:bodyPr>
          <a:lstStyle/>
          <a:p>
            <a:pPr algn="just">
              <a:defRPr/>
            </a:pPr>
            <a:r>
              <a:rPr lang="es-ES" b="1" dirty="0">
                <a:solidFill>
                  <a:schemeClr val="tx2">
                    <a:lumMod val="50000"/>
                  </a:schemeClr>
                </a:solidFill>
              </a:rPr>
              <a:t>Kinetic energy</a:t>
            </a:r>
            <a:r>
              <a:rPr lang="es-ES" dirty="0">
                <a:solidFill>
                  <a:schemeClr val="tx2">
                    <a:lumMod val="50000"/>
                  </a:schemeClr>
                </a:solidFill>
              </a:rPr>
              <a:t>: associated with the movement of objects. If the air is at rest has less energy that if it moves.</a:t>
            </a:r>
          </a:p>
        </p:txBody>
      </p:sp>
      <p:sp>
        <p:nvSpPr>
          <p:cNvPr id="9" name="8 CuadroTexto"/>
          <p:cNvSpPr txBox="1"/>
          <p:nvPr/>
        </p:nvSpPr>
        <p:spPr>
          <a:xfrm>
            <a:off x="285750" y="2219325"/>
            <a:ext cx="8072438" cy="923925"/>
          </a:xfrm>
          <a:prstGeom prst="rect">
            <a:avLst/>
          </a:prstGeom>
          <a:noFill/>
        </p:spPr>
        <p:txBody>
          <a:bodyPr>
            <a:spAutoFit/>
          </a:bodyPr>
          <a:lstStyle/>
          <a:p>
            <a:pPr algn="just">
              <a:defRPr/>
            </a:pPr>
            <a:r>
              <a:rPr lang="es-ES" b="1" dirty="0">
                <a:solidFill>
                  <a:schemeClr val="accent2">
                    <a:lumMod val="50000"/>
                  </a:schemeClr>
                </a:solidFill>
              </a:rPr>
              <a:t>Gravitational potential energy</a:t>
            </a:r>
            <a:r>
              <a:rPr lang="es-ES" dirty="0">
                <a:solidFill>
                  <a:schemeClr val="accent2">
                    <a:lumMod val="50000"/>
                  </a:schemeClr>
                </a:solidFill>
              </a:rPr>
              <a:t>: associated with the position of objects. An aeroplane has more energy when it is 1000 m high that when it is at ground level.  </a:t>
            </a:r>
          </a:p>
        </p:txBody>
      </p:sp>
      <p:sp>
        <p:nvSpPr>
          <p:cNvPr id="10" name="9 CuadroTexto"/>
          <p:cNvSpPr txBox="1"/>
          <p:nvPr/>
        </p:nvSpPr>
        <p:spPr>
          <a:xfrm>
            <a:off x="285750" y="3130550"/>
            <a:ext cx="7786688" cy="369888"/>
          </a:xfrm>
          <a:prstGeom prst="rect">
            <a:avLst/>
          </a:prstGeom>
          <a:noFill/>
        </p:spPr>
        <p:txBody>
          <a:bodyPr>
            <a:spAutoFit/>
          </a:bodyPr>
          <a:lstStyle/>
          <a:p>
            <a:pPr algn="just">
              <a:defRPr/>
            </a:pPr>
            <a:r>
              <a:rPr lang="es-ES" b="1" dirty="0">
                <a:solidFill>
                  <a:schemeClr val="accent3">
                    <a:lumMod val="50000"/>
                  </a:schemeClr>
                </a:solidFill>
              </a:rPr>
              <a:t>Mechanical energy</a:t>
            </a:r>
            <a:r>
              <a:rPr lang="es-ES" dirty="0">
                <a:solidFill>
                  <a:schemeClr val="accent3">
                    <a:lumMod val="50000"/>
                  </a:schemeClr>
                </a:solidFill>
              </a:rPr>
              <a:t>: kinetic energy plus potential energy.</a:t>
            </a:r>
          </a:p>
        </p:txBody>
      </p:sp>
      <p:sp>
        <p:nvSpPr>
          <p:cNvPr id="11" name="10 CuadroTexto"/>
          <p:cNvSpPr txBox="1"/>
          <p:nvPr/>
        </p:nvSpPr>
        <p:spPr>
          <a:xfrm>
            <a:off x="285750" y="3514725"/>
            <a:ext cx="8358188" cy="1200150"/>
          </a:xfrm>
          <a:prstGeom prst="rect">
            <a:avLst/>
          </a:prstGeom>
          <a:noFill/>
        </p:spPr>
        <p:txBody>
          <a:bodyPr>
            <a:spAutoFit/>
          </a:bodyPr>
          <a:lstStyle/>
          <a:p>
            <a:pPr algn="just">
              <a:defRPr/>
            </a:pPr>
            <a:r>
              <a:rPr lang="es-ES" b="1" dirty="0">
                <a:solidFill>
                  <a:schemeClr val="accent4">
                    <a:lumMod val="50000"/>
                  </a:schemeClr>
                </a:solidFill>
              </a:rPr>
              <a:t>Internal energy</a:t>
            </a:r>
            <a:r>
              <a:rPr lang="es-ES" dirty="0">
                <a:solidFill>
                  <a:schemeClr val="accent4">
                    <a:lumMod val="50000"/>
                  </a:schemeClr>
                </a:solidFill>
              </a:rPr>
              <a:t>: associated with the type of substance, mass and temperature. 1 litre of petrol has more energy than 1 litre of water.</a:t>
            </a:r>
          </a:p>
          <a:p>
            <a:pPr algn="just">
              <a:defRPr/>
            </a:pPr>
            <a:r>
              <a:rPr lang="es-ES" dirty="0">
                <a:solidFill>
                  <a:schemeClr val="accent4">
                    <a:lumMod val="50000"/>
                  </a:schemeClr>
                </a:solidFill>
              </a:rPr>
              <a:t>2 litres of water have more energy than 1 litre of water.</a:t>
            </a:r>
          </a:p>
          <a:p>
            <a:pPr algn="just">
              <a:defRPr/>
            </a:pPr>
            <a:r>
              <a:rPr lang="es-ES" dirty="0">
                <a:solidFill>
                  <a:schemeClr val="accent4">
                    <a:lumMod val="50000"/>
                  </a:schemeClr>
                </a:solidFill>
              </a:rPr>
              <a:t>1 litre of water at 20 ºC has less energy than 1 litre of water at 60 ºC.</a:t>
            </a:r>
          </a:p>
        </p:txBody>
      </p:sp>
      <p:sp>
        <p:nvSpPr>
          <p:cNvPr id="12" name="11 CuadroTexto"/>
          <p:cNvSpPr txBox="1"/>
          <p:nvPr/>
        </p:nvSpPr>
        <p:spPr>
          <a:xfrm>
            <a:off x="285750" y="4773613"/>
            <a:ext cx="5929313" cy="369887"/>
          </a:xfrm>
          <a:prstGeom prst="rect">
            <a:avLst/>
          </a:prstGeom>
          <a:noFill/>
        </p:spPr>
        <p:txBody>
          <a:bodyPr>
            <a:spAutoFit/>
          </a:bodyPr>
          <a:lstStyle/>
          <a:p>
            <a:pPr algn="just">
              <a:defRPr/>
            </a:pPr>
            <a:r>
              <a:rPr lang="es-ES" b="1" dirty="0">
                <a:solidFill>
                  <a:schemeClr val="accent5">
                    <a:lumMod val="50000"/>
                  </a:schemeClr>
                </a:solidFill>
              </a:rPr>
              <a:t>Electrical energy</a:t>
            </a:r>
            <a:r>
              <a:rPr lang="es-ES" dirty="0">
                <a:solidFill>
                  <a:schemeClr val="accent5">
                    <a:lumMod val="50000"/>
                  </a:schemeClr>
                </a:solidFill>
              </a:rPr>
              <a:t>: associated with an electric current. </a:t>
            </a:r>
          </a:p>
        </p:txBody>
      </p:sp>
      <p:sp>
        <p:nvSpPr>
          <p:cNvPr id="6153" name="Rectangle 1"/>
          <p:cNvSpPr>
            <a:spLocks noChangeArrowheads="1"/>
          </p:cNvSpPr>
          <p:nvPr/>
        </p:nvSpPr>
        <p:spPr bwMode="auto">
          <a:xfrm>
            <a:off x="285750" y="5130800"/>
            <a:ext cx="8982075" cy="369888"/>
          </a:xfrm>
          <a:prstGeom prst="rect">
            <a:avLst/>
          </a:prstGeom>
          <a:noFill/>
          <a:ln w="9525">
            <a:noFill/>
            <a:miter lim="800000"/>
            <a:headEnd/>
            <a:tailEnd/>
          </a:ln>
        </p:spPr>
        <p:txBody>
          <a:bodyPr wrap="none" anchor="ctr">
            <a:spAutoFit/>
          </a:bodyPr>
          <a:lstStyle/>
          <a:p>
            <a:pPr algn="just" eaLnBrk="0" hangingPunct="0"/>
            <a:r>
              <a:rPr lang="en-GB" b="1">
                <a:solidFill>
                  <a:srgbClr val="984807"/>
                </a:solidFill>
                <a:ea typeface="Arial" charset="0"/>
                <a:cs typeface="Times New Roman" pitchFamily="18" charset="0"/>
              </a:rPr>
              <a:t>Luminous energy</a:t>
            </a:r>
            <a:r>
              <a:rPr lang="en-GB">
                <a:solidFill>
                  <a:srgbClr val="984807"/>
                </a:solidFill>
                <a:ea typeface="Arial" charset="0"/>
                <a:cs typeface="Times New Roman" pitchFamily="18" charset="0"/>
              </a:rPr>
              <a:t>: associated with the light of the Sun or with the light of any object.</a:t>
            </a:r>
            <a:r>
              <a:rPr lang="en-US">
                <a:solidFill>
                  <a:srgbClr val="984807"/>
                </a:solidFill>
                <a:ea typeface="Arial" charset="0"/>
                <a:cs typeface="Times New Roman" pitchFamily="18" charset="0"/>
              </a:rPr>
              <a:t> </a:t>
            </a:r>
          </a:p>
        </p:txBody>
      </p:sp>
      <p:sp>
        <p:nvSpPr>
          <p:cNvPr id="6154" name="Rectangle 2"/>
          <p:cNvSpPr>
            <a:spLocks noChangeArrowheads="1"/>
          </p:cNvSpPr>
          <p:nvPr/>
        </p:nvSpPr>
        <p:spPr bwMode="auto">
          <a:xfrm>
            <a:off x="265113" y="6130925"/>
            <a:ext cx="5878512" cy="369888"/>
          </a:xfrm>
          <a:prstGeom prst="rect">
            <a:avLst/>
          </a:prstGeom>
          <a:noFill/>
          <a:ln w="9525">
            <a:noFill/>
            <a:miter lim="800000"/>
            <a:headEnd/>
            <a:tailEnd/>
          </a:ln>
        </p:spPr>
        <p:txBody>
          <a:bodyPr wrap="none" anchor="ctr">
            <a:spAutoFit/>
          </a:bodyPr>
          <a:lstStyle/>
          <a:p>
            <a:pPr algn="just" eaLnBrk="0" hangingPunct="0"/>
            <a:r>
              <a:rPr lang="en-US" b="1">
                <a:solidFill>
                  <a:srgbClr val="FF0000"/>
                </a:solidFill>
                <a:ea typeface="Arial" charset="0"/>
                <a:cs typeface="Times New Roman" pitchFamily="18" charset="0"/>
              </a:rPr>
              <a:t>Nuclear energy</a:t>
            </a:r>
            <a:r>
              <a:rPr lang="en-US">
                <a:solidFill>
                  <a:srgbClr val="FF0000"/>
                </a:solidFill>
                <a:ea typeface="Arial" charset="0"/>
                <a:cs typeface="Times New Roman" pitchFamily="18" charset="0"/>
              </a:rPr>
              <a:t>: </a:t>
            </a:r>
            <a:r>
              <a:rPr lang="en-GB">
                <a:solidFill>
                  <a:srgbClr val="FF0000"/>
                </a:solidFill>
                <a:ea typeface="Arial" charset="0"/>
                <a:cs typeface="Times New Roman" pitchFamily="18" charset="0"/>
              </a:rPr>
              <a:t>associated with the nucleus of atoms. </a:t>
            </a:r>
          </a:p>
        </p:txBody>
      </p:sp>
      <p:sp>
        <p:nvSpPr>
          <p:cNvPr id="13" name="12 Marcador de pie de página"/>
          <p:cNvSpPr>
            <a:spLocks noGrp="1"/>
          </p:cNvSpPr>
          <p:nvPr>
            <p:ph type="ftr" sz="quarter" idx="11"/>
          </p:nvPr>
        </p:nvSpPr>
        <p:spPr/>
        <p:txBody>
          <a:bodyPr/>
          <a:lstStyle/>
          <a:p>
            <a:pPr>
              <a:defRPr/>
            </a:pPr>
            <a:r>
              <a:rPr lang="es-ES" dirty="0"/>
              <a:t>Susana Morales Bernal</a:t>
            </a:r>
          </a:p>
        </p:txBody>
      </p:sp>
      <p:sp>
        <p:nvSpPr>
          <p:cNvPr id="15" name="14 Rectángulo"/>
          <p:cNvSpPr/>
          <p:nvPr/>
        </p:nvSpPr>
        <p:spPr>
          <a:xfrm>
            <a:off x="285750" y="5497513"/>
            <a:ext cx="8858250" cy="646112"/>
          </a:xfrm>
          <a:prstGeom prst="rect">
            <a:avLst/>
          </a:prstGeom>
        </p:spPr>
        <p:txBody>
          <a:bodyPr>
            <a:spAutoFit/>
          </a:bodyPr>
          <a:lstStyle/>
          <a:p>
            <a:pPr algn="just">
              <a:defRPr/>
            </a:pPr>
            <a:r>
              <a:rPr lang="en-US" b="1" dirty="0">
                <a:solidFill>
                  <a:schemeClr val="accent6">
                    <a:lumMod val="75000"/>
                  </a:schemeClr>
                </a:solidFill>
              </a:rPr>
              <a:t>Chemical energy: </a:t>
            </a:r>
            <a:r>
              <a:rPr lang="en-US" dirty="0">
                <a:solidFill>
                  <a:schemeClr val="accent6">
                    <a:lumMod val="75000"/>
                  </a:schemeClr>
                </a:solidFill>
              </a:rPr>
              <a:t>associated with the absorbed or emitted energy in chemical reactions.</a:t>
            </a:r>
            <a:endParaRPr lang="es-E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14</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43012" name="5 Rectángulo"/>
          <p:cNvSpPr>
            <a:spLocks noChangeArrowheads="1"/>
          </p:cNvSpPr>
          <p:nvPr/>
        </p:nvSpPr>
        <p:spPr bwMode="auto">
          <a:xfrm>
            <a:off x="71438" y="1690688"/>
            <a:ext cx="4429125" cy="4524375"/>
          </a:xfrm>
          <a:prstGeom prst="rect">
            <a:avLst/>
          </a:prstGeom>
          <a:noFill/>
          <a:ln w="9525">
            <a:noFill/>
            <a:miter lim="800000"/>
            <a:headEnd/>
            <a:tailEnd/>
          </a:ln>
        </p:spPr>
        <p:txBody>
          <a:bodyPr>
            <a:spAutoFit/>
          </a:bodyPr>
          <a:lstStyle/>
          <a:p>
            <a:pPr marL="457200" indent="-457200">
              <a:buFont typeface="Calibri" pitchFamily="34" charset="0"/>
              <a:buAutoNum type="alphaUcPeriod"/>
            </a:pPr>
            <a:r>
              <a:rPr lang="en-US" sz="2400"/>
              <a:t>Because the ice is a bad thermal  insulator </a:t>
            </a:r>
          </a:p>
          <a:p>
            <a:pPr marL="457200" indent="-457200">
              <a:buFont typeface="Calibri" pitchFamily="34" charset="0"/>
              <a:buAutoNum type="alphaUcPeriod"/>
            </a:pPr>
            <a:endParaRPr lang="en-US" sz="2400"/>
          </a:p>
          <a:p>
            <a:pPr marL="457200" indent="-457200">
              <a:buFont typeface="Calibri" pitchFamily="34" charset="0"/>
              <a:buAutoNum type="alphaUcPeriod"/>
            </a:pPr>
            <a:r>
              <a:rPr lang="en-US" sz="2400"/>
              <a:t>Because the ice is a good thermal conductor </a:t>
            </a:r>
          </a:p>
          <a:p>
            <a:pPr marL="457200" indent="-457200">
              <a:buFont typeface="Calibri" pitchFamily="34" charset="0"/>
              <a:buAutoNum type="alphaUcPeriod"/>
            </a:pPr>
            <a:endParaRPr lang="en-US" sz="2400"/>
          </a:p>
          <a:p>
            <a:pPr marL="457200" indent="-457200">
              <a:buFont typeface="Calibri" pitchFamily="34" charset="0"/>
              <a:buAutoNum type="alphaUcPeriod"/>
            </a:pPr>
            <a:r>
              <a:rPr lang="en-US" sz="2400"/>
              <a:t>Because the ice has a low thermal conductivity </a:t>
            </a:r>
          </a:p>
          <a:p>
            <a:pPr marL="457200" indent="-457200">
              <a:buFont typeface="Calibri" pitchFamily="34" charset="0"/>
              <a:buAutoNum type="alphaUcPeriod"/>
            </a:pPr>
            <a:endParaRPr lang="en-US" sz="2400"/>
          </a:p>
          <a:p>
            <a:pPr marL="457200" indent="-457200">
              <a:buFont typeface="Calibri" pitchFamily="34" charset="0"/>
              <a:buAutoNum type="alphaUcPeriod"/>
            </a:pPr>
            <a:r>
              <a:rPr lang="en-US" sz="2400"/>
              <a:t>Because it has reached the  thermal equilibrium with the outside</a:t>
            </a:r>
            <a:endParaRPr lang="es-ES" sz="2400"/>
          </a:p>
        </p:txBody>
      </p:sp>
      <p:sp>
        <p:nvSpPr>
          <p:cNvPr id="43013" name="6 Rectángulo"/>
          <p:cNvSpPr>
            <a:spLocks noChangeArrowheads="1"/>
          </p:cNvSpPr>
          <p:nvPr/>
        </p:nvSpPr>
        <p:spPr bwMode="auto">
          <a:xfrm>
            <a:off x="0" y="928688"/>
            <a:ext cx="9144000" cy="461962"/>
          </a:xfrm>
          <a:prstGeom prst="rect">
            <a:avLst/>
          </a:prstGeom>
          <a:noFill/>
          <a:ln w="9525">
            <a:noFill/>
            <a:miter lim="800000"/>
            <a:headEnd/>
            <a:tailEnd/>
          </a:ln>
        </p:spPr>
        <p:txBody>
          <a:bodyPr>
            <a:spAutoFit/>
          </a:bodyPr>
          <a:lstStyle/>
          <a:p>
            <a:r>
              <a:rPr lang="en-US" sz="2400"/>
              <a:t>Why is heat retained in the interior of an inhabited igloo?     </a:t>
            </a:r>
          </a:p>
        </p:txBody>
      </p:sp>
      <p:pic>
        <p:nvPicPr>
          <p:cNvPr id="43014" name="7 Imagen" descr="iglu.jpg"/>
          <p:cNvPicPr>
            <a:picLocks noChangeAspect="1"/>
          </p:cNvPicPr>
          <p:nvPr/>
        </p:nvPicPr>
        <p:blipFill>
          <a:blip r:embed="rId3" cstate="print"/>
          <a:srcRect/>
          <a:stretch>
            <a:fillRect/>
          </a:stretch>
        </p:blipFill>
        <p:spPr bwMode="auto">
          <a:xfrm>
            <a:off x="4643438" y="2143125"/>
            <a:ext cx="4443412" cy="30718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15</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44036" name="4 Rectángulo"/>
          <p:cNvSpPr>
            <a:spLocks noChangeArrowheads="1"/>
          </p:cNvSpPr>
          <p:nvPr/>
        </p:nvSpPr>
        <p:spPr bwMode="auto">
          <a:xfrm>
            <a:off x="0" y="857250"/>
            <a:ext cx="9144000" cy="461963"/>
          </a:xfrm>
          <a:prstGeom prst="rect">
            <a:avLst/>
          </a:prstGeom>
          <a:noFill/>
          <a:ln w="9525">
            <a:noFill/>
            <a:miter lim="800000"/>
            <a:headEnd/>
            <a:tailEnd/>
          </a:ln>
        </p:spPr>
        <p:txBody>
          <a:bodyPr>
            <a:spAutoFit/>
          </a:bodyPr>
          <a:lstStyle/>
          <a:p>
            <a:pPr algn="just"/>
            <a:r>
              <a:rPr lang="en-US" sz="2400"/>
              <a:t>Tell if the following affirmations  are true or false.</a:t>
            </a:r>
            <a:endParaRPr lang="es-ES" sz="2400"/>
          </a:p>
        </p:txBody>
      </p:sp>
      <p:sp>
        <p:nvSpPr>
          <p:cNvPr id="7" name="6 CuadroTexto"/>
          <p:cNvSpPr txBox="1"/>
          <p:nvPr/>
        </p:nvSpPr>
        <p:spPr>
          <a:xfrm>
            <a:off x="714348" y="1714488"/>
            <a:ext cx="7715304" cy="489364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spAutoFit/>
          </a:bodyPr>
          <a:lstStyle/>
          <a:p>
            <a:pPr marL="342900" indent="-342900" algn="just">
              <a:buFont typeface="+mj-lt"/>
              <a:buAutoNum type="arabicPeriod"/>
              <a:defRPr/>
            </a:pPr>
            <a:r>
              <a:rPr lang="es-ES" sz="2400" dirty="0"/>
              <a:t>The objects have heat</a:t>
            </a:r>
          </a:p>
          <a:p>
            <a:pPr marL="342900" indent="-342900" algn="just">
              <a:buFont typeface="+mj-lt"/>
              <a:buAutoNum type="arabicPeriod"/>
              <a:defRPr/>
            </a:pPr>
            <a:endParaRPr lang="es-ES" sz="2400" dirty="0"/>
          </a:p>
          <a:p>
            <a:pPr marL="342900" indent="-342900" algn="just">
              <a:buFont typeface="+mj-lt"/>
              <a:buAutoNum type="arabicPeriod"/>
              <a:defRPr/>
            </a:pPr>
            <a:r>
              <a:rPr lang="es-ES" sz="2400" dirty="0"/>
              <a:t>When energy is spent, the energy is lost</a:t>
            </a:r>
          </a:p>
          <a:p>
            <a:pPr marL="342900" indent="-342900" algn="just">
              <a:buFont typeface="+mj-lt"/>
              <a:buAutoNum type="arabicPeriod"/>
              <a:defRPr/>
            </a:pPr>
            <a:endParaRPr lang="es-ES" sz="2400" dirty="0"/>
          </a:p>
          <a:p>
            <a:pPr marL="342900" indent="-342900" algn="just">
              <a:buFont typeface="+mj-lt"/>
              <a:buAutoNum type="arabicPeriod"/>
              <a:defRPr/>
            </a:pPr>
            <a:r>
              <a:rPr lang="es-ES" sz="2400" dirty="0"/>
              <a:t>Energy is a material substance</a:t>
            </a:r>
          </a:p>
          <a:p>
            <a:pPr marL="342900" indent="-342900" algn="just">
              <a:buFont typeface="+mj-lt"/>
              <a:buAutoNum type="arabicPeriod"/>
              <a:defRPr/>
            </a:pPr>
            <a:endParaRPr lang="es-ES" sz="2400" dirty="0"/>
          </a:p>
          <a:p>
            <a:pPr marL="342900" indent="-342900" algn="just">
              <a:buFont typeface="+mj-lt"/>
              <a:buAutoNum type="arabicPeriod"/>
              <a:defRPr/>
            </a:pPr>
            <a:r>
              <a:rPr lang="es-ES" sz="2400" dirty="0"/>
              <a:t>All matter has internal energy</a:t>
            </a:r>
          </a:p>
          <a:p>
            <a:pPr marL="342900" indent="-342900" algn="just">
              <a:buFont typeface="+mj-lt"/>
              <a:buAutoNum type="arabicPeriod"/>
              <a:defRPr/>
            </a:pPr>
            <a:endParaRPr lang="es-ES" sz="2400" dirty="0"/>
          </a:p>
          <a:p>
            <a:pPr marL="342900" indent="-342900" algn="just">
              <a:buFont typeface="+mj-lt"/>
              <a:buAutoNum type="arabicPeriod"/>
              <a:defRPr/>
            </a:pPr>
            <a:r>
              <a:rPr lang="es-ES" sz="2400" dirty="0"/>
              <a:t>Heat and temperature are more or less the same</a:t>
            </a:r>
          </a:p>
          <a:p>
            <a:pPr marL="342900" indent="-342900" algn="just">
              <a:buFont typeface="+mj-lt"/>
              <a:buAutoNum type="arabicPeriod"/>
              <a:defRPr/>
            </a:pPr>
            <a:endParaRPr lang="es-ES" sz="2400" dirty="0"/>
          </a:p>
          <a:p>
            <a:pPr marL="342900" indent="-342900" algn="just">
              <a:buFont typeface="+mj-lt"/>
              <a:buAutoNum type="arabicPeriod"/>
              <a:defRPr/>
            </a:pPr>
            <a:r>
              <a:rPr lang="es-ES" sz="2400" dirty="0"/>
              <a:t>The cooler substance tranfers internal energy to the warmer one</a:t>
            </a:r>
          </a:p>
          <a:p>
            <a:pPr marL="342900" indent="-342900" algn="just">
              <a:buFont typeface="+mj-lt"/>
              <a:buAutoNum type="arabicPeriod"/>
              <a:defRPr/>
            </a:pPr>
            <a:endParaRPr lang="es-E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16</a:t>
            </a:r>
            <a:endParaRPr lang="es-ES" sz="6000" dirty="0">
              <a:solidFill>
                <a:schemeClr val="accent5">
                  <a:lumMod val="75000"/>
                </a:schemeClr>
              </a:solidFill>
            </a:endParaRPr>
          </a:p>
        </p:txBody>
      </p:sp>
      <p:sp>
        <p:nvSpPr>
          <p:cNvPr id="45059" name="2 CuadroTexto"/>
          <p:cNvSpPr txBox="1">
            <a:spLocks noChangeArrowheads="1"/>
          </p:cNvSpPr>
          <p:nvPr/>
        </p:nvSpPr>
        <p:spPr bwMode="auto">
          <a:xfrm>
            <a:off x="0" y="857250"/>
            <a:ext cx="9144000" cy="830263"/>
          </a:xfrm>
          <a:prstGeom prst="rect">
            <a:avLst/>
          </a:prstGeom>
          <a:noFill/>
          <a:ln w="9525">
            <a:noFill/>
            <a:miter lim="800000"/>
            <a:headEnd/>
            <a:tailEnd/>
          </a:ln>
        </p:spPr>
        <p:txBody>
          <a:bodyPr>
            <a:spAutoFit/>
          </a:bodyPr>
          <a:lstStyle/>
          <a:p>
            <a:pPr algn="just"/>
            <a:r>
              <a:rPr lang="es-ES" sz="2400"/>
              <a:t>Select only those items that are examples of renewable sources of energy</a:t>
            </a:r>
          </a:p>
        </p:txBody>
      </p:sp>
      <p:sp>
        <p:nvSpPr>
          <p:cNvPr id="5" name="4 CuadroTexto"/>
          <p:cNvSpPr txBox="1"/>
          <p:nvPr/>
        </p:nvSpPr>
        <p:spPr>
          <a:xfrm>
            <a:off x="868363" y="1928813"/>
            <a:ext cx="3060700" cy="4524375"/>
          </a:xfrm>
          <a:prstGeom prst="rect">
            <a:avLst/>
          </a:prstGeom>
          <a:solidFill>
            <a:schemeClr val="accent1">
              <a:lumMod val="20000"/>
              <a:lumOff val="80000"/>
            </a:schemeClr>
          </a:solidFill>
          <a:ln>
            <a:solidFill>
              <a:schemeClr val="accent5">
                <a:lumMod val="75000"/>
              </a:schemeClr>
            </a:solidFill>
          </a:ln>
        </p:spPr>
        <p:txBody>
          <a:bodyPr>
            <a:spAutoFit/>
          </a:bodyPr>
          <a:lstStyle/>
          <a:p>
            <a:pPr>
              <a:buFont typeface="Wingdings" pitchFamily="2" charset="2"/>
              <a:buChar char="q"/>
              <a:defRPr/>
            </a:pPr>
            <a:r>
              <a:rPr lang="es-ES" sz="2400" dirty="0"/>
              <a:t>   Coal</a:t>
            </a:r>
          </a:p>
          <a:p>
            <a:pPr>
              <a:buFont typeface="Wingdings" pitchFamily="2" charset="2"/>
              <a:buChar char="q"/>
              <a:defRPr/>
            </a:pPr>
            <a:endParaRPr lang="es-ES" sz="2400" dirty="0"/>
          </a:p>
          <a:p>
            <a:pPr>
              <a:buFont typeface="Wingdings" pitchFamily="2" charset="2"/>
              <a:buChar char="q"/>
              <a:defRPr/>
            </a:pPr>
            <a:r>
              <a:rPr lang="es-ES" sz="2400" dirty="0"/>
              <a:t>   Wind</a:t>
            </a:r>
          </a:p>
          <a:p>
            <a:pPr>
              <a:defRPr/>
            </a:pPr>
            <a:endParaRPr lang="es-ES" sz="2400" dirty="0"/>
          </a:p>
          <a:p>
            <a:pPr>
              <a:buFont typeface="Wingdings" pitchFamily="2" charset="2"/>
              <a:buChar char="q"/>
              <a:defRPr/>
            </a:pPr>
            <a:r>
              <a:rPr lang="es-ES" sz="2400" dirty="0"/>
              <a:t>   Natural gas</a:t>
            </a:r>
          </a:p>
          <a:p>
            <a:pPr>
              <a:buFont typeface="Wingdings" pitchFamily="2" charset="2"/>
              <a:buChar char="q"/>
              <a:defRPr/>
            </a:pPr>
            <a:endParaRPr lang="es-ES" sz="2400" dirty="0"/>
          </a:p>
          <a:p>
            <a:pPr>
              <a:buFont typeface="Wingdings" pitchFamily="2" charset="2"/>
              <a:buChar char="q"/>
              <a:defRPr/>
            </a:pPr>
            <a:r>
              <a:rPr lang="es-ES" sz="2400" dirty="0"/>
              <a:t>   Tidal</a:t>
            </a:r>
          </a:p>
          <a:p>
            <a:pPr>
              <a:buFont typeface="Wingdings" pitchFamily="2" charset="2"/>
              <a:buChar char="q"/>
              <a:defRPr/>
            </a:pPr>
            <a:endParaRPr lang="es-ES" sz="2400" dirty="0"/>
          </a:p>
          <a:p>
            <a:pPr>
              <a:buFont typeface="Wingdings" pitchFamily="2" charset="2"/>
              <a:buChar char="q"/>
              <a:defRPr/>
            </a:pPr>
            <a:r>
              <a:rPr lang="es-ES" sz="2400" dirty="0"/>
              <a:t>   Geothermal</a:t>
            </a:r>
          </a:p>
          <a:p>
            <a:pPr>
              <a:buFont typeface="Wingdings" pitchFamily="2" charset="2"/>
              <a:buChar char="q"/>
              <a:defRPr/>
            </a:pPr>
            <a:endParaRPr lang="es-ES" sz="2400" dirty="0"/>
          </a:p>
          <a:p>
            <a:pPr>
              <a:buFont typeface="Wingdings" pitchFamily="2" charset="2"/>
              <a:buChar char="q"/>
              <a:defRPr/>
            </a:pPr>
            <a:r>
              <a:rPr lang="es-ES" sz="2400" dirty="0"/>
              <a:t>   Fossil fuels</a:t>
            </a:r>
          </a:p>
          <a:p>
            <a:pPr>
              <a:buFont typeface="Wingdings" pitchFamily="2" charset="2"/>
              <a:buChar char="q"/>
              <a:defRPr/>
            </a:pPr>
            <a:endParaRPr lang="es-ES" sz="2400" dirty="0"/>
          </a:p>
        </p:txBody>
      </p:sp>
      <p:sp>
        <p:nvSpPr>
          <p:cNvPr id="7" name="6 CuadroTexto"/>
          <p:cNvSpPr txBox="1"/>
          <p:nvPr/>
        </p:nvSpPr>
        <p:spPr>
          <a:xfrm>
            <a:off x="5083175" y="1928813"/>
            <a:ext cx="3060700" cy="4524375"/>
          </a:xfrm>
          <a:prstGeom prst="rect">
            <a:avLst/>
          </a:prstGeom>
          <a:solidFill>
            <a:schemeClr val="accent1">
              <a:lumMod val="20000"/>
              <a:lumOff val="80000"/>
            </a:schemeClr>
          </a:solidFill>
          <a:ln>
            <a:solidFill>
              <a:schemeClr val="accent5">
                <a:lumMod val="75000"/>
              </a:schemeClr>
            </a:solidFill>
          </a:ln>
        </p:spPr>
        <p:txBody>
          <a:bodyPr>
            <a:spAutoFit/>
          </a:bodyPr>
          <a:lstStyle/>
          <a:p>
            <a:pPr>
              <a:buFont typeface="Wingdings" pitchFamily="2" charset="2"/>
              <a:buChar char="q"/>
              <a:defRPr/>
            </a:pPr>
            <a:r>
              <a:rPr lang="es-ES" sz="2400" dirty="0"/>
              <a:t>   Hydroelectric</a:t>
            </a:r>
          </a:p>
          <a:p>
            <a:pPr>
              <a:buFont typeface="Wingdings" pitchFamily="2" charset="2"/>
              <a:buChar char="q"/>
              <a:defRPr/>
            </a:pPr>
            <a:endParaRPr lang="es-ES" sz="2400" dirty="0"/>
          </a:p>
          <a:p>
            <a:pPr>
              <a:buFont typeface="Wingdings" pitchFamily="2" charset="2"/>
              <a:buChar char="q"/>
              <a:defRPr/>
            </a:pPr>
            <a:r>
              <a:rPr lang="es-ES" sz="2400" dirty="0"/>
              <a:t>   Oil</a:t>
            </a:r>
          </a:p>
          <a:p>
            <a:pPr>
              <a:buFont typeface="Wingdings" pitchFamily="2" charset="2"/>
              <a:buChar char="q"/>
              <a:defRPr/>
            </a:pPr>
            <a:endParaRPr lang="es-ES" sz="2400" dirty="0"/>
          </a:p>
          <a:p>
            <a:pPr>
              <a:buFont typeface="Wingdings" pitchFamily="2" charset="2"/>
              <a:buChar char="q"/>
              <a:defRPr/>
            </a:pPr>
            <a:r>
              <a:rPr lang="es-ES" sz="2400" dirty="0"/>
              <a:t>   Biomass</a:t>
            </a:r>
          </a:p>
          <a:p>
            <a:pPr>
              <a:defRPr/>
            </a:pPr>
            <a:endParaRPr lang="es-ES" sz="2400" dirty="0"/>
          </a:p>
          <a:p>
            <a:pPr>
              <a:buFont typeface="Wingdings" pitchFamily="2" charset="2"/>
              <a:buChar char="q"/>
              <a:defRPr/>
            </a:pPr>
            <a:r>
              <a:rPr lang="es-ES" sz="2400" dirty="0"/>
              <a:t>   Solar</a:t>
            </a:r>
          </a:p>
          <a:p>
            <a:pPr>
              <a:buFont typeface="Wingdings" pitchFamily="2" charset="2"/>
              <a:buChar char="q"/>
              <a:defRPr/>
            </a:pPr>
            <a:endParaRPr lang="es-ES" sz="2400" dirty="0"/>
          </a:p>
          <a:p>
            <a:pPr>
              <a:buFont typeface="Wingdings" pitchFamily="2" charset="2"/>
              <a:buChar char="q"/>
              <a:defRPr/>
            </a:pPr>
            <a:r>
              <a:rPr lang="es-ES" sz="2400" dirty="0"/>
              <a:t>   Uranium</a:t>
            </a:r>
          </a:p>
          <a:p>
            <a:pPr>
              <a:buFont typeface="Wingdings" pitchFamily="2" charset="2"/>
              <a:buChar char="q"/>
              <a:defRPr/>
            </a:pPr>
            <a:endParaRPr lang="es-ES" sz="2400" dirty="0"/>
          </a:p>
          <a:p>
            <a:pPr>
              <a:buFont typeface="Wingdings" pitchFamily="2" charset="2"/>
              <a:buChar char="q"/>
              <a:defRPr/>
            </a:pPr>
            <a:r>
              <a:rPr lang="es-ES" sz="2400" dirty="0"/>
              <a:t>   Wave</a:t>
            </a:r>
          </a:p>
          <a:p>
            <a:pPr>
              <a:buFont typeface="Wingdings" pitchFamily="2" charset="2"/>
              <a:buChar char="q"/>
              <a:defRPr/>
            </a:pPr>
            <a:endParaRPr lang="es-ES" sz="2400" dirty="0"/>
          </a:p>
        </p:txBody>
      </p:sp>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17</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a:xfrm>
            <a:off x="3143250" y="6286500"/>
            <a:ext cx="2895600" cy="365125"/>
          </a:xfrm>
        </p:spPr>
        <p:txBody>
          <a:bodyPr/>
          <a:lstStyle/>
          <a:p>
            <a:pPr>
              <a:defRPr/>
            </a:pPr>
            <a:r>
              <a:rPr lang="es-ES"/>
              <a:t>Susana Morales Bernal</a:t>
            </a:r>
          </a:p>
        </p:txBody>
      </p:sp>
      <p:graphicFrame>
        <p:nvGraphicFramePr>
          <p:cNvPr id="1026" name="5 Gráfico"/>
          <p:cNvGraphicFramePr>
            <a:graphicFrameLocks/>
          </p:cNvGraphicFramePr>
          <p:nvPr/>
        </p:nvGraphicFramePr>
        <p:xfrm>
          <a:off x="138113" y="2111375"/>
          <a:ext cx="5148262" cy="4460875"/>
        </p:xfrm>
        <a:graphic>
          <a:graphicData uri="http://schemas.openxmlformats.org/presentationml/2006/ole">
            <p:oleObj spid="_x0000_s1026" r:id="rId4" imgW="5145470" imgH="4462659" progId="Excel.Sheet.8">
              <p:embed/>
            </p:oleObj>
          </a:graphicData>
        </a:graphic>
      </p:graphicFrame>
      <p:sp>
        <p:nvSpPr>
          <p:cNvPr id="1029" name="5 CuadroTexto"/>
          <p:cNvSpPr txBox="1">
            <a:spLocks noChangeArrowheads="1"/>
          </p:cNvSpPr>
          <p:nvPr/>
        </p:nvSpPr>
        <p:spPr bwMode="auto">
          <a:xfrm>
            <a:off x="0" y="785813"/>
            <a:ext cx="9144000" cy="1200150"/>
          </a:xfrm>
          <a:prstGeom prst="rect">
            <a:avLst/>
          </a:prstGeom>
          <a:noFill/>
          <a:ln w="9525">
            <a:noFill/>
            <a:miter lim="800000"/>
            <a:headEnd/>
            <a:tailEnd/>
          </a:ln>
        </p:spPr>
        <p:txBody>
          <a:bodyPr>
            <a:spAutoFit/>
          </a:bodyPr>
          <a:lstStyle/>
          <a:p>
            <a:pPr algn="just"/>
            <a:r>
              <a:rPr lang="en-US" sz="2400"/>
              <a:t>You can see in the graphic, the detail of consumption of different sources of energy in Spain during 2009.</a:t>
            </a:r>
            <a:r>
              <a:rPr lang="es-ES" sz="2400"/>
              <a:t> Use the bar chart to answer the following questions:</a:t>
            </a:r>
          </a:p>
        </p:txBody>
      </p:sp>
      <p:sp>
        <p:nvSpPr>
          <p:cNvPr id="1030" name="5 CuadroTexto"/>
          <p:cNvSpPr txBox="1">
            <a:spLocks noChangeArrowheads="1"/>
          </p:cNvSpPr>
          <p:nvPr/>
        </p:nvSpPr>
        <p:spPr bwMode="auto">
          <a:xfrm>
            <a:off x="5072063" y="2000250"/>
            <a:ext cx="4000500" cy="3786188"/>
          </a:xfrm>
          <a:prstGeom prst="rect">
            <a:avLst/>
          </a:prstGeom>
          <a:noFill/>
          <a:ln w="9525">
            <a:noFill/>
            <a:miter lim="800000"/>
            <a:headEnd/>
            <a:tailEnd/>
          </a:ln>
        </p:spPr>
        <p:txBody>
          <a:bodyPr>
            <a:spAutoFit/>
          </a:bodyPr>
          <a:lstStyle/>
          <a:p>
            <a:pPr marL="342900" indent="-342900" algn="just">
              <a:buFont typeface="Calibri" pitchFamily="34" charset="0"/>
              <a:buAutoNum type="arabicPeriod"/>
            </a:pPr>
            <a:r>
              <a:rPr lang="es-ES" sz="2000"/>
              <a:t>Which fossil fuels have been used in Spain?</a:t>
            </a:r>
          </a:p>
          <a:p>
            <a:pPr marL="342900" indent="-342900" algn="just">
              <a:buFont typeface="Calibri" pitchFamily="34" charset="0"/>
              <a:buAutoNum type="arabicPeriod"/>
            </a:pPr>
            <a:endParaRPr lang="es-ES" sz="2000"/>
          </a:p>
          <a:p>
            <a:pPr marL="342900" indent="-342900" algn="just">
              <a:buFont typeface="Calibri" pitchFamily="34" charset="0"/>
              <a:buAutoNum type="arabicPeriod"/>
            </a:pPr>
            <a:r>
              <a:rPr lang="es-ES" sz="2000"/>
              <a:t>What percentage of Spain’s energy consumption is from renewable sources?</a:t>
            </a:r>
          </a:p>
          <a:p>
            <a:pPr marL="342900" indent="-342900" algn="just">
              <a:buFont typeface="Calibri" pitchFamily="34" charset="0"/>
              <a:buAutoNum type="arabicPeriod"/>
            </a:pPr>
            <a:endParaRPr lang="es-ES" sz="2000"/>
          </a:p>
          <a:p>
            <a:pPr marL="342900" indent="-342900" algn="just">
              <a:buFont typeface="Calibri" pitchFamily="34" charset="0"/>
              <a:buAutoNum type="arabicPeriod"/>
            </a:pPr>
            <a:r>
              <a:rPr lang="es-ES" sz="2000"/>
              <a:t>What percentage of Spain’s energy consumption is from non-renewable sources?</a:t>
            </a:r>
          </a:p>
          <a:p>
            <a:pPr marL="342900" indent="-342900" algn="just">
              <a:buFont typeface="Calibri" pitchFamily="34" charset="0"/>
              <a:buAutoNum type="arabicPeriod"/>
            </a:pPr>
            <a:endParaRPr lang="es-ES" sz="2000"/>
          </a:p>
          <a:p>
            <a:pPr marL="342900" indent="-342900" algn="just">
              <a:buFont typeface="Calibri" pitchFamily="34" charset="0"/>
              <a:buAutoNum type="arabicPeriod"/>
            </a:pPr>
            <a:r>
              <a:rPr lang="es-ES" sz="2000"/>
              <a:t>What is bagasse?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18</a:t>
            </a:r>
            <a:endParaRPr lang="es-ES" sz="6000" dirty="0">
              <a:solidFill>
                <a:schemeClr val="accent5">
                  <a:lumMod val="75000"/>
                </a:schemeClr>
              </a:solidFill>
            </a:endParaRPr>
          </a:p>
        </p:txBody>
      </p:sp>
      <p:sp>
        <p:nvSpPr>
          <p:cNvPr id="3" name="2 Marcador de pie de página"/>
          <p:cNvSpPr>
            <a:spLocks noGrp="1"/>
          </p:cNvSpPr>
          <p:nvPr>
            <p:ph type="ftr" sz="quarter" idx="11"/>
          </p:nvPr>
        </p:nvSpPr>
        <p:spPr/>
        <p:txBody>
          <a:bodyPr/>
          <a:lstStyle/>
          <a:p>
            <a:pPr>
              <a:defRPr/>
            </a:pPr>
            <a:r>
              <a:rPr lang="es-ES"/>
              <a:t>Susana Morales Bernal</a:t>
            </a:r>
          </a:p>
        </p:txBody>
      </p:sp>
      <p:sp>
        <p:nvSpPr>
          <p:cNvPr id="7" name="6 Rectángulo"/>
          <p:cNvSpPr/>
          <p:nvPr/>
        </p:nvSpPr>
        <p:spPr>
          <a:xfrm>
            <a:off x="3786182" y="1928802"/>
            <a:ext cx="5286380" cy="42473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spAutoFit/>
          </a:bodyPr>
          <a:lstStyle/>
          <a:p>
            <a:pPr marL="342900" indent="-342900">
              <a:buFont typeface="+mj-lt"/>
              <a:buAutoNum type="alphaUcPeriod"/>
              <a:defRPr/>
            </a:pPr>
            <a:r>
              <a:rPr lang="es-ES" dirty="0"/>
              <a:t>Non-renewable energy, liquid fossil fuel </a:t>
            </a:r>
          </a:p>
          <a:p>
            <a:pPr marL="342900" indent="-342900">
              <a:buFont typeface="+mj-lt"/>
              <a:buAutoNum type="alphaUcPeriod"/>
              <a:defRPr/>
            </a:pPr>
            <a:endParaRPr lang="es-ES" dirty="0"/>
          </a:p>
          <a:p>
            <a:pPr marL="342900" indent="-342900">
              <a:buFont typeface="+mj-lt"/>
              <a:buAutoNum type="alphaUcPeriod"/>
              <a:defRPr/>
            </a:pPr>
            <a:r>
              <a:rPr lang="es-ES" dirty="0"/>
              <a:t>Wind energy </a:t>
            </a:r>
          </a:p>
          <a:p>
            <a:pPr marL="342900" indent="-342900">
              <a:buFont typeface="+mj-lt"/>
              <a:buAutoNum type="alphaUcPeriod"/>
              <a:defRPr/>
            </a:pPr>
            <a:endParaRPr lang="es-ES" dirty="0"/>
          </a:p>
          <a:p>
            <a:pPr marL="342900" indent="-342900">
              <a:buFont typeface="+mj-lt"/>
              <a:buAutoNum type="alphaUcPeriod"/>
              <a:defRPr/>
            </a:pPr>
            <a:r>
              <a:rPr lang="es-ES" dirty="0"/>
              <a:t>Geothermal energy </a:t>
            </a:r>
          </a:p>
          <a:p>
            <a:pPr marL="342900" indent="-342900">
              <a:buFont typeface="+mj-lt"/>
              <a:buAutoNum type="alphaUcPeriod"/>
              <a:defRPr/>
            </a:pPr>
            <a:endParaRPr lang="es-ES" dirty="0"/>
          </a:p>
          <a:p>
            <a:pPr marL="342900" indent="-342900">
              <a:buFont typeface="+mj-lt"/>
              <a:buAutoNum type="alphaUcPeriod"/>
              <a:defRPr/>
            </a:pPr>
            <a:r>
              <a:rPr lang="es-ES" dirty="0"/>
              <a:t>Non-renewable energy, solid fossil fuel </a:t>
            </a:r>
          </a:p>
          <a:p>
            <a:pPr marL="342900" indent="-342900">
              <a:buFont typeface="+mj-lt"/>
              <a:buAutoNum type="alphaUcPeriod"/>
              <a:defRPr/>
            </a:pPr>
            <a:endParaRPr lang="es-ES" dirty="0"/>
          </a:p>
          <a:p>
            <a:pPr marL="342900" indent="-342900">
              <a:buFont typeface="+mj-lt"/>
              <a:buAutoNum type="alphaUcPeriod"/>
              <a:defRPr/>
            </a:pPr>
            <a:r>
              <a:rPr lang="es-ES" dirty="0"/>
              <a:t>Tidal power </a:t>
            </a:r>
          </a:p>
          <a:p>
            <a:pPr marL="342900" indent="-342900">
              <a:buFont typeface="+mj-lt"/>
              <a:buAutoNum type="alphaUcPeriod"/>
              <a:defRPr/>
            </a:pPr>
            <a:endParaRPr lang="es-ES" dirty="0"/>
          </a:p>
          <a:p>
            <a:pPr marL="342900" indent="-342900">
              <a:buFont typeface="+mj-lt"/>
              <a:buAutoNum type="alphaUcPeriod"/>
              <a:defRPr/>
            </a:pPr>
            <a:r>
              <a:rPr lang="es-ES" dirty="0"/>
              <a:t>Non-renewable energy, gaseous fossil fuel </a:t>
            </a:r>
          </a:p>
          <a:p>
            <a:pPr marL="342900" indent="-342900">
              <a:buFont typeface="+mj-lt"/>
              <a:buAutoNum type="alphaUcPeriod"/>
              <a:defRPr/>
            </a:pPr>
            <a:endParaRPr lang="es-ES" dirty="0"/>
          </a:p>
          <a:p>
            <a:pPr marL="342900" indent="-342900">
              <a:buFont typeface="+mj-lt"/>
              <a:buAutoNum type="alphaUcPeriod"/>
              <a:defRPr/>
            </a:pPr>
            <a:r>
              <a:rPr lang="es-ES" dirty="0"/>
              <a:t>Solar energy </a:t>
            </a:r>
          </a:p>
          <a:p>
            <a:pPr marL="342900" indent="-342900">
              <a:buFont typeface="+mj-lt"/>
              <a:buAutoNum type="alphaUcPeriod"/>
              <a:defRPr/>
            </a:pPr>
            <a:endParaRPr lang="es-ES" dirty="0"/>
          </a:p>
          <a:p>
            <a:pPr marL="342900" indent="-342900">
              <a:buFont typeface="+mj-lt"/>
              <a:buAutoNum type="alphaUcPeriod"/>
              <a:defRPr/>
            </a:pPr>
            <a:r>
              <a:rPr lang="es-ES" dirty="0"/>
              <a:t>Hydroelectric energy</a:t>
            </a:r>
          </a:p>
        </p:txBody>
      </p:sp>
      <p:sp>
        <p:nvSpPr>
          <p:cNvPr id="8" name="7 Rectángulo"/>
          <p:cNvSpPr/>
          <p:nvPr/>
        </p:nvSpPr>
        <p:spPr>
          <a:xfrm>
            <a:off x="71406" y="1928802"/>
            <a:ext cx="3429024" cy="42473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spAutoFit/>
          </a:bodyPr>
          <a:lstStyle/>
          <a:p>
            <a:pPr marL="342900" indent="-342900">
              <a:buFont typeface="+mj-lt"/>
              <a:buAutoNum type="arabicPeriod"/>
              <a:defRPr/>
            </a:pPr>
            <a:r>
              <a:rPr lang="en-US" dirty="0"/>
              <a:t>Internal heat of Earth </a:t>
            </a:r>
          </a:p>
          <a:p>
            <a:pPr marL="342900" indent="-342900">
              <a:buFont typeface="+mj-lt"/>
              <a:buAutoNum type="arabicPeriod"/>
              <a:defRPr/>
            </a:pPr>
            <a:endParaRPr lang="en-US" dirty="0"/>
          </a:p>
          <a:p>
            <a:pPr marL="342900" indent="-342900">
              <a:buFont typeface="+mj-lt"/>
              <a:buAutoNum type="arabicPeriod"/>
              <a:defRPr/>
            </a:pPr>
            <a:r>
              <a:rPr lang="en-US" dirty="0"/>
              <a:t>Sun </a:t>
            </a:r>
          </a:p>
          <a:p>
            <a:pPr marL="342900" indent="-342900">
              <a:buFont typeface="+mj-lt"/>
              <a:buAutoNum type="arabicPeriod"/>
              <a:defRPr/>
            </a:pPr>
            <a:endParaRPr lang="en-US" dirty="0"/>
          </a:p>
          <a:p>
            <a:pPr marL="342900" indent="-342900">
              <a:buFont typeface="+mj-lt"/>
              <a:buAutoNum type="arabicPeriod"/>
              <a:defRPr/>
            </a:pPr>
            <a:r>
              <a:rPr lang="en-US" dirty="0"/>
              <a:t>Natural gas </a:t>
            </a:r>
          </a:p>
          <a:p>
            <a:pPr marL="342900" indent="-342900">
              <a:buFont typeface="+mj-lt"/>
              <a:buAutoNum type="arabicPeriod"/>
              <a:defRPr/>
            </a:pPr>
            <a:endParaRPr lang="en-US" dirty="0"/>
          </a:p>
          <a:p>
            <a:pPr marL="342900" indent="-342900">
              <a:buFont typeface="+mj-lt"/>
              <a:buAutoNum type="arabicPeriod"/>
              <a:defRPr/>
            </a:pPr>
            <a:r>
              <a:rPr lang="en-US" dirty="0"/>
              <a:t>Coal </a:t>
            </a:r>
          </a:p>
          <a:p>
            <a:pPr marL="342900" indent="-342900">
              <a:buFont typeface="+mj-lt"/>
              <a:buAutoNum type="arabicPeriod"/>
              <a:defRPr/>
            </a:pPr>
            <a:endParaRPr lang="en-US" dirty="0"/>
          </a:p>
          <a:p>
            <a:pPr marL="342900" indent="-342900">
              <a:buFont typeface="+mj-lt"/>
              <a:buAutoNum type="arabicPeriod"/>
              <a:defRPr/>
            </a:pPr>
            <a:r>
              <a:rPr lang="en-US" dirty="0"/>
              <a:t>Oil </a:t>
            </a:r>
          </a:p>
          <a:p>
            <a:pPr marL="342900" indent="-342900">
              <a:buFont typeface="+mj-lt"/>
              <a:buAutoNum type="arabicPeriod"/>
              <a:defRPr/>
            </a:pPr>
            <a:endParaRPr lang="en-US" dirty="0"/>
          </a:p>
          <a:p>
            <a:pPr marL="342900" indent="-342900">
              <a:buFont typeface="+mj-lt"/>
              <a:buAutoNum type="arabicPeriod"/>
              <a:defRPr/>
            </a:pPr>
            <a:r>
              <a:rPr lang="en-US" dirty="0"/>
              <a:t>Wind </a:t>
            </a:r>
          </a:p>
          <a:p>
            <a:pPr marL="342900" indent="-342900">
              <a:buFont typeface="+mj-lt"/>
              <a:buAutoNum type="arabicPeriod"/>
              <a:defRPr/>
            </a:pPr>
            <a:endParaRPr lang="en-US" dirty="0"/>
          </a:p>
          <a:p>
            <a:pPr marL="342900" indent="-342900">
              <a:buFont typeface="+mj-lt"/>
              <a:buAutoNum type="arabicPeriod"/>
              <a:defRPr/>
            </a:pPr>
            <a:r>
              <a:rPr lang="en-US" dirty="0"/>
              <a:t>Reservoirs </a:t>
            </a:r>
          </a:p>
          <a:p>
            <a:pPr marL="342900" indent="-342900">
              <a:buFont typeface="+mj-lt"/>
              <a:buAutoNum type="arabicPeriod"/>
              <a:defRPr/>
            </a:pPr>
            <a:endParaRPr lang="en-US" dirty="0"/>
          </a:p>
          <a:p>
            <a:pPr marL="342900" indent="-342900">
              <a:buFont typeface="+mj-lt"/>
              <a:buAutoNum type="arabicPeriod"/>
              <a:defRPr/>
            </a:pPr>
            <a:r>
              <a:rPr lang="en-US" dirty="0"/>
              <a:t>Tides</a:t>
            </a:r>
            <a:endParaRPr lang="es-ES" dirty="0"/>
          </a:p>
        </p:txBody>
      </p:sp>
      <p:sp>
        <p:nvSpPr>
          <p:cNvPr id="46090" name="4 Rectángulo"/>
          <p:cNvSpPr>
            <a:spLocks noChangeArrowheads="1"/>
          </p:cNvSpPr>
          <p:nvPr/>
        </p:nvSpPr>
        <p:spPr bwMode="auto">
          <a:xfrm>
            <a:off x="0" y="895350"/>
            <a:ext cx="9144000" cy="461963"/>
          </a:xfrm>
          <a:prstGeom prst="rect">
            <a:avLst/>
          </a:prstGeom>
          <a:noFill/>
          <a:ln w="9525">
            <a:noFill/>
            <a:miter lim="800000"/>
            <a:headEnd/>
            <a:tailEnd/>
          </a:ln>
        </p:spPr>
        <p:txBody>
          <a:bodyPr>
            <a:spAutoFit/>
          </a:bodyPr>
          <a:lstStyle/>
          <a:p>
            <a:pPr algn="just"/>
            <a:r>
              <a:rPr lang="en-US" sz="2400"/>
              <a:t>Relate the terms of the two columns</a:t>
            </a:r>
            <a:endParaRPr lang="es-E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19</a:t>
            </a:r>
            <a:endParaRPr lang="es-ES" sz="6000" dirty="0">
              <a:solidFill>
                <a:schemeClr val="accent5">
                  <a:lumMod val="75000"/>
                </a:schemeClr>
              </a:solidFill>
            </a:endParaRPr>
          </a:p>
        </p:txBody>
      </p:sp>
      <p:sp>
        <p:nvSpPr>
          <p:cNvPr id="47107" name="2 Rectángulo"/>
          <p:cNvSpPr>
            <a:spLocks noChangeArrowheads="1"/>
          </p:cNvSpPr>
          <p:nvPr/>
        </p:nvSpPr>
        <p:spPr bwMode="auto">
          <a:xfrm>
            <a:off x="0" y="714375"/>
            <a:ext cx="5364163" cy="523875"/>
          </a:xfrm>
          <a:prstGeom prst="rect">
            <a:avLst/>
          </a:prstGeom>
          <a:noFill/>
          <a:ln w="9525">
            <a:noFill/>
            <a:miter lim="800000"/>
            <a:headEnd/>
            <a:tailEnd/>
          </a:ln>
        </p:spPr>
        <p:txBody>
          <a:bodyPr wrap="none">
            <a:spAutoFit/>
          </a:bodyPr>
          <a:lstStyle/>
          <a:p>
            <a:r>
              <a:rPr lang="es-ES" sz="2800"/>
              <a:t>Unscramble the following words:</a:t>
            </a:r>
          </a:p>
        </p:txBody>
      </p:sp>
      <p:sp>
        <p:nvSpPr>
          <p:cNvPr id="5" name="4 CuadroTexto"/>
          <p:cNvSpPr txBox="1">
            <a:spLocks noChangeArrowheads="1"/>
          </p:cNvSpPr>
          <p:nvPr/>
        </p:nvSpPr>
        <p:spPr bwMode="auto">
          <a:xfrm>
            <a:off x="1214438" y="1285875"/>
            <a:ext cx="5214937" cy="5354638"/>
          </a:xfrm>
          <a:prstGeom prst="rect">
            <a:avLst/>
          </a:prstGeom>
          <a:solidFill>
            <a:schemeClr val="accent1">
              <a:lumMod val="20000"/>
              <a:lumOff val="80000"/>
            </a:schemeClr>
          </a:solidFill>
          <a:ln w="28575">
            <a:solidFill>
              <a:schemeClr val="accent5">
                <a:lumMod val="75000"/>
              </a:schemeClr>
            </a:solidFill>
            <a:miter lim="800000"/>
            <a:headEnd/>
            <a:tailEnd/>
          </a:ln>
        </p:spPr>
        <p:txBody>
          <a:bodyPr>
            <a:spAutoFit/>
          </a:bodyPr>
          <a:lstStyle/>
          <a:p>
            <a:pPr marL="342900" indent="-342900">
              <a:buFont typeface="Calibri" pitchFamily="34" charset="0"/>
              <a:buAutoNum type="alphaUcPeriod"/>
              <a:defRPr/>
            </a:pPr>
            <a:r>
              <a:rPr lang="es-ES" dirty="0"/>
              <a:t>wbreaenel  		_ _ _ _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rwpeo		_ _ _ _ _</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vyraigt 		_ _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larucen		_ _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nseshar		_ _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gnreadaodti		_ _ _ _ _ _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inerhd		_ _ _ _ _ _</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alntp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rnuietb		_ _ _ _ _ _ _ </a:t>
            </a:r>
          </a:p>
          <a:p>
            <a:pPr marL="342900" indent="-342900">
              <a:buFont typeface="Calibri" pitchFamily="34" charset="0"/>
              <a:buAutoNum type="alphaUcPeriod"/>
              <a:defRPr/>
            </a:pPr>
            <a:endParaRPr lang="es-ES" dirty="0"/>
          </a:p>
          <a:p>
            <a:pPr marL="342900" indent="-342900">
              <a:buFont typeface="Calibri" pitchFamily="34" charset="0"/>
              <a:buAutoNum type="alphaUcPeriod"/>
              <a:defRPr/>
            </a:pPr>
            <a:r>
              <a:rPr lang="es-ES" dirty="0"/>
              <a:t>ytebatr		_ _ _ _ _ _ _</a:t>
            </a:r>
          </a:p>
        </p:txBody>
      </p:sp>
      <p:sp>
        <p:nvSpPr>
          <p:cNvPr id="6" name="5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chemeClr val="accent5">
                    <a:lumMod val="75000"/>
                  </a:schemeClr>
                </a:solidFill>
                <a:effectLst>
                  <a:outerShdw blurRad="63500" dir="3600000" algn="tl" rotWithShape="0">
                    <a:srgbClr val="000000">
                      <a:alpha val="70000"/>
                    </a:srgbClr>
                  </a:outerShdw>
                </a:effectLst>
              </a:rPr>
              <a:t>EXERCISE 20</a:t>
            </a:r>
            <a:endParaRPr lang="es-ES" sz="6000" dirty="0">
              <a:solidFill>
                <a:schemeClr val="accent5">
                  <a:lumMod val="75000"/>
                </a:schemeClr>
              </a:solidFill>
            </a:endParaRPr>
          </a:p>
        </p:txBody>
      </p:sp>
      <p:sp>
        <p:nvSpPr>
          <p:cNvPr id="48131" name="2 CuadroTexto"/>
          <p:cNvSpPr txBox="1">
            <a:spLocks noChangeArrowheads="1"/>
          </p:cNvSpPr>
          <p:nvPr/>
        </p:nvSpPr>
        <p:spPr bwMode="auto">
          <a:xfrm>
            <a:off x="214313" y="642938"/>
            <a:ext cx="4071937" cy="369887"/>
          </a:xfrm>
          <a:prstGeom prst="rect">
            <a:avLst/>
          </a:prstGeom>
          <a:noFill/>
          <a:ln w="9525">
            <a:noFill/>
            <a:miter lim="800000"/>
            <a:headEnd/>
            <a:tailEnd/>
          </a:ln>
        </p:spPr>
        <p:txBody>
          <a:bodyPr>
            <a:spAutoFit/>
          </a:bodyPr>
          <a:lstStyle/>
          <a:p>
            <a:r>
              <a:rPr lang="es-ES" b="1"/>
              <a:t>Revise your vocabulary</a:t>
            </a:r>
          </a:p>
        </p:txBody>
      </p:sp>
      <p:sp>
        <p:nvSpPr>
          <p:cNvPr id="48132" name="4 CuadroTexto"/>
          <p:cNvSpPr txBox="1">
            <a:spLocks noChangeArrowheads="1"/>
          </p:cNvSpPr>
          <p:nvPr/>
        </p:nvSpPr>
        <p:spPr bwMode="auto">
          <a:xfrm>
            <a:off x="214313" y="928688"/>
            <a:ext cx="7215187" cy="369887"/>
          </a:xfrm>
          <a:prstGeom prst="rect">
            <a:avLst/>
          </a:prstGeom>
          <a:noFill/>
          <a:ln w="9525">
            <a:noFill/>
            <a:miter lim="800000"/>
            <a:headEnd/>
            <a:tailEnd/>
          </a:ln>
        </p:spPr>
        <p:txBody>
          <a:bodyPr>
            <a:spAutoFit/>
          </a:bodyPr>
          <a:lstStyle/>
          <a:p>
            <a:r>
              <a:rPr lang="es-ES" b="1"/>
              <a:t>Choose a word and fill the blanks below</a:t>
            </a:r>
          </a:p>
        </p:txBody>
      </p:sp>
      <p:sp>
        <p:nvSpPr>
          <p:cNvPr id="6" name="5 Rectángulo"/>
          <p:cNvSpPr>
            <a:spLocks noChangeArrowheads="1"/>
          </p:cNvSpPr>
          <p:nvPr/>
        </p:nvSpPr>
        <p:spPr bwMode="auto">
          <a:xfrm>
            <a:off x="214313" y="1285875"/>
            <a:ext cx="8715375" cy="523875"/>
          </a:xfrm>
          <a:prstGeom prst="rect">
            <a:avLst/>
          </a:prstGeom>
          <a:noFill/>
          <a:ln w="12700">
            <a:solidFill>
              <a:schemeClr val="accent5">
                <a:lumMod val="75000"/>
              </a:schemeClr>
            </a:solidFill>
            <a:miter lim="800000"/>
            <a:headEnd/>
            <a:tailEnd/>
          </a:ln>
        </p:spPr>
        <p:txBody>
          <a:bodyPr>
            <a:spAutoFit/>
          </a:bodyPr>
          <a:lstStyle/>
          <a:p>
            <a:pPr algn="just">
              <a:defRPr/>
            </a:pPr>
            <a:r>
              <a:rPr lang="es-ES" sz="1400" b="1" i="1" dirty="0"/>
              <a:t>volume, electrical, changes, non-renewable, Potential, unit, joule, dynamo, renewable, kinetic, mass, gravitational, weight, height. Heat, temperatures, movement , decrease, mechanical,  Energy</a:t>
            </a:r>
          </a:p>
        </p:txBody>
      </p:sp>
      <p:sp>
        <p:nvSpPr>
          <p:cNvPr id="7" name="6 CuadroTexto"/>
          <p:cNvSpPr txBox="1">
            <a:spLocks noChangeArrowheads="1"/>
          </p:cNvSpPr>
          <p:nvPr/>
        </p:nvSpPr>
        <p:spPr bwMode="auto">
          <a:xfrm>
            <a:off x="214313" y="1928813"/>
            <a:ext cx="8715375" cy="4524375"/>
          </a:xfrm>
          <a:prstGeom prst="rect">
            <a:avLst/>
          </a:prstGeom>
          <a:solidFill>
            <a:schemeClr val="accent1">
              <a:lumMod val="20000"/>
              <a:lumOff val="80000"/>
            </a:schemeClr>
          </a:solidFill>
          <a:ln w="9525">
            <a:solidFill>
              <a:schemeClr val="accent5">
                <a:lumMod val="75000"/>
              </a:schemeClr>
            </a:solidFill>
            <a:miter lim="800000"/>
            <a:headEnd/>
            <a:tailEnd/>
          </a:ln>
        </p:spPr>
        <p:txBody>
          <a:bodyPr>
            <a:spAutoFit/>
          </a:bodyPr>
          <a:lstStyle/>
          <a:p>
            <a:pPr marL="342900" indent="-342900" algn="just">
              <a:buFont typeface="Calibri" pitchFamily="34" charset="0"/>
              <a:buAutoNum type="alphaUcPeriod"/>
              <a:defRPr/>
            </a:pPr>
            <a:r>
              <a:rPr lang="en-US" dirty="0"/>
              <a:t>……………… is the ability of objects to produce …………..  or transformations in themselves or in other objects</a:t>
            </a:r>
            <a:endParaRPr lang="es-ES" dirty="0"/>
          </a:p>
          <a:p>
            <a:pPr marL="342900" indent="-342900" algn="just">
              <a:buFont typeface="Calibri" pitchFamily="34" charset="0"/>
              <a:buAutoNum type="alphaUcPeriod"/>
              <a:defRPr/>
            </a:pPr>
            <a:r>
              <a:rPr lang="es-ES" dirty="0"/>
              <a:t>Kinetic energy is the energy associated with the ……………... of the objects.</a:t>
            </a:r>
          </a:p>
          <a:p>
            <a:pPr marL="342900" indent="-342900" algn="just">
              <a:buFont typeface="Calibri" pitchFamily="34" charset="0"/>
              <a:buAutoNum type="alphaUcPeriod"/>
              <a:defRPr/>
            </a:pPr>
            <a:r>
              <a:rPr lang="es-ES" dirty="0"/>
              <a:t>The ……………….. energy depends on  ………….. and velocity.  </a:t>
            </a:r>
          </a:p>
          <a:p>
            <a:pPr marL="342900" indent="-342900" algn="just">
              <a:buFont typeface="Calibri" pitchFamily="34" charset="0"/>
              <a:buAutoNum type="alphaUcPeriod"/>
              <a:defRPr/>
            </a:pPr>
            <a:r>
              <a:rPr lang="es-ES" dirty="0"/>
              <a:t>…………………. energy is the energy associated with the position of the objects.</a:t>
            </a:r>
          </a:p>
          <a:p>
            <a:pPr marL="342900" indent="-342900" algn="just">
              <a:buFont typeface="Calibri" pitchFamily="34" charset="0"/>
              <a:buAutoNum type="alphaUcPeriod"/>
              <a:defRPr/>
            </a:pPr>
            <a:r>
              <a:rPr lang="es-ES" dirty="0"/>
              <a:t>The ……………... potential energy depends on ………… and ………….. . </a:t>
            </a:r>
          </a:p>
          <a:p>
            <a:pPr marL="342900" indent="-342900" algn="just">
              <a:buFont typeface="Calibri" pitchFamily="34" charset="0"/>
              <a:buAutoNum type="alphaUcPeriod"/>
              <a:defRPr/>
            </a:pPr>
            <a:r>
              <a:rPr lang="en-US" dirty="0"/>
              <a:t>The ………… of energy of the international system is the ....................... .</a:t>
            </a:r>
            <a:endParaRPr lang="en-US" b="1" dirty="0"/>
          </a:p>
          <a:p>
            <a:pPr marL="342900" indent="-342900" algn="just">
              <a:buFont typeface="Calibri" pitchFamily="34" charset="0"/>
              <a:buAutoNum type="alphaUcPeriod"/>
              <a:defRPr/>
            </a:pPr>
            <a:r>
              <a:rPr lang="es-ES" dirty="0"/>
              <a:t>………… is the transfer of internal energy between two objects with different …………………………. . </a:t>
            </a:r>
          </a:p>
          <a:p>
            <a:pPr marL="342900" indent="-342900" algn="just">
              <a:buFont typeface="Calibri" pitchFamily="34" charset="0"/>
              <a:buAutoNum type="alphaUcPeriod"/>
              <a:defRPr/>
            </a:pPr>
            <a:r>
              <a:rPr lang="en-US" dirty="0"/>
              <a:t>Dilation is the increase of …………. of an object when its temperature increases.</a:t>
            </a:r>
          </a:p>
          <a:p>
            <a:pPr marL="342900" indent="-342900" algn="just">
              <a:buFont typeface="Calibri" pitchFamily="34" charset="0"/>
              <a:buAutoNum type="alphaUcPeriod"/>
              <a:defRPr/>
            </a:pPr>
            <a:r>
              <a:rPr lang="en-US" dirty="0"/>
              <a:t>Contraction is the ……............. of volume of an object when its temperature decreases.</a:t>
            </a:r>
            <a:endParaRPr lang="es-ES" dirty="0"/>
          </a:p>
          <a:p>
            <a:pPr marL="342900" indent="-342900" algn="just">
              <a:buFont typeface="Calibri" pitchFamily="34" charset="0"/>
              <a:buAutoNum type="alphaUcPeriod"/>
              <a:defRPr/>
            </a:pPr>
            <a:r>
              <a:rPr lang="en-US" dirty="0"/>
              <a:t>The sources of energy can be ………………………. or …………………………… .</a:t>
            </a:r>
            <a:endParaRPr lang="es-ES" dirty="0"/>
          </a:p>
          <a:p>
            <a:pPr marL="342900" indent="-342900" algn="just">
              <a:buFont typeface="Calibri" pitchFamily="34" charset="0"/>
              <a:buAutoNum type="alphaUcPeriod"/>
              <a:defRPr/>
            </a:pPr>
            <a:r>
              <a:rPr lang="en-US" dirty="0"/>
              <a:t>A generator is a device that transforms another kind of energy into ……………. energy. The most important is the ………………. , it is a device for converting ………………….  energy into electrical energy. </a:t>
            </a:r>
            <a:endParaRPr lang="es-ES" dirty="0"/>
          </a:p>
        </p:txBody>
      </p:sp>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42900"/>
            <a:ext cx="8229600" cy="1143000"/>
          </a:xfrm>
          <a:ln>
            <a:solidFill>
              <a:schemeClr val="bg1"/>
            </a:solidFill>
          </a:ln>
        </p:spPr>
        <p:txBody>
          <a:bodyPr>
            <a:normAutofit/>
          </a:bodyPr>
          <a:lstStyle/>
          <a:p>
            <a:pPr eaLnBrk="1" hangingPunct="1">
              <a:defRPr/>
            </a:pPr>
            <a:r>
              <a:rPr lang="es-ES" sz="6000" b="1" dirty="0" smtClean="0">
                <a:ln w="12700">
                  <a:solidFill>
                    <a:schemeClr val="bg1"/>
                  </a:solidFill>
                  <a:prstDash val="solid"/>
                </a:ln>
                <a:solidFill>
                  <a:schemeClr val="accent5">
                    <a:lumMod val="75000"/>
                  </a:schemeClr>
                </a:solidFill>
              </a:rPr>
              <a:t>GLOSSARY</a:t>
            </a:r>
            <a:endParaRPr lang="es-ES_tradnl" sz="6000" b="1" dirty="0" smtClean="0">
              <a:ln w="12700">
                <a:solidFill>
                  <a:schemeClr val="bg1"/>
                </a:solidFill>
                <a:prstDash val="solid"/>
              </a:ln>
              <a:solidFill>
                <a:schemeClr val="accent5">
                  <a:lumMod val="75000"/>
                </a:schemeClr>
              </a:solidFill>
            </a:endParaRPr>
          </a:p>
        </p:txBody>
      </p:sp>
      <p:sp>
        <p:nvSpPr>
          <p:cNvPr id="5" name="2 Marcador de contenido"/>
          <p:cNvSpPr>
            <a:spLocks noGrp="1"/>
          </p:cNvSpPr>
          <p:nvPr>
            <p:ph idx="1"/>
          </p:nvPr>
        </p:nvSpPr>
        <p:spPr>
          <a:xfrm>
            <a:off x="406116" y="785794"/>
            <a:ext cx="2880000" cy="5760000"/>
          </a:xfrm>
          <a:ln w="3175"/>
        </p:spPr>
        <p:txBody>
          <a:bodyPr rtlCol="0">
            <a:noAutofit/>
          </a:bodyPr>
          <a:lstStyle/>
          <a:p>
            <a:pPr>
              <a:spcBef>
                <a:spcPts val="600"/>
              </a:spcBef>
              <a:buFont typeface="Wingdings" pitchFamily="2" charset="2"/>
              <a:buChar char="q"/>
              <a:defRPr/>
            </a:pPr>
            <a:r>
              <a:rPr lang="en-US" sz="1600" b="1" dirty="0" smtClean="0">
                <a:solidFill>
                  <a:schemeClr val="accent5">
                    <a:lumMod val="75000"/>
                  </a:schemeClr>
                </a:solidFill>
              </a:rPr>
              <a:t>Bagasse</a:t>
            </a:r>
          </a:p>
          <a:p>
            <a:pPr>
              <a:spcBef>
                <a:spcPts val="600"/>
              </a:spcBef>
              <a:buFont typeface="Wingdings" pitchFamily="2" charset="2"/>
              <a:buChar char="q"/>
              <a:defRPr/>
            </a:pPr>
            <a:r>
              <a:rPr lang="en-US" sz="1600" b="1" dirty="0" smtClean="0">
                <a:solidFill>
                  <a:schemeClr val="accent5">
                    <a:lumMod val="75000"/>
                  </a:schemeClr>
                </a:solidFill>
              </a:rPr>
              <a:t>Bar chart</a:t>
            </a:r>
          </a:p>
          <a:p>
            <a:pPr>
              <a:spcBef>
                <a:spcPts val="600"/>
              </a:spcBef>
              <a:buFont typeface="Wingdings" pitchFamily="2" charset="2"/>
              <a:buChar char="q"/>
              <a:defRPr/>
            </a:pPr>
            <a:r>
              <a:rPr lang="en-US" sz="1600" b="1" dirty="0" smtClean="0">
                <a:solidFill>
                  <a:schemeClr val="accent5">
                    <a:lumMod val="75000"/>
                  </a:schemeClr>
                </a:solidFill>
              </a:rPr>
              <a:t>Battery</a:t>
            </a:r>
            <a:endParaRPr lang="es-ES" sz="1600" b="1" dirty="0" smtClean="0">
              <a:solidFill>
                <a:schemeClr val="accent5">
                  <a:lumMod val="75000"/>
                </a:schemeClr>
              </a:solidFill>
            </a:endParaRPr>
          </a:p>
          <a:p>
            <a:pPr>
              <a:spcBef>
                <a:spcPts val="600"/>
              </a:spcBef>
              <a:buFont typeface="Wingdings" pitchFamily="2" charset="2"/>
              <a:buChar char="q"/>
              <a:defRPr/>
            </a:pPr>
            <a:r>
              <a:rPr lang="en-US" sz="1600" b="1" dirty="0" smtClean="0">
                <a:solidFill>
                  <a:schemeClr val="accent5">
                    <a:lumMod val="75000"/>
                  </a:schemeClr>
                </a:solidFill>
              </a:rPr>
              <a:t>Biomass</a:t>
            </a:r>
            <a:endParaRPr lang="es-ES" sz="1600" b="1" dirty="0" smtClean="0">
              <a:solidFill>
                <a:schemeClr val="accent5">
                  <a:lumMod val="75000"/>
                </a:schemeClr>
              </a:solidFill>
            </a:endParaRPr>
          </a:p>
          <a:p>
            <a:pPr>
              <a:spcBef>
                <a:spcPts val="600"/>
              </a:spcBef>
              <a:buFont typeface="Wingdings" pitchFamily="2" charset="2"/>
              <a:buChar char="q"/>
              <a:defRPr/>
            </a:pPr>
            <a:r>
              <a:rPr lang="es-ES" sz="1600" b="1" dirty="0" smtClean="0">
                <a:solidFill>
                  <a:schemeClr val="accent5">
                    <a:lumMod val="75000"/>
                  </a:schemeClr>
                </a:solidFill>
              </a:rPr>
              <a:t>Calorie</a:t>
            </a:r>
          </a:p>
          <a:p>
            <a:pPr>
              <a:spcBef>
                <a:spcPts val="600"/>
              </a:spcBef>
              <a:buFont typeface="Wingdings" pitchFamily="2" charset="2"/>
              <a:buChar char="q"/>
              <a:defRPr/>
            </a:pPr>
            <a:r>
              <a:rPr lang="es-ES" sz="1600" b="1" dirty="0" smtClean="0">
                <a:solidFill>
                  <a:schemeClr val="accent5">
                    <a:lumMod val="75000"/>
                  </a:schemeClr>
                </a:solidFill>
              </a:rPr>
              <a:t>Calorific value</a:t>
            </a:r>
          </a:p>
          <a:p>
            <a:pPr>
              <a:spcBef>
                <a:spcPts val="600"/>
              </a:spcBef>
              <a:buFont typeface="Wingdings" pitchFamily="2" charset="2"/>
              <a:buChar char="q"/>
              <a:defRPr/>
            </a:pPr>
            <a:r>
              <a:rPr lang="es-ES" sz="1600" b="1" dirty="0" smtClean="0">
                <a:solidFill>
                  <a:schemeClr val="accent5">
                    <a:lumMod val="75000"/>
                  </a:schemeClr>
                </a:solidFill>
              </a:rPr>
              <a:t>Capture</a:t>
            </a:r>
          </a:p>
          <a:p>
            <a:pPr>
              <a:spcBef>
                <a:spcPts val="600"/>
              </a:spcBef>
              <a:buFont typeface="Wingdings" pitchFamily="2" charset="2"/>
              <a:buChar char="q"/>
              <a:defRPr/>
            </a:pPr>
            <a:r>
              <a:rPr lang="es-ES" sz="1600" b="1" dirty="0" smtClean="0">
                <a:solidFill>
                  <a:schemeClr val="accent5">
                    <a:lumMod val="75000"/>
                  </a:schemeClr>
                </a:solidFill>
              </a:rPr>
              <a:t>Coal </a:t>
            </a:r>
          </a:p>
          <a:p>
            <a:pPr>
              <a:spcBef>
                <a:spcPts val="600"/>
              </a:spcBef>
              <a:buFont typeface="Wingdings" pitchFamily="2" charset="2"/>
              <a:buChar char="q"/>
              <a:defRPr/>
            </a:pPr>
            <a:r>
              <a:rPr lang="es-ES" sz="1600" b="1" dirty="0" smtClean="0">
                <a:solidFill>
                  <a:schemeClr val="accent5">
                    <a:lumMod val="75000"/>
                  </a:schemeClr>
                </a:solidFill>
              </a:rPr>
              <a:t>Conservation</a:t>
            </a:r>
          </a:p>
          <a:p>
            <a:pPr>
              <a:spcBef>
                <a:spcPts val="600"/>
              </a:spcBef>
              <a:buFont typeface="Wingdings" pitchFamily="2" charset="2"/>
              <a:buChar char="q"/>
              <a:defRPr/>
            </a:pPr>
            <a:r>
              <a:rPr lang="es-ES" sz="1600" b="1" dirty="0" smtClean="0">
                <a:solidFill>
                  <a:schemeClr val="accent5">
                    <a:lumMod val="75000"/>
                  </a:schemeClr>
                </a:solidFill>
              </a:rPr>
              <a:t>Contraction</a:t>
            </a:r>
          </a:p>
          <a:p>
            <a:pPr>
              <a:spcBef>
                <a:spcPts val="600"/>
              </a:spcBef>
              <a:buFont typeface="Wingdings" pitchFamily="2" charset="2"/>
              <a:buChar char="q"/>
              <a:defRPr/>
            </a:pPr>
            <a:r>
              <a:rPr lang="es-ES" sz="1600" b="1" dirty="0" smtClean="0">
                <a:solidFill>
                  <a:schemeClr val="accent5">
                    <a:lumMod val="75000"/>
                  </a:schemeClr>
                </a:solidFill>
              </a:rPr>
              <a:t>Degradation</a:t>
            </a:r>
          </a:p>
          <a:p>
            <a:pPr>
              <a:spcBef>
                <a:spcPts val="600"/>
              </a:spcBef>
              <a:buFont typeface="Wingdings" pitchFamily="2" charset="2"/>
              <a:buChar char="q"/>
              <a:defRPr/>
            </a:pPr>
            <a:r>
              <a:rPr lang="es-ES" sz="1600" b="1" dirty="0" smtClean="0">
                <a:solidFill>
                  <a:schemeClr val="accent5">
                    <a:lumMod val="75000"/>
                  </a:schemeClr>
                </a:solidFill>
              </a:rPr>
              <a:t>Dilation</a:t>
            </a:r>
          </a:p>
          <a:p>
            <a:pPr>
              <a:spcBef>
                <a:spcPts val="600"/>
              </a:spcBef>
              <a:buFont typeface="Wingdings" pitchFamily="2" charset="2"/>
              <a:buChar char="q"/>
              <a:defRPr/>
            </a:pPr>
            <a:r>
              <a:rPr lang="es-ES" sz="1600" b="1" dirty="0" smtClean="0">
                <a:solidFill>
                  <a:schemeClr val="accent5">
                    <a:lumMod val="75000"/>
                  </a:schemeClr>
                </a:solidFill>
              </a:rPr>
              <a:t>Electrical</a:t>
            </a:r>
          </a:p>
          <a:p>
            <a:pPr>
              <a:spcBef>
                <a:spcPts val="600"/>
              </a:spcBef>
              <a:buFont typeface="Wingdings" pitchFamily="2" charset="2"/>
              <a:buChar char="q"/>
              <a:defRPr/>
            </a:pPr>
            <a:r>
              <a:rPr lang="es-ES" sz="1600" b="1" dirty="0" smtClean="0">
                <a:solidFill>
                  <a:schemeClr val="accent5">
                    <a:lumMod val="75000"/>
                  </a:schemeClr>
                </a:solidFill>
              </a:rPr>
              <a:t>Energy</a:t>
            </a:r>
          </a:p>
          <a:p>
            <a:pPr>
              <a:spcBef>
                <a:spcPts val="600"/>
              </a:spcBef>
              <a:buFont typeface="Wingdings" pitchFamily="2" charset="2"/>
              <a:buChar char="q"/>
              <a:defRPr/>
            </a:pPr>
            <a:r>
              <a:rPr lang="es-ES" sz="1600" b="1" dirty="0" smtClean="0">
                <a:solidFill>
                  <a:schemeClr val="accent5">
                    <a:lumMod val="75000"/>
                  </a:schemeClr>
                </a:solidFill>
              </a:rPr>
              <a:t>Equilibrium</a:t>
            </a:r>
          </a:p>
          <a:p>
            <a:pPr>
              <a:spcBef>
                <a:spcPts val="600"/>
              </a:spcBef>
              <a:buFont typeface="Wingdings" pitchFamily="2" charset="2"/>
              <a:buChar char="q"/>
              <a:defRPr/>
            </a:pPr>
            <a:r>
              <a:rPr lang="es-ES" sz="1600" b="1" dirty="0" smtClean="0">
                <a:solidFill>
                  <a:schemeClr val="accent5">
                    <a:lumMod val="75000"/>
                  </a:schemeClr>
                </a:solidFill>
              </a:rPr>
              <a:t>Fan</a:t>
            </a:r>
          </a:p>
          <a:p>
            <a:pPr>
              <a:spcBef>
                <a:spcPts val="600"/>
              </a:spcBef>
              <a:buFont typeface="Wingdings" pitchFamily="2" charset="2"/>
              <a:buChar char="q"/>
              <a:defRPr/>
            </a:pPr>
            <a:r>
              <a:rPr lang="es-ES" sz="1600" b="1" dirty="0" smtClean="0">
                <a:solidFill>
                  <a:schemeClr val="accent5">
                    <a:lumMod val="75000"/>
                  </a:schemeClr>
                </a:solidFill>
              </a:rPr>
              <a:t>Fossil fuel</a:t>
            </a:r>
          </a:p>
          <a:p>
            <a:pPr>
              <a:spcBef>
                <a:spcPts val="600"/>
              </a:spcBef>
              <a:buFont typeface="Wingdings" pitchFamily="2" charset="2"/>
              <a:buChar char="q"/>
              <a:defRPr/>
            </a:pPr>
            <a:r>
              <a:rPr lang="es-ES" sz="1600" b="1" dirty="0" smtClean="0">
                <a:solidFill>
                  <a:schemeClr val="accent5">
                    <a:lumMod val="75000"/>
                  </a:schemeClr>
                </a:solidFill>
              </a:rPr>
              <a:t>Geothermal</a:t>
            </a:r>
          </a:p>
          <a:p>
            <a:pPr>
              <a:spcBef>
                <a:spcPts val="600"/>
              </a:spcBef>
              <a:buFont typeface="Arial" charset="0"/>
              <a:buNone/>
              <a:defRPr/>
            </a:pPr>
            <a:r>
              <a:rPr lang="en-US" sz="1600" b="1" dirty="0" smtClean="0">
                <a:solidFill>
                  <a:schemeClr val="accent5">
                    <a:lumMod val="75000"/>
                  </a:schemeClr>
                </a:solidFill>
              </a:rPr>
              <a:t> </a:t>
            </a:r>
          </a:p>
          <a:p>
            <a:pPr>
              <a:buFont typeface="Arial" charset="0"/>
              <a:buNone/>
              <a:defRPr/>
            </a:pPr>
            <a:r>
              <a:rPr lang="es-ES" sz="1600" b="1" dirty="0" smtClean="0">
                <a:solidFill>
                  <a:schemeClr val="accent5">
                    <a:lumMod val="75000"/>
                  </a:schemeClr>
                </a:solidFill>
              </a:rPr>
              <a:t>	</a:t>
            </a:r>
            <a:endParaRPr lang="es-ES" sz="1600" b="1" dirty="0" smtClean="0">
              <a:ln w="12700">
                <a:solidFill>
                  <a:schemeClr val="tx2">
                    <a:satMod val="155000"/>
                  </a:schemeClr>
                </a:solidFill>
                <a:prstDash val="solid"/>
              </a:ln>
              <a:solidFill>
                <a:schemeClr val="accent5">
                  <a:lumMod val="75000"/>
                </a:schemeClr>
              </a:solidFill>
            </a:endParaRPr>
          </a:p>
          <a:p>
            <a:pPr>
              <a:buFont typeface="Wingdings" pitchFamily="2" charset="2"/>
              <a:buChar char="q"/>
              <a:defRPr/>
            </a:pPr>
            <a:endParaRPr lang="es-ES" sz="1600" b="1" dirty="0" smtClean="0">
              <a:solidFill>
                <a:schemeClr val="accent5">
                  <a:lumMod val="75000"/>
                </a:schemeClr>
              </a:solidFill>
            </a:endParaRPr>
          </a:p>
          <a:p>
            <a:pPr>
              <a:buFont typeface="Wingdings" pitchFamily="2" charset="2"/>
              <a:buChar char="q"/>
              <a:defRPr/>
            </a:pPr>
            <a:endParaRPr lang="es-ES" sz="1600" b="1" dirty="0" smtClean="0">
              <a:solidFill>
                <a:schemeClr val="accent5">
                  <a:lumMod val="75000"/>
                </a:schemeClr>
              </a:solidFill>
            </a:endParaRPr>
          </a:p>
          <a:p>
            <a:pPr>
              <a:buFont typeface="Arial" charset="0"/>
              <a:buNone/>
              <a:defRPr/>
            </a:pPr>
            <a:endParaRPr lang="es-ES" sz="1600" b="1" dirty="0" smtClean="0">
              <a:ln w="12700">
                <a:solidFill>
                  <a:schemeClr val="tx2">
                    <a:satMod val="155000"/>
                  </a:schemeClr>
                </a:solidFill>
                <a:prstDash val="solid"/>
              </a:ln>
              <a:solidFill>
                <a:schemeClr val="accent5">
                  <a:lumMod val="75000"/>
                </a:schemeClr>
              </a:solidFill>
            </a:endParaRPr>
          </a:p>
          <a:p>
            <a:pPr>
              <a:buFont typeface="Arial" charset="0"/>
              <a:buNone/>
              <a:defRPr/>
            </a:pPr>
            <a:endParaRPr lang="es-ES" sz="1600" b="1" dirty="0" smtClean="0">
              <a:ln w="12700">
                <a:solidFill>
                  <a:schemeClr val="tx2">
                    <a:satMod val="155000"/>
                  </a:schemeClr>
                </a:solidFill>
                <a:prstDash val="solid"/>
              </a:ln>
              <a:solidFill>
                <a:schemeClr val="accent5">
                  <a:lumMod val="75000"/>
                </a:schemeClr>
              </a:solidFill>
            </a:endParaRPr>
          </a:p>
          <a:p>
            <a:pPr>
              <a:buFont typeface="Arial" charset="0"/>
              <a:buNone/>
              <a:defRPr/>
            </a:pPr>
            <a:endParaRPr lang="es-ES" sz="1600" b="1" dirty="0" smtClean="0">
              <a:solidFill>
                <a:schemeClr val="accent5">
                  <a:lumMod val="75000"/>
                </a:schemeClr>
              </a:solidFill>
            </a:endParaRPr>
          </a:p>
          <a:p>
            <a:pPr eaLnBrk="1" fontAlgn="auto" hangingPunct="1">
              <a:spcAft>
                <a:spcPts val="0"/>
              </a:spcAft>
              <a:buFont typeface="Arial" charset="0"/>
              <a:buNone/>
              <a:defRPr/>
            </a:pPr>
            <a:endParaRPr lang="es-ES" sz="1600" b="1" dirty="0" smtClean="0">
              <a:solidFill>
                <a:schemeClr val="accent5">
                  <a:lumMod val="75000"/>
                </a:schemeClr>
              </a:solidFill>
            </a:endParaRPr>
          </a:p>
          <a:p>
            <a:pPr eaLnBrk="1" fontAlgn="auto" hangingPunct="1">
              <a:spcAft>
                <a:spcPts val="0"/>
              </a:spcAft>
              <a:buFont typeface="Wingdings" pitchFamily="2" charset="2"/>
              <a:buChar char="q"/>
              <a:defRPr/>
            </a:pPr>
            <a:endParaRPr lang="es-ES" sz="1600" b="1" dirty="0" smtClean="0">
              <a:solidFill>
                <a:schemeClr val="accent5">
                  <a:lumMod val="75000"/>
                </a:schemeClr>
              </a:solidFill>
            </a:endParaRPr>
          </a:p>
          <a:p>
            <a:pPr eaLnBrk="1" fontAlgn="auto" hangingPunct="1">
              <a:spcAft>
                <a:spcPts val="0"/>
              </a:spcAft>
              <a:buFont typeface="Wingdings" pitchFamily="2" charset="2"/>
              <a:buChar char="q"/>
              <a:defRPr/>
            </a:pPr>
            <a:endParaRPr lang="es-ES" sz="1600" b="1" dirty="0" smtClean="0">
              <a:solidFill>
                <a:schemeClr val="accent5">
                  <a:lumMod val="75000"/>
                </a:schemeClr>
              </a:solidFill>
            </a:endParaRPr>
          </a:p>
          <a:p>
            <a:pPr eaLnBrk="1" fontAlgn="auto" hangingPunct="1">
              <a:spcAft>
                <a:spcPts val="0"/>
              </a:spcAft>
              <a:buFont typeface="Wingdings" pitchFamily="2" charset="2"/>
              <a:buChar char="q"/>
              <a:defRPr/>
            </a:pPr>
            <a:endParaRPr lang="es-ES_tradnl" sz="1600" b="1" dirty="0" smtClean="0">
              <a:solidFill>
                <a:schemeClr val="accent5">
                  <a:lumMod val="75000"/>
                </a:schemeClr>
              </a:solidFill>
            </a:endParaRPr>
          </a:p>
        </p:txBody>
      </p:sp>
      <p:sp>
        <p:nvSpPr>
          <p:cNvPr id="6" name="2 Marcador de contenido"/>
          <p:cNvSpPr txBox="1">
            <a:spLocks/>
          </p:cNvSpPr>
          <p:nvPr/>
        </p:nvSpPr>
        <p:spPr bwMode="auto">
          <a:xfrm>
            <a:off x="3143240" y="785794"/>
            <a:ext cx="2880000" cy="5760000"/>
          </a:xfrm>
          <a:prstGeom prst="rect">
            <a:avLst/>
          </a:prstGeom>
          <a:noFill/>
          <a:ln w="3175">
            <a:noFill/>
            <a:miter lim="800000"/>
            <a:headEnd/>
            <a:tailEnd/>
          </a:ln>
        </p:spPr>
        <p:txBody>
          <a:bodyPr/>
          <a:lstStyle/>
          <a:p>
            <a:pPr marL="342900" indent="-342900" eaLnBrk="0" hangingPunct="0">
              <a:spcBef>
                <a:spcPts val="600"/>
              </a:spcBef>
              <a:buFont typeface="Wingdings" pitchFamily="2" charset="2"/>
              <a:buChar char="q"/>
              <a:defRPr/>
            </a:pPr>
            <a:r>
              <a:rPr lang="es-ES" sz="1600" b="1" dirty="0">
                <a:solidFill>
                  <a:schemeClr val="accent5">
                    <a:lumMod val="75000"/>
                  </a:schemeClr>
                </a:solidFill>
                <a:latin typeface="+mn-lt"/>
              </a:rPr>
              <a:t>Gravitational</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Gravity acceleration</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Hydraulic</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Hydroelectric</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s-ES" sz="1600" b="1" dirty="0">
                <a:solidFill>
                  <a:schemeClr val="accent5">
                    <a:lumMod val="75000"/>
                  </a:schemeClr>
                </a:solidFill>
                <a:latin typeface="+mn-lt"/>
              </a:rPr>
              <a:t>Internal</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Joule</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Kinetic</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Luminous</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Mechanical</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Natural gas</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Non-renewable</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Nuclear</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Oil</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Petrol</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Photovoltaic</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Plant</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Potential</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Power</a:t>
            </a:r>
            <a:endParaRPr lang="es-ES" sz="1600" b="1" dirty="0">
              <a:solidFill>
                <a:schemeClr val="accent5">
                  <a:lumMod val="75000"/>
                </a:schemeClr>
              </a:solidFill>
              <a:latin typeface="+mn-lt"/>
              <a:cs typeface="+mn-cs"/>
            </a:endParaRPr>
          </a:p>
          <a:p>
            <a:pPr marL="342900" indent="-342900" eaLnBrk="0" hangingPunct="0">
              <a:spcBef>
                <a:spcPts val="600"/>
              </a:spcBef>
              <a:buFont typeface="Wingdings" pitchFamily="2" charset="2"/>
              <a:buChar char="q"/>
              <a:defRPr/>
            </a:pPr>
            <a:endParaRPr lang="es-ES" sz="1600" b="1" dirty="0">
              <a:solidFill>
                <a:schemeClr val="accent5">
                  <a:lumMod val="75000"/>
                </a:schemeClr>
              </a:solidFill>
              <a:latin typeface="+mn-lt"/>
              <a:cs typeface="+mn-cs"/>
            </a:endParaRPr>
          </a:p>
          <a:p>
            <a:pPr marL="342900" indent="-342900" eaLnBrk="0" hangingPunct="0">
              <a:spcBef>
                <a:spcPct val="20000"/>
              </a:spcBef>
              <a:buFont typeface="Arial" charset="0"/>
              <a:buNone/>
              <a:defRPr/>
            </a:pPr>
            <a:r>
              <a:rPr lang="es-ES" sz="1600" b="1" dirty="0">
                <a:solidFill>
                  <a:schemeClr val="accent5">
                    <a:lumMod val="75000"/>
                  </a:schemeClr>
                </a:solidFill>
                <a:latin typeface="+mn-lt"/>
                <a:cs typeface="+mn-cs"/>
              </a:rPr>
              <a:t>	</a:t>
            </a:r>
            <a:endParaRPr lang="es-ES" sz="1600" b="1" dirty="0">
              <a:ln w="12700">
                <a:solidFill>
                  <a:schemeClr val="tx2">
                    <a:satMod val="155000"/>
                  </a:schemeClr>
                </a:solidFill>
                <a:prstDash val="solid"/>
              </a:ln>
              <a:solidFill>
                <a:schemeClr val="accent5">
                  <a:lumMod val="75000"/>
                </a:schemeClr>
              </a:solidFill>
              <a:latin typeface="+mn-lt"/>
              <a:cs typeface="+mn-cs"/>
            </a:endParaRPr>
          </a:p>
          <a:p>
            <a:pPr marL="342900" indent="-342900" eaLnBrk="0" hangingPunct="0">
              <a:spcBef>
                <a:spcPct val="20000"/>
              </a:spcBef>
              <a:buFont typeface="Wingdings" pitchFamily="2" charset="2"/>
              <a:buChar char="q"/>
              <a:defRPr/>
            </a:pPr>
            <a:endParaRPr lang="es-ES" sz="1600" b="1" dirty="0">
              <a:solidFill>
                <a:schemeClr val="accent5">
                  <a:lumMod val="75000"/>
                </a:schemeClr>
              </a:solidFill>
              <a:latin typeface="+mn-lt"/>
              <a:cs typeface="+mn-cs"/>
            </a:endParaRPr>
          </a:p>
          <a:p>
            <a:pPr marL="342900" indent="-342900" eaLnBrk="0" hangingPunct="0">
              <a:spcBef>
                <a:spcPct val="20000"/>
              </a:spcBef>
              <a:buFont typeface="Wingdings" pitchFamily="2" charset="2"/>
              <a:buChar char="q"/>
              <a:defRPr/>
            </a:pPr>
            <a:endParaRPr lang="es-ES" sz="1600" b="1" dirty="0">
              <a:solidFill>
                <a:schemeClr val="accent5">
                  <a:lumMod val="75000"/>
                </a:schemeClr>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chemeClr val="accent5">
                  <a:lumMod val="75000"/>
                </a:schemeClr>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chemeClr val="accent5">
                  <a:lumMod val="75000"/>
                </a:schemeClr>
              </a:solidFill>
              <a:latin typeface="+mn-lt"/>
              <a:cs typeface="+mn-cs"/>
            </a:endParaRPr>
          </a:p>
          <a:p>
            <a:pPr marL="342900" indent="-342900" eaLnBrk="0" hangingPunct="0">
              <a:spcBef>
                <a:spcPct val="20000"/>
              </a:spcBef>
              <a:buFont typeface="Arial" charset="0"/>
              <a:buNone/>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Arial" charset="0"/>
              <a:buNone/>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Wingdings" pitchFamily="2" charset="2"/>
              <a:buChar char="q"/>
              <a:defRPr/>
            </a:pPr>
            <a:endParaRPr lang="es-ES_tradnl" sz="1600" b="1" dirty="0">
              <a:solidFill>
                <a:schemeClr val="accent5">
                  <a:lumMod val="75000"/>
                </a:schemeClr>
              </a:solidFill>
              <a:latin typeface="+mn-lt"/>
              <a:cs typeface="+mn-cs"/>
            </a:endParaRPr>
          </a:p>
        </p:txBody>
      </p:sp>
      <p:sp>
        <p:nvSpPr>
          <p:cNvPr id="7" name="2 Marcador de contenido"/>
          <p:cNvSpPr txBox="1">
            <a:spLocks/>
          </p:cNvSpPr>
          <p:nvPr/>
        </p:nvSpPr>
        <p:spPr bwMode="auto">
          <a:xfrm>
            <a:off x="6192594" y="455082"/>
            <a:ext cx="2880000" cy="5760000"/>
          </a:xfrm>
          <a:prstGeom prst="rect">
            <a:avLst/>
          </a:prstGeom>
          <a:noFill/>
          <a:ln w="3175">
            <a:noFill/>
            <a:miter lim="800000"/>
            <a:headEnd/>
            <a:tailEnd/>
          </a:ln>
        </p:spPr>
        <p:txBody>
          <a:bodyPr/>
          <a:lstStyle/>
          <a:p>
            <a:pPr marL="342900" indent="-342900" eaLnBrk="0" hangingPunct="0">
              <a:spcBef>
                <a:spcPts val="600"/>
              </a:spcBef>
              <a:defRPr/>
            </a:pP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Renewable</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Scale</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Solar</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Thermal</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Thermal conductor</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Thermal insulator</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Tidal</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Tide</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Transference</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To harness</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To hinder</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To rotate</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To  transfer</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To turn</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Uranium</a:t>
            </a: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Wave</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Wind</a:t>
            </a:r>
            <a:endParaRPr lang="es-ES" sz="1600" b="1" dirty="0">
              <a:solidFill>
                <a:schemeClr val="accent5">
                  <a:lumMod val="75000"/>
                </a:schemeClr>
              </a:solidFill>
              <a:latin typeface="+mn-lt"/>
            </a:endParaRPr>
          </a:p>
          <a:p>
            <a:pPr marL="342900" indent="-342900" eaLnBrk="0" hangingPunct="0">
              <a:spcBef>
                <a:spcPts val="600"/>
              </a:spcBef>
              <a:buFont typeface="Wingdings" pitchFamily="2" charset="2"/>
              <a:buChar char="q"/>
              <a:defRPr/>
            </a:pPr>
            <a:r>
              <a:rPr lang="en-US" sz="1600" b="1" dirty="0">
                <a:solidFill>
                  <a:schemeClr val="accent5">
                    <a:lumMod val="75000"/>
                  </a:schemeClr>
                </a:solidFill>
                <a:latin typeface="+mn-lt"/>
              </a:rPr>
              <a:t>Wind turbine</a:t>
            </a:r>
            <a:endParaRPr lang="es-ES" sz="1600" b="1" dirty="0">
              <a:solidFill>
                <a:schemeClr val="accent5">
                  <a:lumMod val="75000"/>
                </a:schemeClr>
              </a:solidFill>
              <a:latin typeface="+mn-lt"/>
              <a:cs typeface="+mn-cs"/>
            </a:endParaRPr>
          </a:p>
          <a:p>
            <a:pPr marL="342900" indent="-342900" eaLnBrk="0" hangingPunct="0">
              <a:spcBef>
                <a:spcPts val="600"/>
              </a:spcBef>
              <a:buFont typeface="Wingdings" pitchFamily="2" charset="2"/>
              <a:buChar char="q"/>
              <a:defRPr/>
            </a:pPr>
            <a:endParaRPr lang="es-ES" sz="1600" b="1" dirty="0">
              <a:solidFill>
                <a:schemeClr val="accent5">
                  <a:lumMod val="75000"/>
                </a:schemeClr>
              </a:solidFill>
              <a:latin typeface="+mn-lt"/>
              <a:cs typeface="+mn-cs"/>
            </a:endParaRPr>
          </a:p>
          <a:p>
            <a:pPr marL="342900" indent="-342900" eaLnBrk="0" hangingPunct="0">
              <a:spcBef>
                <a:spcPct val="20000"/>
              </a:spcBef>
              <a:buFont typeface="Arial" charset="0"/>
              <a:buNone/>
              <a:defRPr/>
            </a:pPr>
            <a:r>
              <a:rPr lang="es-ES" sz="1600" b="1" dirty="0">
                <a:solidFill>
                  <a:schemeClr val="accent5">
                    <a:lumMod val="75000"/>
                  </a:schemeClr>
                </a:solidFill>
                <a:latin typeface="+mn-lt"/>
                <a:cs typeface="+mn-cs"/>
              </a:rPr>
              <a:t>	</a:t>
            </a:r>
            <a:endParaRPr lang="es-ES" sz="1600" b="1" dirty="0">
              <a:ln w="12700">
                <a:solidFill>
                  <a:schemeClr val="tx2">
                    <a:satMod val="155000"/>
                  </a:schemeClr>
                </a:solidFill>
                <a:prstDash val="solid"/>
              </a:ln>
              <a:solidFill>
                <a:schemeClr val="accent5">
                  <a:lumMod val="75000"/>
                </a:schemeClr>
              </a:solidFill>
              <a:latin typeface="+mn-lt"/>
              <a:cs typeface="+mn-cs"/>
            </a:endParaRPr>
          </a:p>
          <a:p>
            <a:pPr marL="342900" indent="-342900" eaLnBrk="0" hangingPunct="0">
              <a:spcBef>
                <a:spcPct val="20000"/>
              </a:spcBef>
              <a:buFont typeface="Wingdings" pitchFamily="2" charset="2"/>
              <a:buChar char="q"/>
              <a:defRPr/>
            </a:pPr>
            <a:endParaRPr lang="es-ES" sz="1600" b="1" dirty="0">
              <a:solidFill>
                <a:schemeClr val="accent5">
                  <a:lumMod val="75000"/>
                </a:schemeClr>
              </a:solidFill>
              <a:latin typeface="+mn-lt"/>
              <a:cs typeface="+mn-cs"/>
            </a:endParaRPr>
          </a:p>
          <a:p>
            <a:pPr marL="342900" indent="-342900" eaLnBrk="0" hangingPunct="0">
              <a:spcBef>
                <a:spcPct val="20000"/>
              </a:spcBef>
              <a:buFont typeface="Wingdings" pitchFamily="2" charset="2"/>
              <a:buChar char="q"/>
              <a:defRPr/>
            </a:pPr>
            <a:endParaRPr lang="es-ES" sz="1600" b="1" dirty="0">
              <a:solidFill>
                <a:schemeClr val="accent5">
                  <a:lumMod val="75000"/>
                </a:schemeClr>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chemeClr val="accent5">
                  <a:lumMod val="75000"/>
                </a:schemeClr>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chemeClr val="accent5">
                  <a:lumMod val="75000"/>
                </a:schemeClr>
              </a:solidFill>
              <a:latin typeface="+mn-lt"/>
              <a:cs typeface="+mn-cs"/>
            </a:endParaRPr>
          </a:p>
          <a:p>
            <a:pPr marL="342900" indent="-342900" eaLnBrk="0" hangingPunct="0">
              <a:spcBef>
                <a:spcPct val="20000"/>
              </a:spcBef>
              <a:buFont typeface="Arial" charset="0"/>
              <a:buNone/>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Arial" charset="0"/>
              <a:buNone/>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chemeClr val="accent5">
                  <a:lumMod val="75000"/>
                </a:schemeClr>
              </a:solidFill>
              <a:latin typeface="+mn-lt"/>
              <a:cs typeface="+mn-cs"/>
            </a:endParaRPr>
          </a:p>
          <a:p>
            <a:pPr marL="342900" indent="-342900" fontAlgn="auto">
              <a:spcBef>
                <a:spcPct val="20000"/>
              </a:spcBef>
              <a:spcAft>
                <a:spcPts val="0"/>
              </a:spcAft>
              <a:buFont typeface="Wingdings" pitchFamily="2" charset="2"/>
              <a:buChar char="q"/>
              <a:defRPr/>
            </a:pPr>
            <a:endParaRPr lang="es-ES_tradnl" sz="1600" b="1" dirty="0">
              <a:solidFill>
                <a:schemeClr val="accent5">
                  <a:lumMod val="75000"/>
                </a:schemeClr>
              </a:solidFill>
              <a:latin typeface="+mn-lt"/>
              <a:cs typeface="+mn-cs"/>
            </a:endParaRPr>
          </a:p>
        </p:txBody>
      </p:sp>
      <p:sp>
        <p:nvSpPr>
          <p:cNvPr id="8" name="7 Marcador de pie de página"/>
          <p:cNvSpPr>
            <a:spLocks noGrp="1"/>
          </p:cNvSpPr>
          <p:nvPr>
            <p:ph type="ftr" sz="quarter" idx="11"/>
          </p:nvPr>
        </p:nvSpPr>
        <p:spPr>
          <a:xfrm>
            <a:off x="3071813" y="6357938"/>
            <a:ext cx="2895600" cy="365125"/>
          </a:xfrm>
        </p:spPr>
        <p:txBody>
          <a:bodyPr/>
          <a:lstStyle/>
          <a:p>
            <a:pPr>
              <a:defRPr/>
            </a:pPr>
            <a:r>
              <a:rPr lang="es-ES" dirty="0"/>
              <a:t>Susana Morales Bernal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Units of energy</a:t>
            </a:r>
          </a:p>
        </p:txBody>
      </p:sp>
      <p:sp>
        <p:nvSpPr>
          <p:cNvPr id="4" name="3 Rectángulo"/>
          <p:cNvSpPr/>
          <p:nvPr/>
        </p:nvSpPr>
        <p:spPr>
          <a:xfrm>
            <a:off x="0" y="857250"/>
            <a:ext cx="9144000" cy="1200150"/>
          </a:xfrm>
          <a:prstGeom prst="rect">
            <a:avLst/>
          </a:prstGeom>
        </p:spPr>
        <p:txBody>
          <a:bodyPr>
            <a:spAutoFit/>
          </a:bodyPr>
          <a:lstStyle/>
          <a:p>
            <a:pPr algn="just">
              <a:defRPr/>
            </a:pPr>
            <a:r>
              <a:rPr lang="en-US" sz="2400" dirty="0"/>
              <a:t>The unit of energy of the international system is the </a:t>
            </a:r>
            <a:r>
              <a:rPr lang="en-US" sz="2400" b="1" dirty="0">
                <a:solidFill>
                  <a:schemeClr val="accent5">
                    <a:lumMod val="75000"/>
                  </a:schemeClr>
                </a:solidFill>
              </a:rPr>
              <a:t>joule</a:t>
            </a:r>
            <a:r>
              <a:rPr lang="en-US" sz="2400" dirty="0"/>
              <a:t> (J). Any form of energy is measured in joules in the international system of units.</a:t>
            </a:r>
            <a:endParaRPr lang="es-ES" sz="2400" dirty="0"/>
          </a:p>
        </p:txBody>
      </p:sp>
      <p:sp>
        <p:nvSpPr>
          <p:cNvPr id="5" name="4 CuadroTexto"/>
          <p:cNvSpPr txBox="1"/>
          <p:nvPr/>
        </p:nvSpPr>
        <p:spPr>
          <a:xfrm>
            <a:off x="0" y="2214563"/>
            <a:ext cx="9144000" cy="830262"/>
          </a:xfrm>
          <a:prstGeom prst="rect">
            <a:avLst/>
          </a:prstGeom>
          <a:noFill/>
        </p:spPr>
        <p:txBody>
          <a:bodyPr>
            <a:spAutoFit/>
          </a:bodyPr>
          <a:lstStyle/>
          <a:p>
            <a:pPr algn="just">
              <a:defRPr/>
            </a:pPr>
            <a:r>
              <a:rPr lang="es-ES" sz="2400" dirty="0"/>
              <a:t>Another unit of energy is the </a:t>
            </a:r>
            <a:r>
              <a:rPr lang="es-ES" sz="2400" b="1" dirty="0">
                <a:solidFill>
                  <a:schemeClr val="accent5">
                    <a:lumMod val="75000"/>
                  </a:schemeClr>
                </a:solidFill>
              </a:rPr>
              <a:t>calorie</a:t>
            </a:r>
            <a:r>
              <a:rPr lang="es-ES" sz="2400" b="1" dirty="0">
                <a:solidFill>
                  <a:schemeClr val="accent3">
                    <a:lumMod val="50000"/>
                  </a:schemeClr>
                </a:solidFill>
              </a:rPr>
              <a:t> </a:t>
            </a:r>
            <a:r>
              <a:rPr lang="es-ES" sz="2400" dirty="0"/>
              <a:t>(cal). One calorie equals 4,18 joules.</a:t>
            </a:r>
          </a:p>
        </p:txBody>
      </p:sp>
      <p:sp>
        <p:nvSpPr>
          <p:cNvPr id="7" name="6 Llamada de nube"/>
          <p:cNvSpPr/>
          <p:nvPr/>
        </p:nvSpPr>
        <p:spPr>
          <a:xfrm>
            <a:off x="3205163" y="3143250"/>
            <a:ext cx="5724525" cy="2571750"/>
          </a:xfrm>
          <a:prstGeom prst="cloudCallout">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dirty="0">
                <a:solidFill>
                  <a:schemeClr val="accent5">
                    <a:lumMod val="75000"/>
                  </a:schemeClr>
                </a:solidFill>
                <a:latin typeface="Arial" pitchFamily="34" charset="0"/>
                <a:cs typeface="Arial" pitchFamily="34" charset="0"/>
              </a:rPr>
              <a:t>     A calorie is the amount of energy required to raise one degree, the temperature of one gram of water</a:t>
            </a:r>
            <a:endParaRPr lang="es-ES" sz="2000" b="1" dirty="0">
              <a:solidFill>
                <a:schemeClr val="accent5">
                  <a:lumMod val="75000"/>
                </a:schemeClr>
              </a:solidFill>
              <a:latin typeface="Arial" pitchFamily="34" charset="0"/>
              <a:cs typeface="Arial" pitchFamily="34" charset="0"/>
            </a:endParaRPr>
          </a:p>
        </p:txBody>
      </p:sp>
      <p:sp>
        <p:nvSpPr>
          <p:cNvPr id="9" name="8 CuadroTexto"/>
          <p:cNvSpPr txBox="1"/>
          <p:nvPr/>
        </p:nvSpPr>
        <p:spPr>
          <a:xfrm>
            <a:off x="71438" y="5221288"/>
            <a:ext cx="3429000" cy="708025"/>
          </a:xfrm>
          <a:prstGeom prst="rect">
            <a:avLst/>
          </a:prstGeom>
          <a:noFill/>
        </p:spPr>
        <p:txBody>
          <a:bodyPr>
            <a:spAutoFit/>
          </a:bodyPr>
          <a:lstStyle/>
          <a:p>
            <a:pPr>
              <a:defRPr/>
            </a:pPr>
            <a:r>
              <a:rPr lang="es-ES" sz="4000" dirty="0">
                <a:solidFill>
                  <a:schemeClr val="accent5">
                    <a:lumMod val="75000"/>
                  </a:schemeClr>
                </a:solidFill>
              </a:rPr>
              <a:t>1 cal = 4,18 J</a:t>
            </a:r>
          </a:p>
        </p:txBody>
      </p:sp>
      <p:sp>
        <p:nvSpPr>
          <p:cNvPr id="8" name="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Kinetic energy</a:t>
            </a:r>
          </a:p>
        </p:txBody>
      </p:sp>
      <p:sp>
        <p:nvSpPr>
          <p:cNvPr id="8195" name="3 Rectángulo"/>
          <p:cNvSpPr>
            <a:spLocks noChangeArrowheads="1"/>
          </p:cNvSpPr>
          <p:nvPr/>
        </p:nvSpPr>
        <p:spPr bwMode="auto">
          <a:xfrm>
            <a:off x="0" y="714375"/>
            <a:ext cx="9144000" cy="461963"/>
          </a:xfrm>
          <a:prstGeom prst="rect">
            <a:avLst/>
          </a:prstGeom>
          <a:noFill/>
          <a:ln w="9525">
            <a:noFill/>
            <a:miter lim="800000"/>
            <a:headEnd/>
            <a:tailEnd/>
          </a:ln>
        </p:spPr>
        <p:txBody>
          <a:bodyPr>
            <a:spAutoFit/>
          </a:bodyPr>
          <a:lstStyle/>
          <a:p>
            <a:pPr algn="just"/>
            <a:r>
              <a:rPr lang="en-US" sz="2400"/>
              <a:t>The kinetic energy is the energy that objects in motion have.</a:t>
            </a:r>
            <a:endParaRPr lang="es-ES" sz="2400"/>
          </a:p>
        </p:txBody>
      </p:sp>
      <p:sp>
        <p:nvSpPr>
          <p:cNvPr id="819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8197" name="Rectangle 3"/>
          <p:cNvSpPr>
            <a:spLocks noChangeArrowheads="1"/>
          </p:cNvSpPr>
          <p:nvPr/>
        </p:nvSpPr>
        <p:spPr bwMode="auto">
          <a:xfrm>
            <a:off x="0" y="771525"/>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8198" name="78 Rectángulo"/>
          <p:cNvSpPr>
            <a:spLocks noChangeArrowheads="1"/>
          </p:cNvSpPr>
          <p:nvPr/>
        </p:nvSpPr>
        <p:spPr bwMode="auto">
          <a:xfrm>
            <a:off x="1244600" y="3000375"/>
            <a:ext cx="2898775" cy="369888"/>
          </a:xfrm>
          <a:prstGeom prst="rect">
            <a:avLst/>
          </a:prstGeom>
          <a:noFill/>
          <a:ln w="9525">
            <a:noFill/>
            <a:miter lim="800000"/>
            <a:headEnd/>
            <a:tailEnd/>
          </a:ln>
        </p:spPr>
        <p:txBody>
          <a:bodyPr>
            <a:spAutoFit/>
          </a:bodyPr>
          <a:lstStyle/>
          <a:p>
            <a:r>
              <a:rPr lang="es-ES" baseline="-30000">
                <a:cs typeface="Times New Roman" pitchFamily="18" charset="0"/>
              </a:rPr>
              <a:t>                     </a:t>
            </a:r>
            <a:endParaRPr lang="es-ES"/>
          </a:p>
        </p:txBody>
      </p:sp>
      <p:sp>
        <p:nvSpPr>
          <p:cNvPr id="8199" name="78 Rectángulo"/>
          <p:cNvSpPr>
            <a:spLocks noChangeArrowheads="1"/>
          </p:cNvSpPr>
          <p:nvPr/>
        </p:nvSpPr>
        <p:spPr bwMode="auto">
          <a:xfrm>
            <a:off x="1244600" y="4071938"/>
            <a:ext cx="184150" cy="368300"/>
          </a:xfrm>
          <a:prstGeom prst="rect">
            <a:avLst/>
          </a:prstGeom>
          <a:noFill/>
          <a:ln w="9525">
            <a:noFill/>
            <a:miter lim="800000"/>
            <a:headEnd/>
            <a:tailEnd/>
          </a:ln>
        </p:spPr>
        <p:txBody>
          <a:bodyPr wrap="none">
            <a:spAutoFit/>
          </a:bodyPr>
          <a:lstStyle/>
          <a:p>
            <a:endParaRPr lang="es-ES"/>
          </a:p>
        </p:txBody>
      </p:sp>
      <p:grpSp>
        <p:nvGrpSpPr>
          <p:cNvPr id="8200" name="36 Grupo"/>
          <p:cNvGrpSpPr>
            <a:grpSpLocks/>
          </p:cNvGrpSpPr>
          <p:nvPr/>
        </p:nvGrpSpPr>
        <p:grpSpPr bwMode="auto">
          <a:xfrm>
            <a:off x="71438" y="1214438"/>
            <a:ext cx="9001125" cy="2771775"/>
            <a:chOff x="71406" y="1514291"/>
            <a:chExt cx="9001156" cy="2771965"/>
          </a:xfrm>
        </p:grpSpPr>
        <p:sp>
          <p:nvSpPr>
            <p:cNvPr id="5" name="4 CuadroTexto"/>
            <p:cNvSpPr txBox="1"/>
            <p:nvPr/>
          </p:nvSpPr>
          <p:spPr>
            <a:xfrm>
              <a:off x="71406" y="2425578"/>
              <a:ext cx="3143261" cy="646156"/>
            </a:xfrm>
            <a:prstGeom prst="rect">
              <a:avLst/>
            </a:prstGeom>
            <a:noFill/>
            <a:ln>
              <a:solidFill>
                <a:schemeClr val="accent6">
                  <a:lumMod val="75000"/>
                </a:schemeClr>
              </a:solidFill>
            </a:ln>
          </p:spPr>
          <p:txBody>
            <a:bodyPr>
              <a:spAutoFit/>
            </a:bodyPr>
            <a:lstStyle/>
            <a:p>
              <a:pPr algn="just">
                <a:defRPr/>
              </a:pPr>
              <a:r>
                <a:rPr lang="es-ES" dirty="0"/>
                <a:t>The kinetic energy depends on mass and velocity.  </a:t>
              </a:r>
            </a:p>
          </p:txBody>
        </p:sp>
        <p:sp>
          <p:nvSpPr>
            <p:cNvPr id="7" name="6 Rectángulo"/>
            <p:cNvSpPr/>
            <p:nvPr/>
          </p:nvSpPr>
          <p:spPr>
            <a:xfrm>
              <a:off x="3500418" y="1514291"/>
              <a:ext cx="5572144" cy="1200232"/>
            </a:xfrm>
            <a:prstGeom prst="rect">
              <a:avLst/>
            </a:prstGeom>
            <a:ln>
              <a:solidFill>
                <a:schemeClr val="accent6">
                  <a:lumMod val="75000"/>
                </a:schemeClr>
              </a:solidFill>
            </a:ln>
          </p:spPr>
          <p:txBody>
            <a:bodyPr>
              <a:spAutoFit/>
            </a:bodyPr>
            <a:lstStyle/>
            <a:p>
              <a:pPr algn="just">
                <a:defRPr/>
              </a:pPr>
              <a:r>
                <a:rPr lang="en-US" dirty="0"/>
                <a:t>The kinetic energy of a car that moves at 100 km/h is less than the kinetic energy of a lorry that moves at the same speed due to its capacity to produce changes is lower. </a:t>
              </a:r>
              <a:endParaRPr lang="es-ES" dirty="0"/>
            </a:p>
          </p:txBody>
        </p:sp>
        <p:sp>
          <p:nvSpPr>
            <p:cNvPr id="8" name="7 Rectángulo"/>
            <p:cNvSpPr/>
            <p:nvPr/>
          </p:nvSpPr>
          <p:spPr>
            <a:xfrm>
              <a:off x="3500418" y="3362268"/>
              <a:ext cx="5572144" cy="923988"/>
            </a:xfrm>
            <a:prstGeom prst="rect">
              <a:avLst/>
            </a:prstGeom>
            <a:ln>
              <a:solidFill>
                <a:schemeClr val="accent6">
                  <a:lumMod val="75000"/>
                </a:schemeClr>
              </a:solidFill>
            </a:ln>
          </p:spPr>
          <p:txBody>
            <a:bodyPr>
              <a:spAutoFit/>
            </a:bodyPr>
            <a:lstStyle/>
            <a:p>
              <a:pPr algn="just">
                <a:defRPr/>
              </a:pPr>
              <a:r>
                <a:rPr lang="en-US" dirty="0"/>
                <a:t>The kinetic energy of a car is greater when it moves at 100 km/h than when it moves at 50 km/h due to its capacity to produce changes is greater.</a:t>
              </a:r>
              <a:endParaRPr lang="es-ES" dirty="0"/>
            </a:p>
          </p:txBody>
        </p:sp>
        <p:cxnSp>
          <p:nvCxnSpPr>
            <p:cNvPr id="30" name="29 Conector recto"/>
            <p:cNvCxnSpPr/>
            <p:nvPr/>
          </p:nvCxnSpPr>
          <p:spPr>
            <a:xfrm rot="5400000" flipH="1" flipV="1">
              <a:off x="2464549" y="2107263"/>
              <a:ext cx="64298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2786040" y="1785772"/>
              <a:ext cx="714377" cy="15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flipH="1" flipV="1">
              <a:off x="2464549" y="3393226"/>
              <a:ext cx="64298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2786040" y="3713129"/>
              <a:ext cx="714377" cy="15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201" name="32 Grupo"/>
          <p:cNvGrpSpPr>
            <a:grpSpLocks/>
          </p:cNvGrpSpPr>
          <p:nvPr/>
        </p:nvGrpSpPr>
        <p:grpSpPr bwMode="auto">
          <a:xfrm>
            <a:off x="71438" y="4071938"/>
            <a:ext cx="9001125" cy="731837"/>
            <a:chOff x="71438" y="4071938"/>
            <a:chExt cx="9001125" cy="731837"/>
          </a:xfrm>
        </p:grpSpPr>
        <p:sp>
          <p:nvSpPr>
            <p:cNvPr id="31" name="30 Rectángulo"/>
            <p:cNvSpPr/>
            <p:nvPr/>
          </p:nvSpPr>
          <p:spPr>
            <a:xfrm>
              <a:off x="6072188" y="4071938"/>
              <a:ext cx="2286000" cy="714375"/>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nvGrpSpPr>
            <p:cNvPr id="8205" name="49 Grupo"/>
            <p:cNvGrpSpPr>
              <a:grpSpLocks/>
            </p:cNvGrpSpPr>
            <p:nvPr/>
          </p:nvGrpSpPr>
          <p:grpSpPr bwMode="auto">
            <a:xfrm>
              <a:off x="71438" y="4071938"/>
              <a:ext cx="9001125" cy="731837"/>
              <a:chOff x="142844" y="4429144"/>
              <a:chExt cx="9001156" cy="731844"/>
            </a:xfrm>
          </p:grpSpPr>
          <p:sp>
            <p:nvSpPr>
              <p:cNvPr id="8206" name="9 Rectángulo"/>
              <p:cNvSpPr>
                <a:spLocks noChangeArrowheads="1"/>
              </p:cNvSpPr>
              <p:nvPr/>
            </p:nvSpPr>
            <p:spPr bwMode="auto">
              <a:xfrm>
                <a:off x="142844" y="4572008"/>
                <a:ext cx="9001156" cy="369332"/>
              </a:xfrm>
              <a:prstGeom prst="rect">
                <a:avLst/>
              </a:prstGeom>
              <a:noFill/>
              <a:ln w="9525">
                <a:noFill/>
                <a:miter lim="800000"/>
                <a:headEnd/>
                <a:tailEnd/>
              </a:ln>
            </p:spPr>
            <p:txBody>
              <a:bodyPr>
                <a:spAutoFit/>
              </a:bodyPr>
              <a:lstStyle/>
              <a:p>
                <a:r>
                  <a:rPr lang="en-US"/>
                  <a:t>The mathematical expression of the kinetic energy is:</a:t>
                </a:r>
              </a:p>
            </p:txBody>
          </p:sp>
          <p:grpSp>
            <p:nvGrpSpPr>
              <p:cNvPr id="8207" name="38 Grupo"/>
              <p:cNvGrpSpPr>
                <a:grpSpLocks/>
              </p:cNvGrpSpPr>
              <p:nvPr/>
            </p:nvGrpSpPr>
            <p:grpSpPr bwMode="auto">
              <a:xfrm>
                <a:off x="5714988" y="4429144"/>
                <a:ext cx="2714660" cy="731844"/>
                <a:chOff x="6572244" y="5143524"/>
                <a:chExt cx="2714660" cy="731844"/>
              </a:xfrm>
            </p:grpSpPr>
            <p:sp>
              <p:nvSpPr>
                <p:cNvPr id="40" name="39 CuadroTexto"/>
                <p:cNvSpPr txBox="1"/>
                <p:nvPr/>
              </p:nvSpPr>
              <p:spPr>
                <a:xfrm>
                  <a:off x="8072436" y="5143524"/>
                  <a:ext cx="500065" cy="369891"/>
                </a:xfrm>
                <a:prstGeom prst="rect">
                  <a:avLst/>
                </a:prstGeom>
                <a:noFill/>
              </p:spPr>
              <p:txBody>
                <a:bodyPr>
                  <a:spAutoFit/>
                </a:bodyPr>
                <a:lstStyle/>
                <a:p>
                  <a:pPr>
                    <a:defRPr/>
                  </a:pPr>
                  <a:r>
                    <a:rPr lang="es-ES" b="1" dirty="0">
                      <a:solidFill>
                        <a:schemeClr val="accent6">
                          <a:lumMod val="50000"/>
                        </a:schemeClr>
                      </a:solidFill>
                      <a:latin typeface="Arial" pitchFamily="34" charset="0"/>
                      <a:cs typeface="Arial" pitchFamily="34" charset="0"/>
                    </a:rPr>
                    <a:t>1</a:t>
                  </a:r>
                </a:p>
              </p:txBody>
            </p:sp>
            <p:grpSp>
              <p:nvGrpSpPr>
                <p:cNvPr id="8209" name="26 Grupo"/>
                <p:cNvGrpSpPr>
                  <a:grpSpLocks/>
                </p:cNvGrpSpPr>
                <p:nvPr/>
              </p:nvGrpSpPr>
              <p:grpSpPr bwMode="auto">
                <a:xfrm>
                  <a:off x="6572244" y="5214967"/>
                  <a:ext cx="2714660" cy="660401"/>
                  <a:chOff x="6572244" y="5209603"/>
                  <a:chExt cx="2714660" cy="660401"/>
                </a:xfrm>
              </p:grpSpPr>
              <p:grpSp>
                <p:nvGrpSpPr>
                  <p:cNvPr id="8210" name="10 Grupo"/>
                  <p:cNvGrpSpPr>
                    <a:grpSpLocks/>
                  </p:cNvGrpSpPr>
                  <p:nvPr/>
                </p:nvGrpSpPr>
                <p:grpSpPr bwMode="auto">
                  <a:xfrm>
                    <a:off x="6572244" y="5214962"/>
                    <a:ext cx="2714660" cy="655042"/>
                    <a:chOff x="6572244" y="2618910"/>
                    <a:chExt cx="2714660" cy="655042"/>
                  </a:xfrm>
                </p:grpSpPr>
                <p:sp>
                  <p:nvSpPr>
                    <p:cNvPr id="44" name="43 CuadroTexto"/>
                    <p:cNvSpPr txBox="1"/>
                    <p:nvPr/>
                  </p:nvSpPr>
                  <p:spPr>
                    <a:xfrm>
                      <a:off x="8429648" y="2618910"/>
                      <a:ext cx="857256" cy="396004"/>
                    </a:xfrm>
                    <a:prstGeom prst="rect">
                      <a:avLst/>
                    </a:prstGeom>
                    <a:noFill/>
                    <a:ln>
                      <a:noFill/>
                    </a:ln>
                  </p:spPr>
                  <p:txBody>
                    <a:bodyPr>
                      <a:spAutoFit/>
                    </a:bodyPr>
                    <a:lstStyle/>
                    <a:p>
                      <a:pPr>
                        <a:defRPr/>
                      </a:pPr>
                      <a:r>
                        <a:rPr lang="es-ES" b="1" dirty="0">
                          <a:solidFill>
                            <a:schemeClr val="accent6">
                              <a:lumMod val="50000"/>
                            </a:schemeClr>
                          </a:solidFill>
                          <a:latin typeface="Arial" pitchFamily="34" charset="0"/>
                          <a:cs typeface="Arial" pitchFamily="34" charset="0"/>
                        </a:rPr>
                        <a:t>m v</a:t>
                      </a:r>
                      <a:r>
                        <a:rPr lang="es-ES" b="1" baseline="30000" dirty="0">
                          <a:solidFill>
                            <a:schemeClr val="accent6">
                              <a:lumMod val="50000"/>
                            </a:schemeClr>
                          </a:solidFill>
                          <a:latin typeface="Arial" pitchFamily="34" charset="0"/>
                          <a:ea typeface="Times New Roman" pitchFamily="18" charset="0"/>
                          <a:cs typeface="Arial" pitchFamily="34" charset="0"/>
                        </a:rPr>
                        <a:t>2 </a:t>
                      </a:r>
                      <a:endParaRPr lang="es-ES" b="1" dirty="0">
                        <a:ln>
                          <a:solidFill>
                            <a:sysClr val="windowText" lastClr="000000"/>
                          </a:solidFill>
                        </a:ln>
                        <a:solidFill>
                          <a:schemeClr val="accent6">
                            <a:lumMod val="50000"/>
                          </a:schemeClr>
                        </a:solidFill>
                        <a:latin typeface="Arial" pitchFamily="34" charset="0"/>
                        <a:ea typeface="Times New Roman"/>
                        <a:cs typeface="Arial" pitchFamily="34" charset="0"/>
                      </a:endParaRPr>
                    </a:p>
                    <a:p>
                      <a:pPr>
                        <a:defRPr/>
                      </a:pPr>
                      <a:endParaRPr lang="es-ES" b="1" dirty="0">
                        <a:solidFill>
                          <a:schemeClr val="accent6">
                            <a:lumMod val="50000"/>
                          </a:schemeClr>
                        </a:solidFill>
                        <a:latin typeface="Arial" pitchFamily="34" charset="0"/>
                        <a:cs typeface="Arial" pitchFamily="34" charset="0"/>
                      </a:endParaRPr>
                    </a:p>
                    <a:p>
                      <a:pPr>
                        <a:defRPr/>
                      </a:pPr>
                      <a:endParaRPr lang="es-ES" b="1" dirty="0">
                        <a:solidFill>
                          <a:schemeClr val="accent6">
                            <a:lumMod val="50000"/>
                          </a:schemeClr>
                        </a:solidFill>
                        <a:latin typeface="Arial" pitchFamily="34" charset="0"/>
                        <a:cs typeface="Arial" pitchFamily="34" charset="0"/>
                      </a:endParaRPr>
                    </a:p>
                  </p:txBody>
                </p:sp>
                <p:grpSp>
                  <p:nvGrpSpPr>
                    <p:cNvPr id="8213" name="29 Grupo"/>
                    <p:cNvGrpSpPr>
                      <a:grpSpLocks/>
                    </p:cNvGrpSpPr>
                    <p:nvPr/>
                  </p:nvGrpSpPr>
                  <p:grpSpPr bwMode="auto">
                    <a:xfrm>
                      <a:off x="6572244" y="2642109"/>
                      <a:ext cx="2000274" cy="631843"/>
                      <a:chOff x="6572244" y="2642109"/>
                      <a:chExt cx="2000274" cy="631843"/>
                    </a:xfrm>
                  </p:grpSpPr>
                  <p:sp>
                    <p:nvSpPr>
                      <p:cNvPr id="46" name="45 Igual que"/>
                      <p:cNvSpPr/>
                      <p:nvPr/>
                    </p:nvSpPr>
                    <p:spPr>
                      <a:xfrm>
                        <a:off x="7643810" y="2713560"/>
                        <a:ext cx="285751" cy="285753"/>
                      </a:xfrm>
                      <a:prstGeom prst="mathEqual">
                        <a:avLst>
                          <a:gd name="adj1" fmla="val 0"/>
                          <a:gd name="adj2" fmla="val 15313"/>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accent6">
                              <a:lumMod val="50000"/>
                            </a:schemeClr>
                          </a:solidFill>
                          <a:latin typeface="Arial" pitchFamily="34" charset="0"/>
                          <a:cs typeface="Arial" pitchFamily="34" charset="0"/>
                        </a:endParaRPr>
                      </a:p>
                    </p:txBody>
                  </p:sp>
                  <p:sp>
                    <p:nvSpPr>
                      <p:cNvPr id="47" name="46 CuadroTexto"/>
                      <p:cNvSpPr txBox="1"/>
                      <p:nvPr/>
                    </p:nvSpPr>
                    <p:spPr>
                      <a:xfrm>
                        <a:off x="6572244" y="2642121"/>
                        <a:ext cx="571502" cy="369892"/>
                      </a:xfrm>
                      <a:prstGeom prst="rect">
                        <a:avLst/>
                      </a:prstGeom>
                      <a:noFill/>
                    </p:spPr>
                    <p:txBody>
                      <a:bodyPr>
                        <a:spAutoFit/>
                      </a:bodyPr>
                      <a:lstStyle/>
                      <a:p>
                        <a:pPr>
                          <a:defRPr/>
                        </a:pPr>
                        <a:endParaRPr lang="es-ES" b="1" dirty="0">
                          <a:solidFill>
                            <a:schemeClr val="accent6">
                              <a:lumMod val="50000"/>
                            </a:schemeClr>
                          </a:solidFill>
                          <a:latin typeface="Arial" pitchFamily="34" charset="0"/>
                          <a:cs typeface="Arial" pitchFamily="34" charset="0"/>
                        </a:endParaRPr>
                      </a:p>
                    </p:txBody>
                  </p:sp>
                  <p:sp>
                    <p:nvSpPr>
                      <p:cNvPr id="48" name="47 Menos"/>
                      <p:cNvSpPr/>
                      <p:nvPr/>
                    </p:nvSpPr>
                    <p:spPr>
                      <a:xfrm>
                        <a:off x="8034336" y="2856436"/>
                        <a:ext cx="395289" cy="46037"/>
                      </a:xfrm>
                      <a:prstGeom prst="mathMinus">
                        <a:avLst/>
                      </a:prstGeom>
                      <a:solidFill>
                        <a:schemeClr val="accent5">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accent6">
                              <a:lumMod val="50000"/>
                            </a:schemeClr>
                          </a:solidFill>
                          <a:latin typeface="Arial" pitchFamily="34" charset="0"/>
                          <a:cs typeface="Arial" pitchFamily="34" charset="0"/>
                        </a:endParaRPr>
                      </a:p>
                    </p:txBody>
                  </p:sp>
                  <p:sp>
                    <p:nvSpPr>
                      <p:cNvPr id="49" name="48 CuadroTexto"/>
                      <p:cNvSpPr txBox="1"/>
                      <p:nvPr/>
                    </p:nvSpPr>
                    <p:spPr>
                      <a:xfrm>
                        <a:off x="8072436" y="2904061"/>
                        <a:ext cx="500065" cy="369891"/>
                      </a:xfrm>
                      <a:prstGeom prst="rect">
                        <a:avLst/>
                      </a:prstGeom>
                      <a:noFill/>
                    </p:spPr>
                    <p:txBody>
                      <a:bodyPr>
                        <a:spAutoFit/>
                      </a:bodyPr>
                      <a:lstStyle/>
                      <a:p>
                        <a:pPr>
                          <a:defRPr/>
                        </a:pPr>
                        <a:r>
                          <a:rPr lang="es-ES" b="1" dirty="0">
                            <a:solidFill>
                              <a:schemeClr val="accent6">
                                <a:lumMod val="50000"/>
                              </a:schemeClr>
                            </a:solidFill>
                            <a:latin typeface="Arial" pitchFamily="34" charset="0"/>
                            <a:cs typeface="Arial" pitchFamily="34" charset="0"/>
                          </a:rPr>
                          <a:t>2</a:t>
                        </a:r>
                      </a:p>
                    </p:txBody>
                  </p:sp>
                </p:grpSp>
              </p:grpSp>
              <p:sp>
                <p:nvSpPr>
                  <p:cNvPr id="43" name="42 Rectángulo"/>
                  <p:cNvSpPr/>
                  <p:nvPr/>
                </p:nvSpPr>
                <p:spPr>
                  <a:xfrm>
                    <a:off x="7219946" y="5209598"/>
                    <a:ext cx="423863" cy="369891"/>
                  </a:xfrm>
                  <a:prstGeom prst="rect">
                    <a:avLst/>
                  </a:prstGeom>
                </p:spPr>
                <p:txBody>
                  <a:bodyPr wrap="none">
                    <a:spAutoFit/>
                  </a:bodyPr>
                  <a:lstStyle/>
                  <a:p>
                    <a:pPr>
                      <a:defRPr/>
                    </a:pPr>
                    <a:r>
                      <a:rPr lang="es-ES" b="1" dirty="0">
                        <a:solidFill>
                          <a:schemeClr val="accent6">
                            <a:lumMod val="50000"/>
                          </a:schemeClr>
                        </a:solidFill>
                        <a:latin typeface="Arial" pitchFamily="34" charset="0"/>
                        <a:cs typeface="Arial" pitchFamily="34" charset="0"/>
                      </a:rPr>
                      <a:t>E</a:t>
                    </a:r>
                    <a:r>
                      <a:rPr lang="es-ES" b="1" baseline="-30000" dirty="0">
                        <a:solidFill>
                          <a:schemeClr val="accent6">
                            <a:lumMod val="50000"/>
                          </a:schemeClr>
                        </a:solidFill>
                        <a:latin typeface="Arial" pitchFamily="34" charset="0"/>
                        <a:cs typeface="Arial" pitchFamily="34" charset="0"/>
                      </a:rPr>
                      <a:t>k</a:t>
                    </a:r>
                    <a:endParaRPr lang="es-ES" b="1" dirty="0">
                      <a:solidFill>
                        <a:schemeClr val="accent6">
                          <a:lumMod val="50000"/>
                        </a:schemeClr>
                      </a:solidFill>
                      <a:latin typeface="Arial" pitchFamily="34" charset="0"/>
                      <a:cs typeface="Arial" pitchFamily="34" charset="0"/>
                    </a:endParaRPr>
                  </a:p>
                </p:txBody>
              </p:sp>
            </p:grpSp>
          </p:grpSp>
        </p:grpSp>
      </p:grpSp>
      <p:sp>
        <p:nvSpPr>
          <p:cNvPr id="51" name="50 Llamada de nube"/>
          <p:cNvSpPr/>
          <p:nvPr/>
        </p:nvSpPr>
        <p:spPr>
          <a:xfrm>
            <a:off x="1133475" y="4603750"/>
            <a:ext cx="4224338" cy="1897063"/>
          </a:xfrm>
          <a:prstGeom prst="cloudCallou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1600" b="1" dirty="0">
                <a:solidFill>
                  <a:schemeClr val="accent6">
                    <a:lumMod val="50000"/>
                  </a:schemeClr>
                </a:solidFill>
                <a:latin typeface="Arial" pitchFamily="34" charset="0"/>
                <a:cs typeface="Arial" pitchFamily="34" charset="0"/>
              </a:rPr>
              <a:t>In this expression, the mass has to be measured in kg and the speed in m/s and  the resulting kinetic energy will be in joules</a:t>
            </a:r>
          </a:p>
        </p:txBody>
      </p:sp>
      <p:sp>
        <p:nvSpPr>
          <p:cNvPr id="33" name="32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Gravitational potential energy</a:t>
            </a:r>
          </a:p>
        </p:txBody>
      </p:sp>
      <p:sp>
        <p:nvSpPr>
          <p:cNvPr id="4" name="3 CuadroTexto"/>
          <p:cNvSpPr txBox="1"/>
          <p:nvPr/>
        </p:nvSpPr>
        <p:spPr>
          <a:xfrm>
            <a:off x="71438" y="1643063"/>
            <a:ext cx="8999537" cy="2308225"/>
          </a:xfrm>
          <a:prstGeom prst="rect">
            <a:avLst/>
          </a:prstGeom>
          <a:noFill/>
          <a:ln>
            <a:solidFill>
              <a:schemeClr val="accent6">
                <a:lumMod val="75000"/>
              </a:schemeClr>
            </a:solidFill>
          </a:ln>
        </p:spPr>
        <p:txBody>
          <a:bodyPr>
            <a:spAutoFit/>
          </a:bodyPr>
          <a:lstStyle/>
          <a:p>
            <a:pPr algn="just">
              <a:defRPr/>
            </a:pPr>
            <a:r>
              <a:rPr lang="es-ES" dirty="0"/>
              <a:t>The gravitational potential energy depends on weight and height.</a:t>
            </a:r>
            <a:r>
              <a:rPr lang="en-US" dirty="0"/>
              <a:t> Unlike mass, an object’s weight depends on its location.</a:t>
            </a:r>
            <a:r>
              <a:rPr lang="es-ES" dirty="0"/>
              <a:t> </a:t>
            </a:r>
          </a:p>
          <a:p>
            <a:pPr algn="just">
              <a:defRPr/>
            </a:pPr>
            <a:r>
              <a:rPr lang="es-ES" dirty="0"/>
              <a:t>The weight of an object can be calculated by means of the expression:  </a:t>
            </a:r>
          </a:p>
          <a:p>
            <a:pPr algn="just">
              <a:defRPr/>
            </a:pPr>
            <a:endParaRPr lang="es-ES" dirty="0"/>
          </a:p>
          <a:p>
            <a:pPr algn="just">
              <a:defRPr/>
            </a:pPr>
            <a:r>
              <a:rPr lang="es-ES" dirty="0"/>
              <a:t>                                                 </a:t>
            </a:r>
            <a:r>
              <a:rPr lang="es-ES" dirty="0">
                <a:solidFill>
                  <a:schemeClr val="accent6">
                    <a:lumMod val="50000"/>
                  </a:schemeClr>
                </a:solidFill>
              </a:rPr>
              <a:t>Weight = mass x </a:t>
            </a:r>
            <a:r>
              <a:rPr lang="es-ES" b="1" dirty="0">
                <a:solidFill>
                  <a:schemeClr val="accent6">
                    <a:lumMod val="50000"/>
                  </a:schemeClr>
                </a:solidFill>
              </a:rPr>
              <a:t>g</a:t>
            </a:r>
          </a:p>
          <a:p>
            <a:pPr algn="just">
              <a:defRPr/>
            </a:pPr>
            <a:endParaRPr lang="es-ES" b="1" dirty="0">
              <a:solidFill>
                <a:schemeClr val="accent6">
                  <a:lumMod val="50000"/>
                </a:schemeClr>
              </a:solidFill>
            </a:endParaRPr>
          </a:p>
          <a:p>
            <a:pPr algn="just">
              <a:defRPr/>
            </a:pPr>
            <a:r>
              <a:rPr lang="en-GB" dirty="0">
                <a:latin typeface="Arial" pitchFamily="34" charset="0"/>
                <a:ea typeface="Arial" pitchFamily="34" charset="0"/>
                <a:cs typeface="Times New Roman" pitchFamily="18" charset="0"/>
              </a:rPr>
              <a:t>Where </a:t>
            </a:r>
            <a:r>
              <a:rPr lang="en-GB" b="1" dirty="0">
                <a:solidFill>
                  <a:schemeClr val="accent6">
                    <a:lumMod val="50000"/>
                  </a:schemeClr>
                </a:solidFill>
                <a:latin typeface="Arial" pitchFamily="34" charset="0"/>
                <a:ea typeface="Arial" pitchFamily="34" charset="0"/>
                <a:cs typeface="Times New Roman" pitchFamily="18" charset="0"/>
              </a:rPr>
              <a:t>g</a:t>
            </a:r>
            <a:r>
              <a:rPr lang="en-GB" dirty="0">
                <a:latin typeface="Arial" pitchFamily="34" charset="0"/>
                <a:ea typeface="Arial" pitchFamily="34" charset="0"/>
                <a:cs typeface="Times New Roman" pitchFamily="18" charset="0"/>
              </a:rPr>
              <a:t> is the </a:t>
            </a:r>
            <a:r>
              <a:rPr lang="en-GB" b="1" dirty="0">
                <a:solidFill>
                  <a:schemeClr val="accent6">
                    <a:lumMod val="50000"/>
                  </a:schemeClr>
                </a:solidFill>
                <a:latin typeface="Arial" pitchFamily="34" charset="0"/>
                <a:ea typeface="Arial" pitchFamily="34" charset="0"/>
                <a:cs typeface="Times New Roman" pitchFamily="18" charset="0"/>
              </a:rPr>
              <a:t>gravity acceleration</a:t>
            </a:r>
            <a:r>
              <a:rPr lang="en-GB" dirty="0">
                <a:latin typeface="Arial" pitchFamily="34" charset="0"/>
                <a:ea typeface="Arial" pitchFamily="34" charset="0"/>
                <a:cs typeface="Times New Roman" pitchFamily="18" charset="0"/>
              </a:rPr>
              <a:t> whose value is 9,8 m/s</a:t>
            </a:r>
            <a:r>
              <a:rPr lang="en-GB" baseline="30000" dirty="0">
                <a:latin typeface="Arial" pitchFamily="34" charset="0"/>
                <a:ea typeface="Arial" pitchFamily="34" charset="0"/>
                <a:cs typeface="Times New Roman" pitchFamily="18" charset="0"/>
              </a:rPr>
              <a:t>2</a:t>
            </a:r>
            <a:r>
              <a:rPr lang="en-GB" dirty="0">
                <a:latin typeface="Arial" pitchFamily="34" charset="0"/>
                <a:ea typeface="Arial" pitchFamily="34" charset="0"/>
                <a:cs typeface="Times New Roman" pitchFamily="18" charset="0"/>
              </a:rPr>
              <a:t> on Earth, but it is lower on the Moon.</a:t>
            </a:r>
            <a:endParaRPr lang="es-ES" b="1" dirty="0">
              <a:solidFill>
                <a:schemeClr val="accent6">
                  <a:lumMod val="50000"/>
                </a:schemeClr>
              </a:solidFill>
            </a:endParaRPr>
          </a:p>
        </p:txBody>
      </p:sp>
      <p:sp>
        <p:nvSpPr>
          <p:cNvPr id="9220" name="10 Rectángulo"/>
          <p:cNvSpPr>
            <a:spLocks noChangeArrowheads="1"/>
          </p:cNvSpPr>
          <p:nvPr/>
        </p:nvSpPr>
        <p:spPr bwMode="auto">
          <a:xfrm>
            <a:off x="0" y="714375"/>
            <a:ext cx="9144000" cy="830263"/>
          </a:xfrm>
          <a:prstGeom prst="rect">
            <a:avLst/>
          </a:prstGeom>
          <a:noFill/>
          <a:ln w="9525">
            <a:noFill/>
            <a:miter lim="800000"/>
            <a:headEnd/>
            <a:tailEnd/>
          </a:ln>
        </p:spPr>
        <p:txBody>
          <a:bodyPr>
            <a:spAutoFit/>
          </a:bodyPr>
          <a:lstStyle/>
          <a:p>
            <a:pPr algn="just"/>
            <a:r>
              <a:rPr lang="en-US" sz="2400"/>
              <a:t>The gravitational potential energy is the energy that an object has due to its position.</a:t>
            </a:r>
            <a:endParaRPr lang="es-ES" sz="2400"/>
          </a:p>
        </p:txBody>
      </p:sp>
      <p:grpSp>
        <p:nvGrpSpPr>
          <p:cNvPr id="9221" name="39 Grupo"/>
          <p:cNvGrpSpPr>
            <a:grpSpLocks/>
          </p:cNvGrpSpPr>
          <p:nvPr/>
        </p:nvGrpSpPr>
        <p:grpSpPr bwMode="auto">
          <a:xfrm>
            <a:off x="71438" y="4000500"/>
            <a:ext cx="9001125" cy="714375"/>
            <a:chOff x="71438" y="4000504"/>
            <a:chExt cx="9001125" cy="714380"/>
          </a:xfrm>
        </p:grpSpPr>
        <p:sp>
          <p:nvSpPr>
            <p:cNvPr id="38" name="37 Rectángulo"/>
            <p:cNvSpPr/>
            <p:nvPr/>
          </p:nvSpPr>
          <p:spPr>
            <a:xfrm>
              <a:off x="7215188" y="4000504"/>
              <a:ext cx="1571625" cy="71438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pSp>
          <p:nvGrpSpPr>
            <p:cNvPr id="9226" name="49 Grupo"/>
            <p:cNvGrpSpPr>
              <a:grpSpLocks/>
            </p:cNvGrpSpPr>
            <p:nvPr/>
          </p:nvGrpSpPr>
          <p:grpSpPr bwMode="auto">
            <a:xfrm>
              <a:off x="71438" y="4143380"/>
              <a:ext cx="9001125" cy="440734"/>
              <a:chOff x="142844" y="4500600"/>
              <a:chExt cx="9001156" cy="440740"/>
            </a:xfrm>
          </p:grpSpPr>
          <p:sp>
            <p:nvSpPr>
              <p:cNvPr id="9227" name="9 Rectángulo"/>
              <p:cNvSpPr>
                <a:spLocks noChangeArrowheads="1"/>
              </p:cNvSpPr>
              <p:nvPr/>
            </p:nvSpPr>
            <p:spPr bwMode="auto">
              <a:xfrm>
                <a:off x="142844" y="4572008"/>
                <a:ext cx="9001156" cy="369332"/>
              </a:xfrm>
              <a:prstGeom prst="rect">
                <a:avLst/>
              </a:prstGeom>
              <a:noFill/>
              <a:ln w="9525">
                <a:noFill/>
                <a:miter lim="800000"/>
                <a:headEnd/>
                <a:tailEnd/>
              </a:ln>
            </p:spPr>
            <p:txBody>
              <a:bodyPr>
                <a:spAutoFit/>
              </a:bodyPr>
              <a:lstStyle/>
              <a:p>
                <a:r>
                  <a:rPr lang="en-US"/>
                  <a:t>The mathematical expression of the gravitational potential energy is:</a:t>
                </a:r>
              </a:p>
            </p:txBody>
          </p:sp>
          <p:grpSp>
            <p:nvGrpSpPr>
              <p:cNvPr id="9228" name="26 Grupo"/>
              <p:cNvGrpSpPr>
                <a:grpSpLocks/>
              </p:cNvGrpSpPr>
              <p:nvPr/>
            </p:nvGrpSpPr>
            <p:grpSpPr bwMode="auto">
              <a:xfrm>
                <a:off x="5714988" y="4500600"/>
                <a:ext cx="3214728" cy="432005"/>
                <a:chOff x="6572244" y="5209619"/>
                <a:chExt cx="3214728" cy="432005"/>
              </a:xfrm>
            </p:grpSpPr>
            <p:grpSp>
              <p:nvGrpSpPr>
                <p:cNvPr id="9229" name="10 Grupo"/>
                <p:cNvGrpSpPr>
                  <a:grpSpLocks/>
                </p:cNvGrpSpPr>
                <p:nvPr/>
              </p:nvGrpSpPr>
              <p:grpSpPr bwMode="auto">
                <a:xfrm>
                  <a:off x="6572244" y="5209619"/>
                  <a:ext cx="3214728" cy="432005"/>
                  <a:chOff x="6572244" y="2613567"/>
                  <a:chExt cx="3214728" cy="432005"/>
                </a:xfrm>
              </p:grpSpPr>
              <p:sp>
                <p:nvSpPr>
                  <p:cNvPr id="32" name="31 CuadroTexto"/>
                  <p:cNvSpPr txBox="1"/>
                  <p:nvPr/>
                </p:nvSpPr>
                <p:spPr>
                  <a:xfrm>
                    <a:off x="8929716" y="2613567"/>
                    <a:ext cx="857256" cy="432005"/>
                  </a:xfrm>
                  <a:prstGeom prst="rect">
                    <a:avLst/>
                  </a:prstGeom>
                  <a:noFill/>
                  <a:ln>
                    <a:noFill/>
                  </a:ln>
                </p:spPr>
                <p:txBody>
                  <a:bodyPr>
                    <a:spAutoFit/>
                  </a:bodyPr>
                  <a:lstStyle/>
                  <a:p>
                    <a:pPr>
                      <a:defRPr/>
                    </a:pPr>
                    <a:r>
                      <a:rPr lang="es-ES" b="1" dirty="0">
                        <a:solidFill>
                          <a:schemeClr val="accent6">
                            <a:lumMod val="50000"/>
                          </a:schemeClr>
                        </a:solidFill>
                        <a:latin typeface="Arial" pitchFamily="34" charset="0"/>
                        <a:cs typeface="Arial" pitchFamily="34" charset="0"/>
                      </a:rPr>
                      <a:t>mgh</a:t>
                    </a:r>
                    <a:r>
                      <a:rPr lang="es-ES" b="1" baseline="30000" dirty="0">
                        <a:solidFill>
                          <a:schemeClr val="accent6">
                            <a:lumMod val="50000"/>
                          </a:schemeClr>
                        </a:solidFill>
                        <a:latin typeface="Arial" pitchFamily="34" charset="0"/>
                        <a:ea typeface="Times New Roman" pitchFamily="18" charset="0"/>
                        <a:cs typeface="Arial" pitchFamily="34" charset="0"/>
                      </a:rPr>
                      <a:t> </a:t>
                    </a:r>
                    <a:endParaRPr lang="es-ES" b="1" dirty="0">
                      <a:ln>
                        <a:solidFill>
                          <a:sysClr val="windowText" lastClr="000000"/>
                        </a:solidFill>
                      </a:ln>
                      <a:solidFill>
                        <a:schemeClr val="accent6">
                          <a:lumMod val="50000"/>
                        </a:schemeClr>
                      </a:solidFill>
                      <a:latin typeface="Arial" pitchFamily="34" charset="0"/>
                      <a:ea typeface="Times New Roman"/>
                      <a:cs typeface="Arial" pitchFamily="34" charset="0"/>
                    </a:endParaRPr>
                  </a:p>
                  <a:p>
                    <a:pPr>
                      <a:defRPr/>
                    </a:pPr>
                    <a:endParaRPr lang="es-ES" b="1" dirty="0">
                      <a:solidFill>
                        <a:schemeClr val="accent6">
                          <a:lumMod val="50000"/>
                        </a:schemeClr>
                      </a:solidFill>
                      <a:latin typeface="Arial" pitchFamily="34" charset="0"/>
                      <a:cs typeface="Arial" pitchFamily="34" charset="0"/>
                    </a:endParaRPr>
                  </a:p>
                  <a:p>
                    <a:pPr>
                      <a:defRPr/>
                    </a:pPr>
                    <a:endParaRPr lang="es-ES" b="1" dirty="0">
                      <a:solidFill>
                        <a:schemeClr val="accent6">
                          <a:lumMod val="50000"/>
                        </a:schemeClr>
                      </a:solidFill>
                      <a:latin typeface="Arial" pitchFamily="34" charset="0"/>
                      <a:cs typeface="Arial" pitchFamily="34" charset="0"/>
                    </a:endParaRPr>
                  </a:p>
                </p:txBody>
              </p:sp>
              <p:grpSp>
                <p:nvGrpSpPr>
                  <p:cNvPr id="9232" name="29 Grupo"/>
                  <p:cNvGrpSpPr>
                    <a:grpSpLocks/>
                  </p:cNvGrpSpPr>
                  <p:nvPr/>
                </p:nvGrpSpPr>
                <p:grpSpPr bwMode="auto">
                  <a:xfrm>
                    <a:off x="6572244" y="2642109"/>
                    <a:ext cx="2357469" cy="369890"/>
                    <a:chOff x="6572244" y="2642109"/>
                    <a:chExt cx="2357469" cy="369890"/>
                  </a:xfrm>
                </p:grpSpPr>
                <p:sp>
                  <p:nvSpPr>
                    <p:cNvPr id="34" name="33 Igual que"/>
                    <p:cNvSpPr/>
                    <p:nvPr/>
                  </p:nvSpPr>
                  <p:spPr>
                    <a:xfrm>
                      <a:off x="8643938" y="2685007"/>
                      <a:ext cx="285751" cy="285756"/>
                    </a:xfrm>
                    <a:prstGeom prst="mathEqual">
                      <a:avLst>
                        <a:gd name="adj1" fmla="val 0"/>
                        <a:gd name="adj2" fmla="val 15313"/>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accent6">
                            <a:lumMod val="50000"/>
                          </a:schemeClr>
                        </a:solidFill>
                        <a:latin typeface="Arial" pitchFamily="34" charset="0"/>
                        <a:cs typeface="Arial" pitchFamily="34" charset="0"/>
                      </a:endParaRPr>
                    </a:p>
                  </p:txBody>
                </p:sp>
                <p:sp>
                  <p:nvSpPr>
                    <p:cNvPr id="35" name="34 CuadroTexto"/>
                    <p:cNvSpPr txBox="1"/>
                    <p:nvPr/>
                  </p:nvSpPr>
                  <p:spPr>
                    <a:xfrm>
                      <a:off x="6572244" y="2642143"/>
                      <a:ext cx="571502" cy="369896"/>
                    </a:xfrm>
                    <a:prstGeom prst="rect">
                      <a:avLst/>
                    </a:prstGeom>
                    <a:noFill/>
                  </p:spPr>
                  <p:txBody>
                    <a:bodyPr>
                      <a:spAutoFit/>
                    </a:bodyPr>
                    <a:lstStyle/>
                    <a:p>
                      <a:pPr>
                        <a:defRPr/>
                      </a:pPr>
                      <a:endParaRPr lang="es-ES" b="1" dirty="0">
                        <a:solidFill>
                          <a:schemeClr val="accent6">
                            <a:lumMod val="50000"/>
                          </a:schemeClr>
                        </a:solidFill>
                        <a:latin typeface="Arial" pitchFamily="34" charset="0"/>
                        <a:cs typeface="Arial" pitchFamily="34" charset="0"/>
                      </a:endParaRPr>
                    </a:p>
                  </p:txBody>
                </p:sp>
              </p:grpSp>
            </p:grpSp>
            <p:sp>
              <p:nvSpPr>
                <p:cNvPr id="31" name="30 Rectángulo"/>
                <p:cNvSpPr/>
                <p:nvPr/>
              </p:nvSpPr>
              <p:spPr>
                <a:xfrm>
                  <a:off x="8215312" y="5209619"/>
                  <a:ext cx="433389" cy="369896"/>
                </a:xfrm>
                <a:prstGeom prst="rect">
                  <a:avLst/>
                </a:prstGeom>
              </p:spPr>
              <p:txBody>
                <a:bodyPr wrap="none">
                  <a:spAutoFit/>
                </a:bodyPr>
                <a:lstStyle/>
                <a:p>
                  <a:pPr>
                    <a:defRPr/>
                  </a:pPr>
                  <a:r>
                    <a:rPr lang="es-ES" b="1" dirty="0">
                      <a:solidFill>
                        <a:schemeClr val="accent6">
                          <a:lumMod val="50000"/>
                        </a:schemeClr>
                      </a:solidFill>
                      <a:latin typeface="Arial" pitchFamily="34" charset="0"/>
                      <a:cs typeface="Arial" pitchFamily="34" charset="0"/>
                    </a:rPr>
                    <a:t>E</a:t>
                  </a:r>
                  <a:r>
                    <a:rPr lang="es-ES" b="1" baseline="-30000" dirty="0">
                      <a:solidFill>
                        <a:schemeClr val="accent6">
                          <a:lumMod val="50000"/>
                        </a:schemeClr>
                      </a:solidFill>
                      <a:latin typeface="Arial" pitchFamily="34" charset="0"/>
                      <a:cs typeface="Arial" pitchFamily="34" charset="0"/>
                    </a:rPr>
                    <a:t>p</a:t>
                  </a:r>
                  <a:endParaRPr lang="es-ES" b="1" dirty="0">
                    <a:solidFill>
                      <a:schemeClr val="accent6">
                        <a:lumMod val="50000"/>
                      </a:schemeClr>
                    </a:solidFill>
                    <a:latin typeface="Arial" pitchFamily="34" charset="0"/>
                    <a:cs typeface="Arial" pitchFamily="34" charset="0"/>
                  </a:endParaRPr>
                </a:p>
              </p:txBody>
            </p:sp>
          </p:grpSp>
        </p:grpSp>
      </p:grpSp>
      <p:sp>
        <p:nvSpPr>
          <p:cNvPr id="39" name="38 Llamada de nube"/>
          <p:cNvSpPr/>
          <p:nvPr/>
        </p:nvSpPr>
        <p:spPr>
          <a:xfrm>
            <a:off x="3214688" y="4603750"/>
            <a:ext cx="4224337" cy="1897063"/>
          </a:xfrm>
          <a:prstGeom prst="cloudCallou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b="1" dirty="0">
              <a:solidFill>
                <a:schemeClr val="accent6">
                  <a:lumMod val="50000"/>
                </a:schemeClr>
              </a:solidFill>
              <a:latin typeface="Arial" pitchFamily="34" charset="0"/>
              <a:cs typeface="Arial" pitchFamily="34" charset="0"/>
            </a:endParaRPr>
          </a:p>
          <a:p>
            <a:pPr algn="ctr">
              <a:tabLst>
                <a:tab pos="88900" algn="l"/>
              </a:tabLst>
              <a:defRPr/>
            </a:pPr>
            <a:r>
              <a:rPr lang="es-ES" sz="1600" b="1" dirty="0">
                <a:solidFill>
                  <a:schemeClr val="accent6">
                    <a:lumMod val="50000"/>
                  </a:schemeClr>
                </a:solidFill>
                <a:latin typeface="Arial" pitchFamily="34" charset="0"/>
                <a:cs typeface="Arial" pitchFamily="34" charset="0"/>
              </a:rPr>
              <a:t>In this expression, the mass has to be measured in kg, the height in m and  the resulting gravitational potential energy will be in joules</a:t>
            </a:r>
          </a:p>
        </p:txBody>
      </p:sp>
      <p:sp>
        <p:nvSpPr>
          <p:cNvPr id="9223" name="17 Rectángulo"/>
          <p:cNvSpPr>
            <a:spLocks noChangeArrowheads="1"/>
          </p:cNvSpPr>
          <p:nvPr/>
        </p:nvSpPr>
        <p:spPr bwMode="auto">
          <a:xfrm>
            <a:off x="357188" y="4879975"/>
            <a:ext cx="2500312" cy="1477963"/>
          </a:xfrm>
          <a:prstGeom prst="rect">
            <a:avLst/>
          </a:prstGeom>
          <a:noFill/>
          <a:ln w="9525">
            <a:noFill/>
            <a:miter lim="800000"/>
            <a:headEnd/>
            <a:tailEnd/>
          </a:ln>
        </p:spPr>
        <p:txBody>
          <a:bodyPr>
            <a:spAutoFit/>
          </a:bodyPr>
          <a:lstStyle/>
          <a:p>
            <a:pPr algn="just"/>
            <a:r>
              <a:rPr lang="en-US"/>
              <a:t>The greater the mass and the height are,  the greater is the gravitational potential energy.</a:t>
            </a:r>
            <a:endParaRPr lang="es-ES"/>
          </a:p>
        </p:txBody>
      </p:sp>
      <p:sp>
        <p:nvSpPr>
          <p:cNvPr id="18" name="17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Internal energy</a:t>
            </a:r>
          </a:p>
        </p:txBody>
      </p:sp>
      <p:sp>
        <p:nvSpPr>
          <p:cNvPr id="10243" name="2 CuadroTexto"/>
          <p:cNvSpPr txBox="1">
            <a:spLocks noChangeArrowheads="1"/>
          </p:cNvSpPr>
          <p:nvPr/>
        </p:nvSpPr>
        <p:spPr bwMode="auto">
          <a:xfrm>
            <a:off x="0" y="642938"/>
            <a:ext cx="9144000" cy="1477962"/>
          </a:xfrm>
          <a:prstGeom prst="rect">
            <a:avLst/>
          </a:prstGeom>
          <a:noFill/>
          <a:ln w="9525">
            <a:noFill/>
            <a:miter lim="800000"/>
            <a:headEnd/>
            <a:tailEnd/>
          </a:ln>
        </p:spPr>
        <p:txBody>
          <a:bodyPr>
            <a:spAutoFit/>
          </a:bodyPr>
          <a:lstStyle/>
          <a:p>
            <a:r>
              <a:rPr lang="es-ES"/>
              <a:t>All objects have internal energy. The internal energy of an object depends on:</a:t>
            </a:r>
          </a:p>
          <a:p>
            <a:endParaRPr lang="es-ES"/>
          </a:p>
          <a:p>
            <a:pPr lvl="4">
              <a:buFont typeface="Wingdings" pitchFamily="2" charset="2"/>
              <a:buChar char="q"/>
            </a:pPr>
            <a:r>
              <a:rPr lang="es-ES"/>
              <a:t>  Type of substance (chemical composition)</a:t>
            </a:r>
          </a:p>
          <a:p>
            <a:pPr lvl="4">
              <a:buFont typeface="Wingdings" pitchFamily="2" charset="2"/>
              <a:buChar char="q"/>
            </a:pPr>
            <a:r>
              <a:rPr lang="es-ES"/>
              <a:t>  Mass</a:t>
            </a:r>
          </a:p>
          <a:p>
            <a:pPr lvl="4">
              <a:buFont typeface="Wingdings" pitchFamily="2" charset="2"/>
              <a:buChar char="q"/>
            </a:pPr>
            <a:r>
              <a:rPr lang="es-ES"/>
              <a:t>  Temperature</a:t>
            </a:r>
          </a:p>
        </p:txBody>
      </p:sp>
      <p:sp>
        <p:nvSpPr>
          <p:cNvPr id="10244" name="4 Rectángulo"/>
          <p:cNvSpPr>
            <a:spLocks noChangeArrowheads="1"/>
          </p:cNvSpPr>
          <p:nvPr/>
        </p:nvSpPr>
        <p:spPr bwMode="auto">
          <a:xfrm>
            <a:off x="0" y="2143125"/>
            <a:ext cx="9144000" cy="923925"/>
          </a:xfrm>
          <a:prstGeom prst="rect">
            <a:avLst/>
          </a:prstGeom>
          <a:noFill/>
          <a:ln w="9525">
            <a:noFill/>
            <a:miter lim="800000"/>
            <a:headEnd/>
            <a:tailEnd/>
          </a:ln>
        </p:spPr>
        <p:txBody>
          <a:bodyPr>
            <a:spAutoFit/>
          </a:bodyPr>
          <a:lstStyle/>
          <a:p>
            <a:pPr algn="just"/>
            <a:r>
              <a:rPr lang="es-ES"/>
              <a:t>One litre of petrol has more energy than one litre of water.</a:t>
            </a:r>
          </a:p>
          <a:p>
            <a:pPr algn="just"/>
            <a:r>
              <a:rPr lang="es-ES"/>
              <a:t>Two litres of water have more energy than one litre of water.</a:t>
            </a:r>
          </a:p>
          <a:p>
            <a:pPr algn="just"/>
            <a:r>
              <a:rPr lang="es-ES"/>
              <a:t>One litre of water at 20 ºC has less energy than one litre of water at 60 ºC.</a:t>
            </a:r>
          </a:p>
        </p:txBody>
      </p:sp>
      <p:sp>
        <p:nvSpPr>
          <p:cNvPr id="10245" name="6 Rectángulo"/>
          <p:cNvSpPr>
            <a:spLocks noChangeArrowheads="1"/>
          </p:cNvSpPr>
          <p:nvPr/>
        </p:nvSpPr>
        <p:spPr bwMode="auto">
          <a:xfrm>
            <a:off x="0" y="3214688"/>
            <a:ext cx="9144000" cy="646112"/>
          </a:xfrm>
          <a:prstGeom prst="rect">
            <a:avLst/>
          </a:prstGeom>
          <a:noFill/>
          <a:ln w="9525">
            <a:noFill/>
            <a:miter lim="800000"/>
            <a:headEnd/>
            <a:tailEnd/>
          </a:ln>
        </p:spPr>
        <p:txBody>
          <a:bodyPr>
            <a:spAutoFit/>
          </a:bodyPr>
          <a:lstStyle/>
          <a:p>
            <a:pPr algn="just"/>
            <a:r>
              <a:rPr lang="en-US"/>
              <a:t>Some substances as fuels and explosives,  have, due to their atomic constitution, a lot of internal energy that is produced by its combustion.</a:t>
            </a:r>
            <a:endParaRPr lang="es-ES"/>
          </a:p>
        </p:txBody>
      </p:sp>
      <p:sp>
        <p:nvSpPr>
          <p:cNvPr id="10" name="9 Rectángulo"/>
          <p:cNvSpPr/>
          <p:nvPr/>
        </p:nvSpPr>
        <p:spPr>
          <a:xfrm>
            <a:off x="474663" y="4237038"/>
            <a:ext cx="3240087" cy="1800225"/>
          </a:xfrm>
          <a:prstGeom prst="rect">
            <a:avLst/>
          </a:prstGeom>
          <a:solidFill>
            <a:schemeClr val="accent1">
              <a:lumMod val="20000"/>
              <a:lumOff val="80000"/>
            </a:schemeClr>
          </a:solidFill>
          <a:ln>
            <a:solidFill>
              <a:schemeClr val="accent5">
                <a:lumMod val="75000"/>
              </a:schemeClr>
            </a:solidFill>
          </a:ln>
        </p:spPr>
        <p:txBody>
          <a:bodyPr>
            <a:spAutoFit/>
          </a:bodyPr>
          <a:lstStyle/>
          <a:p>
            <a:pPr algn="just">
              <a:defRPr/>
            </a:pPr>
            <a:r>
              <a:rPr lang="en-US" dirty="0"/>
              <a:t>A characteristic of fuels is their calorific value (calorific power), which represents the energy produced by the combustion of 1 kilogram of that fuel </a:t>
            </a:r>
            <a:endParaRPr lang="es-ES" dirty="0"/>
          </a:p>
        </p:txBody>
      </p:sp>
      <p:sp>
        <p:nvSpPr>
          <p:cNvPr id="12" name="11 Rectángulo"/>
          <p:cNvSpPr/>
          <p:nvPr/>
        </p:nvSpPr>
        <p:spPr>
          <a:xfrm>
            <a:off x="5403850" y="4214813"/>
            <a:ext cx="3240088" cy="1800225"/>
          </a:xfrm>
          <a:prstGeom prst="rect">
            <a:avLst/>
          </a:prstGeom>
          <a:solidFill>
            <a:schemeClr val="accent1">
              <a:lumMod val="20000"/>
              <a:lumOff val="80000"/>
            </a:schemeClr>
          </a:solidFill>
          <a:ln>
            <a:solidFill>
              <a:schemeClr val="accent5">
                <a:lumMod val="75000"/>
              </a:schemeClr>
            </a:solidFill>
          </a:ln>
        </p:spPr>
        <p:txBody>
          <a:bodyPr>
            <a:spAutoFit/>
          </a:bodyPr>
          <a:lstStyle/>
          <a:p>
            <a:pPr algn="just">
              <a:defRPr/>
            </a:pPr>
            <a:r>
              <a:rPr lang="en-US" dirty="0"/>
              <a:t>The calorific value of a petrol is 43680 kJ/kg, that means that when 1 kg of that petrol is burned,  43680 kJ of energy are produced.</a:t>
            </a:r>
            <a:endParaRPr lang="es-ES" dirty="0"/>
          </a:p>
        </p:txBody>
      </p:sp>
      <p:cxnSp>
        <p:nvCxnSpPr>
          <p:cNvPr id="27" name="26 Conector recto de flecha"/>
          <p:cNvCxnSpPr/>
          <p:nvPr/>
        </p:nvCxnSpPr>
        <p:spPr>
          <a:xfrm>
            <a:off x="3714750" y="5143500"/>
            <a:ext cx="1655763" cy="158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249" name="16 Grupo"/>
          <p:cNvGrpSpPr>
            <a:grpSpLocks/>
          </p:cNvGrpSpPr>
          <p:nvPr/>
        </p:nvGrpSpPr>
        <p:grpSpPr bwMode="auto">
          <a:xfrm>
            <a:off x="6643688" y="1071563"/>
            <a:ext cx="2357437" cy="1216025"/>
            <a:chOff x="6786578" y="1071546"/>
            <a:chExt cx="2357422" cy="1216734"/>
          </a:xfrm>
        </p:grpSpPr>
        <p:sp>
          <p:nvSpPr>
            <p:cNvPr id="16" name="15 Elipse"/>
            <p:cNvSpPr/>
            <p:nvPr/>
          </p:nvSpPr>
          <p:spPr>
            <a:xfrm>
              <a:off x="6786578" y="1071546"/>
              <a:ext cx="2357422" cy="1216734"/>
            </a:xfrm>
            <a:prstGeom prst="ellipse">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7215200" y="1209739"/>
              <a:ext cx="1571615" cy="954644"/>
            </a:xfrm>
            <a:prstGeom prst="rect">
              <a:avLst/>
            </a:prstGeom>
          </p:spPr>
          <p:txBody>
            <a:bodyPr>
              <a:spAutoFit/>
            </a:bodyPr>
            <a:lstStyle/>
            <a:p>
              <a:pPr algn="ctr">
                <a:defRPr/>
              </a:pPr>
              <a:r>
                <a:rPr lang="es-ES" sz="1400" dirty="0">
                  <a:solidFill>
                    <a:schemeClr val="accent5">
                      <a:lumMod val="75000"/>
                    </a:schemeClr>
                  </a:solidFill>
                </a:rPr>
                <a:t>The objects don’t have heat. The objects have internal energy.</a:t>
              </a:r>
            </a:p>
          </p:txBody>
        </p:sp>
      </p:grpSp>
      <p:sp>
        <p:nvSpPr>
          <p:cNvPr id="13" name="12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Degradation and conservation of energy</a:t>
            </a:r>
          </a:p>
        </p:txBody>
      </p:sp>
      <p:sp>
        <p:nvSpPr>
          <p:cNvPr id="11267" name="7 Rectángulo"/>
          <p:cNvSpPr>
            <a:spLocks noChangeArrowheads="1"/>
          </p:cNvSpPr>
          <p:nvPr/>
        </p:nvSpPr>
        <p:spPr bwMode="auto">
          <a:xfrm>
            <a:off x="0" y="714375"/>
            <a:ext cx="9144000" cy="708025"/>
          </a:xfrm>
          <a:prstGeom prst="rect">
            <a:avLst/>
          </a:prstGeom>
          <a:noFill/>
          <a:ln w="9525">
            <a:noFill/>
            <a:miter lim="800000"/>
            <a:headEnd/>
            <a:tailEnd/>
          </a:ln>
        </p:spPr>
        <p:txBody>
          <a:bodyPr>
            <a:spAutoFit/>
          </a:bodyPr>
          <a:lstStyle/>
          <a:p>
            <a:pPr algn="just"/>
            <a:r>
              <a:rPr lang="en-US" sz="2000"/>
              <a:t>The type of energy can change or the energy can be transferred from one system to another</a:t>
            </a:r>
            <a:r>
              <a:rPr lang="es-ES" sz="2000"/>
              <a:t> but energy cannot be created or destroyed. </a:t>
            </a:r>
          </a:p>
        </p:txBody>
      </p:sp>
      <p:sp>
        <p:nvSpPr>
          <p:cNvPr id="11268" name="8 Rectángulo"/>
          <p:cNvSpPr>
            <a:spLocks noChangeArrowheads="1"/>
          </p:cNvSpPr>
          <p:nvPr/>
        </p:nvSpPr>
        <p:spPr bwMode="auto">
          <a:xfrm>
            <a:off x="0" y="1857375"/>
            <a:ext cx="9144000" cy="1631950"/>
          </a:xfrm>
          <a:prstGeom prst="rect">
            <a:avLst/>
          </a:prstGeom>
          <a:noFill/>
          <a:ln w="9525">
            <a:noFill/>
            <a:miter lim="800000"/>
            <a:headEnd/>
            <a:tailEnd/>
          </a:ln>
        </p:spPr>
        <p:txBody>
          <a:bodyPr>
            <a:spAutoFit/>
          </a:bodyPr>
          <a:lstStyle/>
          <a:p>
            <a:pPr algn="just"/>
            <a:r>
              <a:rPr lang="en-US" sz="2000"/>
              <a:t>The type of energy can change when changes in systems happen. On the other hand, a system </a:t>
            </a:r>
            <a:r>
              <a:rPr lang="en-GB" sz="2000">
                <a:ea typeface="Arial" charset="0"/>
                <a:cs typeface="Times New Roman" pitchFamily="18" charset="0"/>
              </a:rPr>
              <a:t>can increase its amount of energy but only if another system decreases its amount of energy. A system can decrease its amount of energy but only if another system increases its amount of energy. We can’t obtain energy from nothing.</a:t>
            </a:r>
            <a:endParaRPr lang="es-ES" sz="2000"/>
          </a:p>
        </p:txBody>
      </p:sp>
      <p:sp>
        <p:nvSpPr>
          <p:cNvPr id="8" name="7 CuadroTexto"/>
          <p:cNvSpPr txBox="1"/>
          <p:nvPr/>
        </p:nvSpPr>
        <p:spPr>
          <a:xfrm>
            <a:off x="71438" y="3571875"/>
            <a:ext cx="4429125" cy="1631950"/>
          </a:xfrm>
          <a:prstGeom prst="rect">
            <a:avLst/>
          </a:prstGeom>
          <a:noFill/>
          <a:ln>
            <a:solidFill>
              <a:schemeClr val="accent5">
                <a:lumMod val="75000"/>
              </a:schemeClr>
            </a:solidFill>
          </a:ln>
        </p:spPr>
        <p:txBody>
          <a:bodyPr>
            <a:spAutoFit/>
          </a:bodyPr>
          <a:lstStyle/>
          <a:p>
            <a:pPr algn="just">
              <a:defRPr/>
            </a:pPr>
            <a:r>
              <a:rPr lang="es-ES" sz="2000" b="1" dirty="0">
                <a:solidFill>
                  <a:schemeClr val="accent5">
                    <a:lumMod val="75000"/>
                  </a:schemeClr>
                </a:solidFill>
              </a:rPr>
              <a:t>Change of the type of energy</a:t>
            </a:r>
            <a:r>
              <a:rPr lang="es-ES" sz="2000" dirty="0"/>
              <a:t>: while an object is falling from a certain height, its gravitational potential energy decreases and its kinetic energy, increases. </a:t>
            </a:r>
          </a:p>
        </p:txBody>
      </p:sp>
      <p:sp>
        <p:nvSpPr>
          <p:cNvPr id="9" name="8 CuadroTexto"/>
          <p:cNvSpPr txBox="1"/>
          <p:nvPr/>
        </p:nvSpPr>
        <p:spPr>
          <a:xfrm>
            <a:off x="4643438" y="3571875"/>
            <a:ext cx="4427537" cy="1631950"/>
          </a:xfrm>
          <a:prstGeom prst="rect">
            <a:avLst/>
          </a:prstGeom>
          <a:noFill/>
          <a:ln>
            <a:solidFill>
              <a:schemeClr val="accent5">
                <a:lumMod val="75000"/>
              </a:schemeClr>
            </a:solidFill>
          </a:ln>
        </p:spPr>
        <p:txBody>
          <a:bodyPr>
            <a:spAutoFit/>
          </a:bodyPr>
          <a:lstStyle/>
          <a:p>
            <a:pPr algn="just">
              <a:defRPr/>
            </a:pPr>
            <a:r>
              <a:rPr lang="es-ES" sz="2000" b="1" dirty="0">
                <a:solidFill>
                  <a:schemeClr val="accent5">
                    <a:lumMod val="75000"/>
                  </a:schemeClr>
                </a:solidFill>
              </a:rPr>
              <a:t>Transferred energy</a:t>
            </a:r>
            <a:r>
              <a:rPr lang="es-ES" sz="2000" dirty="0"/>
              <a:t>: when petrol is burned inside the engine of a car, its internal energy is transferred and the car increases its kinetic and internal energy.</a:t>
            </a:r>
          </a:p>
        </p:txBody>
      </p:sp>
      <p:sp>
        <p:nvSpPr>
          <p:cNvPr id="10247" name="10 Rectángulo"/>
          <p:cNvSpPr>
            <a:spLocks noChangeArrowheads="1"/>
          </p:cNvSpPr>
          <p:nvPr/>
        </p:nvSpPr>
        <p:spPr bwMode="auto">
          <a:xfrm>
            <a:off x="0" y="5643563"/>
            <a:ext cx="5143500" cy="400050"/>
          </a:xfrm>
          <a:prstGeom prst="rect">
            <a:avLst/>
          </a:prstGeom>
          <a:noFill/>
          <a:ln w="9525">
            <a:noFill/>
            <a:miter lim="800000"/>
            <a:headEnd/>
            <a:tailEnd/>
          </a:ln>
        </p:spPr>
        <p:txBody>
          <a:bodyPr>
            <a:spAutoFit/>
          </a:bodyPr>
          <a:lstStyle/>
          <a:p>
            <a:pPr>
              <a:defRPr/>
            </a:pPr>
            <a:r>
              <a:rPr lang="en-US" dirty="0"/>
              <a:t>Energy </a:t>
            </a:r>
            <a:r>
              <a:rPr lang="en-US" b="1" dirty="0">
                <a:solidFill>
                  <a:schemeClr val="accent5">
                    <a:lumMod val="75000"/>
                  </a:schemeClr>
                </a:solidFill>
              </a:rPr>
              <a:t>degrades</a:t>
            </a:r>
            <a:r>
              <a:rPr lang="en-US" dirty="0"/>
              <a:t> when it can’t be used </a:t>
            </a:r>
            <a:r>
              <a:rPr lang="en-US" sz="2000" dirty="0"/>
              <a:t>again</a:t>
            </a:r>
            <a:r>
              <a:rPr lang="en-US" dirty="0"/>
              <a:t>.</a:t>
            </a:r>
            <a:endParaRPr lang="es-ES" dirty="0"/>
          </a:p>
        </p:txBody>
      </p:sp>
      <p:sp>
        <p:nvSpPr>
          <p:cNvPr id="10" name="9 Marcador de pie de página"/>
          <p:cNvSpPr>
            <a:spLocks noGrp="1"/>
          </p:cNvSpPr>
          <p:nvPr>
            <p:ph type="ftr" sz="quarter" idx="11"/>
          </p:nvPr>
        </p:nvSpPr>
        <p:spPr/>
        <p:txBody>
          <a:bodyPr/>
          <a:lstStyle/>
          <a:p>
            <a:pPr>
              <a:defRPr/>
            </a:pPr>
            <a:r>
              <a:rPr lang="es-ES"/>
              <a:t>Susana Morales Bernal</a:t>
            </a:r>
          </a:p>
        </p:txBody>
      </p:sp>
      <p:grpSp>
        <p:nvGrpSpPr>
          <p:cNvPr id="2" name="14 Grupo"/>
          <p:cNvGrpSpPr/>
          <p:nvPr/>
        </p:nvGrpSpPr>
        <p:grpSpPr>
          <a:xfrm>
            <a:off x="5000628" y="5472126"/>
            <a:ext cx="4071966" cy="814394"/>
            <a:chOff x="4929190" y="5414976"/>
            <a:chExt cx="4071966" cy="814394"/>
          </a:xfrm>
          <a:solidFill>
            <a:schemeClr val="accent5">
              <a:lumMod val="75000"/>
            </a:schemeClr>
          </a:solidFill>
        </p:grpSpPr>
        <p:sp>
          <p:nvSpPr>
            <p:cNvPr id="14" name="13 Pergamino horizontal"/>
            <p:cNvSpPr/>
            <p:nvPr/>
          </p:nvSpPr>
          <p:spPr>
            <a:xfrm>
              <a:off x="4929190" y="5414976"/>
              <a:ext cx="4071966" cy="814394"/>
            </a:xfrm>
            <a:prstGeom prst="horizontalScroll">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4 CuadroTexto"/>
            <p:cNvSpPr txBox="1">
              <a:spLocks noChangeArrowheads="1"/>
            </p:cNvSpPr>
            <p:nvPr/>
          </p:nvSpPr>
          <p:spPr bwMode="auto">
            <a:xfrm>
              <a:off x="5357818" y="5500702"/>
              <a:ext cx="3429002" cy="646331"/>
            </a:xfrm>
            <a:prstGeom prst="rect">
              <a:avLst/>
            </a:prstGeom>
            <a:grpFill/>
            <a:ln w="9525">
              <a:noFill/>
              <a:miter lim="800000"/>
              <a:headEnd/>
              <a:tailEnd/>
            </a:ln>
          </p:spPr>
          <p:txBody>
            <a:bodyPr>
              <a:spAutoFit/>
            </a:bodyPr>
            <a:lstStyle/>
            <a:p>
              <a:pPr algn="just">
                <a:defRPr/>
              </a:pPr>
              <a:r>
                <a:rPr lang="es-ES" dirty="0"/>
                <a:t>Energy is transformed, cannot be created or destroyed.</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2957</TotalTime>
  <Words>4970</Words>
  <Application>Microsoft Office PowerPoint</Application>
  <PresentationFormat>Presentación en pantalla (4:3)</PresentationFormat>
  <Paragraphs>747</Paragraphs>
  <Slides>47</Slides>
  <Notes>47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49" baseType="lpstr">
      <vt:lpstr>Tema de Office</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EXERCISE 1</vt:lpstr>
      <vt:lpstr>EXERCISE 2</vt:lpstr>
      <vt:lpstr>EXERCISE 3</vt:lpstr>
      <vt:lpstr>EXERCISE 4</vt:lpstr>
      <vt:lpstr>EXERCISE 5</vt:lpstr>
      <vt:lpstr>EXERCISE 6</vt:lpstr>
      <vt:lpstr>EXERCISE 7</vt:lpstr>
      <vt:lpstr>EXERCISE 8</vt:lpstr>
      <vt:lpstr>EXERCISE 9</vt:lpstr>
      <vt:lpstr>EXERCISE 10</vt:lpstr>
      <vt:lpstr>EXERCISE 11</vt:lpstr>
      <vt:lpstr>EXERCISE 12</vt:lpstr>
      <vt:lpstr>EXERCISE 13</vt:lpstr>
      <vt:lpstr>EXERCISE 14</vt:lpstr>
      <vt:lpstr>EXERCISE 15</vt:lpstr>
      <vt:lpstr>EXERCISE 16</vt:lpstr>
      <vt:lpstr>EXERCISE 17</vt:lpstr>
      <vt:lpstr>EXERCISE 18</vt:lpstr>
      <vt:lpstr>EXERCISE 19</vt:lpstr>
      <vt:lpstr>EXERCISE 20</vt:lpstr>
      <vt:lpstr>GLOSSARY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Susana</dc:creator>
  <cp:lastModifiedBy>Susana</cp:lastModifiedBy>
  <cp:revision>1235</cp:revision>
  <dcterms:created xsi:type="dcterms:W3CDTF">2010-09-11T16:17:35Z</dcterms:created>
  <dcterms:modified xsi:type="dcterms:W3CDTF">2011-06-23T14:59:07Z</dcterms:modified>
</cp:coreProperties>
</file>